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698" r:id="rId5"/>
  </p:sldMasterIdLst>
  <p:notesMasterIdLst>
    <p:notesMasterId r:id="rId26"/>
  </p:notesMasterIdLst>
  <p:handoutMasterIdLst>
    <p:handoutMasterId r:id="rId27"/>
  </p:handoutMasterIdLst>
  <p:sldIdLst>
    <p:sldId id="524" r:id="rId6"/>
    <p:sldId id="522" r:id="rId7"/>
    <p:sldId id="523" r:id="rId8"/>
    <p:sldId id="520" r:id="rId9"/>
    <p:sldId id="518" r:id="rId10"/>
    <p:sldId id="515" r:id="rId11"/>
    <p:sldId id="517" r:id="rId12"/>
    <p:sldId id="516" r:id="rId13"/>
    <p:sldId id="511" r:id="rId14"/>
    <p:sldId id="513" r:id="rId15"/>
    <p:sldId id="514" r:id="rId16"/>
    <p:sldId id="509" r:id="rId17"/>
    <p:sldId id="510" r:id="rId18"/>
    <p:sldId id="276" r:id="rId19"/>
    <p:sldId id="526" r:id="rId20"/>
    <p:sldId id="527" r:id="rId21"/>
    <p:sldId id="528" r:id="rId22"/>
    <p:sldId id="529" r:id="rId23"/>
    <p:sldId id="530" r:id="rId24"/>
    <p:sldId id="521"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91" userDrawn="1">
          <p15:clr>
            <a:srgbClr val="A4A3A4"/>
          </p15:clr>
        </p15:guide>
        <p15:guide id="3" orient="horz" pos="3024" userDrawn="1">
          <p15:clr>
            <a:srgbClr val="A4A3A4"/>
          </p15:clr>
        </p15:guide>
        <p15:guide id="4" pos="230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J. Held" initials="J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217E"/>
    <a:srgbClr val="551269"/>
    <a:srgbClr val="B3931B"/>
    <a:srgbClr val="105282"/>
    <a:srgbClr val="D9A405"/>
    <a:srgbClr val="008C99"/>
    <a:srgbClr val="006495"/>
    <a:srgbClr val="177A86"/>
    <a:srgbClr val="587D2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2BF1E-C70A-4A4F-9E8A-617B31F0E549}" v="1" dt="2019-11-27T18:01:31.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3" autoAdjust="0"/>
    <p:restoredTop sz="75090" autoAdjust="0"/>
  </p:normalViewPr>
  <p:slideViewPr>
    <p:cSldViewPr snapToGrid="0" snapToObjects="1">
      <p:cViewPr varScale="1">
        <p:scale>
          <a:sx n="51" d="100"/>
          <a:sy n="51" d="100"/>
        </p:scale>
        <p:origin x="111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3438" y="-390"/>
      </p:cViewPr>
      <p:guideLst>
        <p:guide orient="horz" pos="2910"/>
        <p:guide pos="2191"/>
        <p:guide orient="horz" pos="3024"/>
        <p:guide pos="23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A5F2BF1E-C70A-4A4F-9E8A-617B31F0E549}"/>
    <pc:docChg chg="modNotesMaster modHandout">
      <pc:chgData name="Justine Zayhowski" userId="2377d393-ab0f-4e66-8672-ed1beebcd407" providerId="ADAL" clId="{A5F2BF1E-C70A-4A4F-9E8A-617B31F0E549}" dt="2019-11-27T18:01:31.558"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90"/>
          </a:xfrm>
          <a:prstGeom prst="rect">
            <a:avLst/>
          </a:prstGeom>
        </p:spPr>
        <p:txBody>
          <a:bodyPr vert="horz" lIns="94986" tIns="47492" rIns="94986" bIns="47492" rtlCol="0"/>
          <a:lstStyle>
            <a:lvl1pPr algn="l">
              <a:defRPr sz="1300"/>
            </a:lvl1pPr>
          </a:lstStyle>
          <a:p>
            <a:endParaRPr lang="en-US"/>
          </a:p>
        </p:txBody>
      </p:sp>
      <p:sp>
        <p:nvSpPr>
          <p:cNvPr id="3" name="Date Placeholder 2"/>
          <p:cNvSpPr>
            <a:spLocks noGrp="1"/>
          </p:cNvSpPr>
          <p:nvPr>
            <p:ph type="dt" sz="quarter" idx="1"/>
          </p:nvPr>
        </p:nvSpPr>
        <p:spPr>
          <a:xfrm>
            <a:off x="4143589" y="0"/>
            <a:ext cx="3169920" cy="480390"/>
          </a:xfrm>
          <a:prstGeom prst="rect">
            <a:avLst/>
          </a:prstGeom>
        </p:spPr>
        <p:txBody>
          <a:bodyPr vert="horz" lIns="94986" tIns="47492" rIns="94986" bIns="47492" rtlCol="0"/>
          <a:lstStyle>
            <a:lvl1pPr algn="r">
              <a:defRPr sz="1300"/>
            </a:lvl1pPr>
          </a:lstStyle>
          <a:p>
            <a:fld id="{FF72EC4D-355B-4C45-9ABA-9C273D9DE534}" type="datetimeFigureOut">
              <a:rPr lang="en-US" smtClean="0"/>
              <a:t>11/27/2019</a:t>
            </a:fld>
            <a:endParaRPr lang="en-US"/>
          </a:p>
        </p:txBody>
      </p:sp>
      <p:sp>
        <p:nvSpPr>
          <p:cNvPr id="4" name="Footer Placeholder 3"/>
          <p:cNvSpPr>
            <a:spLocks noGrp="1"/>
          </p:cNvSpPr>
          <p:nvPr>
            <p:ph type="ftr" sz="quarter" idx="2"/>
          </p:nvPr>
        </p:nvSpPr>
        <p:spPr>
          <a:xfrm>
            <a:off x="0" y="9119172"/>
            <a:ext cx="3169920" cy="480390"/>
          </a:xfrm>
          <a:prstGeom prst="rect">
            <a:avLst/>
          </a:prstGeom>
        </p:spPr>
        <p:txBody>
          <a:bodyPr vert="horz" lIns="94986" tIns="47492" rIns="94986" bIns="47492"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172"/>
            <a:ext cx="3169920" cy="480390"/>
          </a:xfrm>
          <a:prstGeom prst="rect">
            <a:avLst/>
          </a:prstGeom>
        </p:spPr>
        <p:txBody>
          <a:bodyPr vert="horz" lIns="94986" tIns="47492" rIns="94986" bIns="47492" rtlCol="0" anchor="b"/>
          <a:lstStyle>
            <a:lvl1pPr algn="r">
              <a:defRPr sz="1300"/>
            </a:lvl1pPr>
          </a:lstStyle>
          <a:p>
            <a:fld id="{5E43CB54-7015-4CA3-809A-583943908EB4}" type="slidenum">
              <a:rPr lang="en-US" smtClean="0"/>
              <a:t>‹#›</a:t>
            </a:fld>
            <a:endParaRPr lang="en-US"/>
          </a:p>
        </p:txBody>
      </p:sp>
    </p:spTree>
    <p:extLst>
      <p:ext uri="{BB962C8B-B14F-4D97-AF65-F5344CB8AC3E}">
        <p14:creationId xmlns:p14="http://schemas.microsoft.com/office/powerpoint/2010/main" val="53028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09T00:13:16.42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235 150,'5'0,"36"0,14 0,4 0,-4 0,-6 0,-7 0,-6 0,-3 0,-5 0,0 0,0 0,3 0,2 0,1 0,-2 0,-10 0,-18 0,-26 0,-13 0,-9 0,-4 0,3 0,3 0,6 0,3 0,2 0,-8 0,-2 0,2 0,2 0,26 0,20 0,19 0,22 5,15 2,4 4,-1 0,-6-2,-17-2,-24-3,-23-2,-21 0,-12-1,-4-2,-1 1,2 0,-8-2,1 2,1 0,6 0,2 0,-1 0,-4 0,0 0,2 0,7-4,11-7,6-12,8-9,5-7,2 10,-4 14,-5 10,-1 15,0 10,12 3,25-4,42-3,17-7,15-3,-5-3,-6-2,-12-2,-16 1,-11-2,-12 1,-8 1,-2-1,-2-4,-2-1,0-5,-8 1,-14 0,-10 3,-10 2,-5 3,-6 0,-12 2,-8-4,-6-2,-3 0,14 1,26 1,42 3,25 0,25 0,3 1,-3 1,-21-1,-32 0,-32 5,-21 2,-8-1,-9-1,10 3,25 5,20 2,22-5,13-1,3-3,-2-4,-12-1,-12-5,-14-2,-12 9,-10 4,-2 5,-3 8,3 2,3-6,2-5,2-11,4-9,-3-7,1-7,3-5,1-1,4-1,-1 0,3 0,5 5,2 12,-1 13,5 16,-1 15,-2-2,-12-8,-14-5,-14-7,-6-4,-13-4,1-5,-4-4,-5 0,1 2,7-4,2 2,-5 0,2 2,4 2,7 3,0 0,7 5,10 8,3 5,6 6,0-1,-2-10,3-11,-3 7,-1-5,0-9,5-14,5-6,-3-5,6 7,10 14,3 13,4 10,1 7,4 2,2-4,4-5,2-3,8-15,2-6,-1-1,0 1,-2 4,0 2,-4 2,6 1,-9 1,-13 2,1-1,22 0,38 2,23-2,12 0,-6 0,-15 0,-20 0,-24 0,-25 6,-20 4,-15 7,-3-4,0-10,5-9,3-10,6 4,2 7,3 16,1 11,-5-5,-4-4,-3 0,-3 3,1-7,2-17,3-20,5-8,1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09T00:13:31.24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572 191,'6'0,"10"0,7 0,4 0,4 0,4 0,6 0,10 0,26 0,8 0,-1 0,0 0,-21 0,-23 0,-24 0,-36-11,-16-3,-12-1,-9 4,3 4,5 2,4 2,17 2,22 1,17 1,15-1,10 1,24 5,9 1,9 5,-1 2,-7-3,-9-3,-5-2,0 2,2 0,-6 0,-6 2,0 6,-7 0,-2-3,-13-2,-44-6,-31-7,-42-5,-42 0,-30-3,-2-2,13 3,20 2,26-5,29 3,45 6,42 4,45 2,35 1,41-1,37 0,8-2,-15 1,-23-2,-36 1,-42-1,-39-1,-33 1,-22 0,-16 0,6 0,21 0,27 0,25 0,16 0,10 0,0 0,-3 0,-6 0,-4 0,-27-6,-20-1,-22-1,0 3,24 0,26 3,20 1,7 1,0 0,-13 0,-21 0,-18-5,-14-8,-11-1,-9-9,1-2,1 5,1 5,-4 5,-2 5,0 2,3 3,2 0,13 7,13 6,15 8,12-1,1 4,2 0,4 3,2-2,10-8,9-4,2-5,6-11,0-2,-6-3,-5 2,-15 0,-25 9,-25 1,-24 2,-24 0,-16-2,-13 4,-7 0,11 0,18-2,36-2,38-1,42-2,23-1,25 0,10 0,2-1,-9 1,-31 0,-29 0,-23 0,-20 0,-15 0,-8 0,7 0,-5 0,-25-6,-35-13,-34-12,-54-9,-34-2,-16 1,-1 1,21 8,52 10,57 8,56 16,55 16,31 9,18 0,10-5,-2-1,-7 3,-9 1,-18-2,-22-7,-4-9,21-9,25-8,24-1,25-12,3 0,-36 3,-52 5,-49 4,-39 5,-14 4,-5 2,4 0,-3 12,5 9,1 16,2 10,7 1,15-9,10-3,14-15,19-16,18-13,13-7,13-11,10-7,0-2,1 2,3-1,4 4,6-1,2 4,-7 10,-11 18,-16 21,-11 11,-1 1,2-6,30-7,45-8,61 0,57 3,47 3,19 0,1-4,-25-3,-40-6,-64-2,-88-3,-96-1,-85-1,-77 0,-61 1,-31-1,-3 1,24 0,34 0,74 3,83 6,72-4,53 7,29 0,13-3,-3-3,-3-1,-12-3,-19-1,-22-1,-16-4,-11-5,-4-3,-12-7,0-6,-7-8,13 1,17 6,32 7,39 6,22 12,1 7,-9 1,-3 5,-10-1,-23 7,-40-4,-38-1,-47-5,-40-3,-13-2,-1-2,33-1,51 0,76-1,66 1,40-1,28 1,3 0,-23 0,-32 0,-26 0,-21 0,-15 0,1 0,9 0,8 0,2 0,-5 0,-9 0,-15-6,-15-13,-9-12,-10-9,-5 8,-8 23,-9 16,1 13,0-1,4-11,7-13,1-4,-10-1,-11 1,-16 2,-26 2,-24 3,-12 1,-6 1,3 0,17 0,17 0,8 1,-1-1,-8 0,-3-6,6-1,5 1,11 0,9 3,3 1,6 6,8 7,2 4,-2 3,2-1,-1-13,0-10,-8-2,-4-1,2 8,-1 9,-2 9,5 0,5 6,9 0,10-5,14-9,9-9,7-7,16 0,14 0,16 1,32 3,17 0,7 1,-8 2,-17 0,-23 0,-17 0,-11 0,-9 0,-5 2,2-2,-3 0,6 0,3 0,14 0,14 0,10 0,9 0,11 0,0 0,-9 0,-14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69920" cy="481728"/>
          </a:xfrm>
          <a:prstGeom prst="rect">
            <a:avLst/>
          </a:prstGeom>
        </p:spPr>
        <p:txBody>
          <a:bodyPr vert="horz" lIns="96430" tIns="48214" rIns="96430" bIns="48214" rtlCol="0"/>
          <a:lstStyle>
            <a:lvl1pPr algn="l">
              <a:defRPr sz="1300"/>
            </a:lvl1pPr>
          </a:lstStyle>
          <a:p>
            <a:endParaRPr lang="en-US" dirty="0"/>
          </a:p>
        </p:txBody>
      </p:sp>
      <p:sp>
        <p:nvSpPr>
          <p:cNvPr id="3" name="Date Placeholder 2"/>
          <p:cNvSpPr>
            <a:spLocks noGrp="1"/>
          </p:cNvSpPr>
          <p:nvPr>
            <p:ph type="dt" idx="1"/>
          </p:nvPr>
        </p:nvSpPr>
        <p:spPr>
          <a:xfrm>
            <a:off x="4143589" y="4"/>
            <a:ext cx="3169920" cy="481728"/>
          </a:xfrm>
          <a:prstGeom prst="rect">
            <a:avLst/>
          </a:prstGeom>
        </p:spPr>
        <p:txBody>
          <a:bodyPr vert="horz" lIns="96430" tIns="48214" rIns="96430" bIns="48214" rtlCol="0"/>
          <a:lstStyle>
            <a:lvl1pPr algn="r">
              <a:defRPr sz="1300"/>
            </a:lvl1pPr>
          </a:lstStyle>
          <a:p>
            <a:fld id="{AF069283-0A34-4780-AD0C-D2812A26FCB0}" type="datetimeFigureOut">
              <a:rPr lang="en-US" smtClean="0"/>
              <a:t>11/27/2019</a:t>
            </a:fld>
            <a:endParaRPr lang="en-US" dirty="0"/>
          </a:p>
        </p:txBody>
      </p:sp>
      <p:sp>
        <p:nvSpPr>
          <p:cNvPr id="4" name="Slide Image Placeholder 3"/>
          <p:cNvSpPr>
            <a:spLocks noGrp="1" noRot="1" noChangeAspect="1"/>
          </p:cNvSpPr>
          <p:nvPr>
            <p:ph type="sldImg" idx="2"/>
          </p:nvPr>
        </p:nvSpPr>
        <p:spPr>
          <a:xfrm>
            <a:off x="779463" y="1201738"/>
            <a:ext cx="5756275" cy="3238500"/>
          </a:xfrm>
          <a:prstGeom prst="rect">
            <a:avLst/>
          </a:prstGeom>
          <a:noFill/>
          <a:ln w="12700">
            <a:solidFill>
              <a:prstClr val="black"/>
            </a:solidFill>
          </a:ln>
        </p:spPr>
        <p:txBody>
          <a:bodyPr vert="horz" lIns="96430" tIns="48214" rIns="96430" bIns="48214" rtlCol="0" anchor="ctr"/>
          <a:lstStyle/>
          <a:p>
            <a:endParaRPr lang="en-US" dirty="0"/>
          </a:p>
        </p:txBody>
      </p:sp>
      <p:sp>
        <p:nvSpPr>
          <p:cNvPr id="5" name="Notes Placeholder 4"/>
          <p:cNvSpPr>
            <a:spLocks noGrp="1"/>
          </p:cNvSpPr>
          <p:nvPr>
            <p:ph type="body" sz="quarter" idx="3"/>
          </p:nvPr>
        </p:nvSpPr>
        <p:spPr>
          <a:xfrm>
            <a:off x="731520" y="4620582"/>
            <a:ext cx="5852160" cy="3780473"/>
          </a:xfrm>
          <a:prstGeom prst="rect">
            <a:avLst/>
          </a:prstGeom>
        </p:spPr>
        <p:txBody>
          <a:bodyPr vert="horz" lIns="96430" tIns="48214" rIns="96430" bIns="48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9"/>
            <a:ext cx="3169920" cy="481727"/>
          </a:xfrm>
          <a:prstGeom prst="rect">
            <a:avLst/>
          </a:prstGeom>
        </p:spPr>
        <p:txBody>
          <a:bodyPr vert="horz" lIns="96430" tIns="48214" rIns="96430" bIns="4821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9" y="9119479"/>
            <a:ext cx="3169920" cy="481727"/>
          </a:xfrm>
          <a:prstGeom prst="rect">
            <a:avLst/>
          </a:prstGeom>
        </p:spPr>
        <p:txBody>
          <a:bodyPr vert="horz" lIns="96430" tIns="48214" rIns="96430" bIns="48214" rtlCol="0" anchor="b"/>
          <a:lstStyle>
            <a:lvl1pPr algn="r">
              <a:defRPr sz="1300"/>
            </a:lvl1pPr>
          </a:lstStyle>
          <a:p>
            <a:fld id="{1A8BAE3B-D043-4589-BE96-7D38C5512BFA}" type="slidenum">
              <a:rPr lang="en-US" smtClean="0"/>
              <a:t>‹#›</a:t>
            </a:fld>
            <a:endParaRPr lang="en-US" dirty="0"/>
          </a:p>
        </p:txBody>
      </p:sp>
    </p:spTree>
    <p:extLst>
      <p:ext uri="{BB962C8B-B14F-4D97-AF65-F5344CB8AC3E}">
        <p14:creationId xmlns:p14="http://schemas.microsoft.com/office/powerpoint/2010/main" val="27220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BAE3B-D043-4589-BE96-7D38C5512BFA}" type="slidenum">
              <a:rPr lang="en-US" smtClean="0"/>
              <a:t>1</a:t>
            </a:fld>
            <a:endParaRPr lang="en-US" dirty="0"/>
          </a:p>
        </p:txBody>
      </p:sp>
    </p:spTree>
    <p:extLst>
      <p:ext uri="{BB962C8B-B14F-4D97-AF65-F5344CB8AC3E}">
        <p14:creationId xmlns:p14="http://schemas.microsoft.com/office/powerpoint/2010/main" val="187838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Asked Jean to provide an update and some screen shots from our website changes</a:t>
            </a:r>
          </a:p>
        </p:txBody>
      </p:sp>
      <p:sp>
        <p:nvSpPr>
          <p:cNvPr id="4" name="Slide Number Placeholder 3"/>
          <p:cNvSpPr>
            <a:spLocks noGrp="1"/>
          </p:cNvSpPr>
          <p:nvPr>
            <p:ph type="sldNum" sz="quarter" idx="5"/>
          </p:nvPr>
        </p:nvSpPr>
        <p:spPr/>
        <p:txBody>
          <a:bodyPr/>
          <a:lstStyle/>
          <a:p>
            <a:fld id="{434AD6E6-F91E-4CEE-93BA-FFE416506FEF}" type="slidenum">
              <a:rPr lang="en-US" smtClean="0"/>
              <a:t>3</a:t>
            </a:fld>
            <a:endParaRPr lang="en-US"/>
          </a:p>
        </p:txBody>
      </p:sp>
    </p:spTree>
    <p:extLst>
      <p:ext uri="{BB962C8B-B14F-4D97-AF65-F5344CB8AC3E}">
        <p14:creationId xmlns:p14="http://schemas.microsoft.com/office/powerpoint/2010/main" val="330734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854" indent="-181854">
              <a:buFont typeface="Arial" panose="020B0604020202020204" pitchFamily="34" charset="0"/>
              <a:buChar char="•"/>
            </a:pPr>
            <a:r>
              <a:rPr lang="en-US" baseline="0" dirty="0"/>
              <a:t>So what do we do about this? How do we challenge “the norm” that is U.S. health care spending and system operations?</a:t>
            </a:r>
          </a:p>
          <a:p>
            <a:pPr marL="181854" indent="-181854">
              <a:buFont typeface="Arial" panose="020B0604020202020204" pitchFamily="34" charset="0"/>
              <a:buChar char="•"/>
            </a:pPr>
            <a:r>
              <a:rPr lang="en-US" baseline="0" dirty="0"/>
              <a:t>Our answer is the </a:t>
            </a:r>
            <a:r>
              <a:rPr lang="en-US" i="1" baseline="0" dirty="0"/>
              <a:t>Choosing Wisely </a:t>
            </a:r>
            <a:r>
              <a:rPr lang="en-US" baseline="0" dirty="0"/>
              <a:t>campaign.</a:t>
            </a:r>
          </a:p>
          <a:p>
            <a:pPr marL="181854" indent="-181854">
              <a:buFont typeface="Arial" panose="020B0604020202020204" pitchFamily="34" charset="0"/>
              <a:buChar char="•"/>
            </a:pPr>
            <a:r>
              <a:rPr lang="en-US" i="1" baseline="0" dirty="0"/>
              <a:t>Choosing Wisely </a:t>
            </a:r>
            <a:r>
              <a:rPr lang="en-US" baseline="0" dirty="0"/>
              <a:t>is all about physicians and patients talking about what care is really needed and avoiding care whose harm may outweigh the benefits.</a:t>
            </a:r>
          </a:p>
          <a:p>
            <a:pPr marL="181854" indent="-181854">
              <a:buFont typeface="Arial" panose="020B0604020202020204" pitchFamily="34" charset="0"/>
              <a:buChar char="•"/>
            </a:pPr>
            <a:r>
              <a:rPr lang="en-US" i="1" baseline="0" dirty="0"/>
              <a:t>Choosing Wisely </a:t>
            </a:r>
            <a:r>
              <a:rPr lang="en-US" baseline="0" dirty="0"/>
              <a:t>is about leading a national conversation about the right thing at the right time for the right patient – and avoiding unnecessary care.</a:t>
            </a:r>
          </a:p>
          <a:p>
            <a:pPr marL="181854" indent="-181854">
              <a:buFont typeface="Arial" panose="020B0604020202020204" pitchFamily="34" charset="0"/>
              <a:buChar char="•"/>
            </a:pPr>
            <a:r>
              <a:rPr lang="en-US" baseline="0" dirty="0"/>
              <a:t>While </a:t>
            </a:r>
            <a:r>
              <a:rPr lang="en-US" i="1" baseline="0" dirty="0"/>
              <a:t>Choosing Wisely </a:t>
            </a:r>
            <a:r>
              <a:rPr lang="en-US" baseline="0" dirty="0"/>
              <a:t>is about utilizing the most appropriate tests and treatments to avoid harm and keep patients safe, a byproduct of this effort is fewer patients receiving unneeded care and will result in fewer dollars spent on health care. </a:t>
            </a:r>
          </a:p>
          <a:p>
            <a:endParaRPr lang="en-US" dirty="0"/>
          </a:p>
          <a:p>
            <a:endParaRPr lang="en-US" dirty="0"/>
          </a:p>
        </p:txBody>
      </p:sp>
      <p:sp>
        <p:nvSpPr>
          <p:cNvPr id="4" name="Slide Number Placeholder 3"/>
          <p:cNvSpPr>
            <a:spLocks noGrp="1"/>
          </p:cNvSpPr>
          <p:nvPr>
            <p:ph type="sldNum" sz="quarter" idx="10"/>
          </p:nvPr>
        </p:nvSpPr>
        <p:spPr/>
        <p:txBody>
          <a:bodyPr/>
          <a:lstStyle/>
          <a:p>
            <a:pPr defTabSz="477683">
              <a:defRPr/>
            </a:pPr>
            <a:fld id="{1A8BAE3B-D043-4589-BE96-7D38C5512BFA}" type="slidenum">
              <a:rPr lang="en-US">
                <a:solidFill>
                  <a:prstClr val="black"/>
                </a:solidFill>
                <a:latin typeface="Calibri"/>
              </a:rPr>
              <a:pPr defTabSz="477683">
                <a:defRPr/>
              </a:pPr>
              <a:t>6</a:t>
            </a:fld>
            <a:endParaRPr lang="en-US" dirty="0">
              <a:solidFill>
                <a:prstClr val="black"/>
              </a:solidFill>
              <a:latin typeface="Calibri"/>
            </a:endParaRPr>
          </a:p>
        </p:txBody>
      </p:sp>
    </p:spTree>
    <p:extLst>
      <p:ext uri="{BB962C8B-B14F-4D97-AF65-F5344CB8AC3E}">
        <p14:creationId xmlns:p14="http://schemas.microsoft.com/office/powerpoint/2010/main" val="67656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BAE3B-D043-4589-BE96-7D38C5512BFA}" type="slidenum">
              <a:rPr lang="en-US" smtClean="0"/>
              <a:t>7</a:t>
            </a:fld>
            <a:endParaRPr lang="en-US" dirty="0"/>
          </a:p>
        </p:txBody>
      </p:sp>
    </p:spTree>
    <p:extLst>
      <p:ext uri="{BB962C8B-B14F-4D97-AF65-F5344CB8AC3E}">
        <p14:creationId xmlns:p14="http://schemas.microsoft.com/office/powerpoint/2010/main" val="352734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BAE3B-D043-4589-BE96-7D38C5512BFA}" type="slidenum">
              <a:rPr lang="en-US" smtClean="0"/>
              <a:t>8</a:t>
            </a:fld>
            <a:endParaRPr lang="en-US" dirty="0"/>
          </a:p>
        </p:txBody>
      </p:sp>
    </p:spTree>
    <p:extLst>
      <p:ext uri="{BB962C8B-B14F-4D97-AF65-F5344CB8AC3E}">
        <p14:creationId xmlns:p14="http://schemas.microsoft.com/office/powerpoint/2010/main" val="56884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Washington Health Alliance, the Washington State Medical Association, Washington State Hospital Association and health care leaders across the state have partnered to create the Washington State Choosing Wisely Task Force. The Task Force champions and disseminates the principles and resources of Choosing Wisely and the leaders are committed to ensuring safe, high-value care for patients in Washington State by significantly reducing health care overuse and waste. They strive to change behaviors and create measurable improvement through education, building practice models and frameworks, and developing resources for providers and health care systems. The task force has been focusing specifically on reducing the use of pre-operative testing. </a:t>
            </a:r>
          </a:p>
          <a:p>
            <a:r>
              <a:rPr lang="en-US" sz="1300" dirty="0"/>
              <a:t> </a:t>
            </a:r>
          </a:p>
          <a:p>
            <a:r>
              <a:rPr lang="en-US" sz="1300" dirty="0"/>
              <a:t>The Task Force has a shared virtual space and members provide metrics on their three focus areas. They  meet quarterly and have several work groups focused on specific populations and areas of interest. The Task Force has created several tools for implementation including a change manual, technical specifications and a physician toolkit. The group also conducts several webinars per year to help spread learnings and implementation and holds a yearly Summit to discuss Choosing Wisely in person.</a:t>
            </a:r>
          </a:p>
          <a:p>
            <a:r>
              <a:rPr lang="en-US" sz="1300" dirty="0"/>
              <a:t> </a:t>
            </a:r>
          </a:p>
          <a:p>
            <a:r>
              <a:rPr lang="en-US" sz="1300" u="sng" dirty="0"/>
              <a:t>Results from grantees:</a:t>
            </a:r>
            <a:endParaRPr lang="en-US" sz="1300" dirty="0"/>
          </a:p>
          <a:p>
            <a:pPr lvl="0"/>
            <a:r>
              <a:rPr lang="en-US" sz="1300" dirty="0"/>
              <a:t>64% of members actively measuring and implementing specific interventions to reduce inappropriate prescribing of antibiotics</a:t>
            </a:r>
          </a:p>
          <a:p>
            <a:r>
              <a:rPr lang="en-US" sz="1300" dirty="0"/>
              <a:t>KP Washington 	</a:t>
            </a:r>
          </a:p>
          <a:p>
            <a:pPr lvl="0"/>
            <a:r>
              <a:rPr lang="en-US" sz="1300" dirty="0"/>
              <a:t>Reduction of  Antibiotic Use		-38%	</a:t>
            </a:r>
          </a:p>
          <a:p>
            <a:pPr lvl="0"/>
            <a:r>
              <a:rPr lang="en-US" sz="1300" dirty="0"/>
              <a:t>Reduction of Annual </a:t>
            </a:r>
            <a:r>
              <a:rPr lang="en-US" sz="1300" dirty="0" err="1"/>
              <a:t>Paps</a:t>
            </a:r>
            <a:r>
              <a:rPr lang="en-US" sz="1300" dirty="0"/>
              <a:t>		-17%	</a:t>
            </a:r>
          </a:p>
          <a:p>
            <a:r>
              <a:rPr lang="en-US" sz="1300" dirty="0"/>
              <a:t>Swedish 	</a:t>
            </a:r>
          </a:p>
          <a:p>
            <a:pPr lvl="0"/>
            <a:r>
              <a:rPr lang="en-US" sz="1300" dirty="0"/>
              <a:t>Reduction of Antibiotic Use		-21%	</a:t>
            </a:r>
          </a:p>
          <a:p>
            <a:pPr lvl="0"/>
            <a:r>
              <a:rPr lang="en-US" sz="1300" dirty="0"/>
              <a:t>Reduction of Annual </a:t>
            </a:r>
            <a:r>
              <a:rPr lang="en-US" sz="1300" dirty="0" err="1"/>
              <a:t>Paps</a:t>
            </a:r>
            <a:r>
              <a:rPr lang="en-US" sz="1300" dirty="0"/>
              <a:t>		-8%	</a:t>
            </a:r>
          </a:p>
          <a:p>
            <a:r>
              <a:rPr lang="en-US" sz="1300" dirty="0" err="1"/>
              <a:t>Virgina</a:t>
            </a:r>
            <a:r>
              <a:rPr lang="en-US" sz="1300" dirty="0"/>
              <a:t> Mason</a:t>
            </a:r>
          </a:p>
          <a:p>
            <a:pPr lvl="0"/>
            <a:r>
              <a:rPr lang="en-US" sz="1300" dirty="0"/>
              <a:t>Reduction of Antibiotic Use		-16%</a:t>
            </a:r>
          </a:p>
          <a:p>
            <a:endParaRPr lang="en-US" sz="1300" dirty="0"/>
          </a:p>
          <a:p>
            <a:r>
              <a:rPr lang="en-US" sz="1300" dirty="0"/>
              <a:t>Underlying strengths of the Washington State initiative include a culture of collaboration between multi-stakeholder organizations, professional organizations and health systems. The state had an early awareness and interest in Choosing Wisely and adopted the campaign prior to any grants being provided. The existence of an all-payer claims database helped the state present an accurate picture of overuse and creates a burning platform.</a:t>
            </a:r>
          </a:p>
          <a:p>
            <a:endParaRPr lang="en-US" dirty="0"/>
          </a:p>
        </p:txBody>
      </p:sp>
      <p:sp>
        <p:nvSpPr>
          <p:cNvPr id="4" name="Slide Number Placeholder 3"/>
          <p:cNvSpPr>
            <a:spLocks noGrp="1"/>
          </p:cNvSpPr>
          <p:nvPr>
            <p:ph type="sldNum" sz="quarter" idx="10"/>
          </p:nvPr>
        </p:nvSpPr>
        <p:spPr/>
        <p:txBody>
          <a:bodyPr/>
          <a:lstStyle/>
          <a:p>
            <a:fld id="{1A8BAE3B-D043-4589-BE96-7D38C5512BFA}" type="slidenum">
              <a:rPr lang="en-US" smtClean="0"/>
              <a:t>9</a:t>
            </a:fld>
            <a:endParaRPr lang="en-US" dirty="0"/>
          </a:p>
        </p:txBody>
      </p:sp>
    </p:spTree>
    <p:extLst>
      <p:ext uri="{BB962C8B-B14F-4D97-AF65-F5344CB8AC3E}">
        <p14:creationId xmlns:p14="http://schemas.microsoft.com/office/powerpoint/2010/main" val="52065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report from the Washington Health Alliance, utilizes the </a:t>
            </a:r>
            <a:r>
              <a:rPr lang="en-US" dirty="0" err="1"/>
              <a:t>MedInsight</a:t>
            </a:r>
            <a:r>
              <a:rPr lang="en-US" dirty="0"/>
              <a:t> Health Waste Calculator, to produce an analysis of low-value health care services across the state using the Alliance’s All-Payer Claims Database representing approximately 2.4 million commercially insured lives in the state of Washington.</a:t>
            </a:r>
          </a:p>
        </p:txBody>
      </p:sp>
      <p:sp>
        <p:nvSpPr>
          <p:cNvPr id="4" name="Slide Number Placeholder 3"/>
          <p:cNvSpPr>
            <a:spLocks noGrp="1"/>
          </p:cNvSpPr>
          <p:nvPr>
            <p:ph type="sldNum" sz="quarter" idx="10"/>
          </p:nvPr>
        </p:nvSpPr>
        <p:spPr/>
        <p:txBody>
          <a:bodyPr/>
          <a:lstStyle/>
          <a:p>
            <a:fld id="{1A8BAE3B-D043-4589-BE96-7D38C5512BFA}" type="slidenum">
              <a:rPr lang="en-US" smtClean="0"/>
              <a:t>10</a:t>
            </a:fld>
            <a:endParaRPr lang="en-US" dirty="0"/>
          </a:p>
        </p:txBody>
      </p:sp>
    </p:spTree>
    <p:extLst>
      <p:ext uri="{BB962C8B-B14F-4D97-AF65-F5344CB8AC3E}">
        <p14:creationId xmlns:p14="http://schemas.microsoft.com/office/powerpoint/2010/main" val="86909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BAE3B-D043-4589-BE96-7D38C5512BFA}" type="slidenum">
              <a:rPr lang="en-US" smtClean="0"/>
              <a:t>15</a:t>
            </a:fld>
            <a:endParaRPr lang="en-US" dirty="0"/>
          </a:p>
        </p:txBody>
      </p:sp>
    </p:spTree>
    <p:extLst>
      <p:ext uri="{BB962C8B-B14F-4D97-AF65-F5344CB8AC3E}">
        <p14:creationId xmlns:p14="http://schemas.microsoft.com/office/powerpoint/2010/main" val="222035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BAE3B-D043-4589-BE96-7D38C5512BFA}" type="slidenum">
              <a:rPr lang="en-US" smtClean="0"/>
              <a:t>16</a:t>
            </a:fld>
            <a:endParaRPr lang="en-US" dirty="0"/>
          </a:p>
        </p:txBody>
      </p:sp>
    </p:spTree>
    <p:extLst>
      <p:ext uri="{BB962C8B-B14F-4D97-AF65-F5344CB8AC3E}">
        <p14:creationId xmlns:p14="http://schemas.microsoft.com/office/powerpoint/2010/main" val="246924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3D9B8D-9ADC-43E0-9173-89CD41A944F1}"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4A0B9-777E-406F-9659-070ECF329FAC}" type="slidenum">
              <a:rPr lang="en-US" smtClean="0"/>
              <a:t>‹#›</a:t>
            </a:fld>
            <a:endParaRPr lang="en-US"/>
          </a:p>
        </p:txBody>
      </p:sp>
    </p:spTree>
    <p:extLst>
      <p:ext uri="{BB962C8B-B14F-4D97-AF65-F5344CB8AC3E}">
        <p14:creationId xmlns:p14="http://schemas.microsoft.com/office/powerpoint/2010/main" val="222356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D9B8D-9ADC-43E0-9173-89CD41A944F1}"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4A0B9-777E-406F-9659-070ECF329FAC}" type="slidenum">
              <a:rPr lang="en-US" smtClean="0"/>
              <a:t>‹#›</a:t>
            </a:fld>
            <a:endParaRPr lang="en-US"/>
          </a:p>
        </p:txBody>
      </p:sp>
    </p:spTree>
    <p:extLst>
      <p:ext uri="{BB962C8B-B14F-4D97-AF65-F5344CB8AC3E}">
        <p14:creationId xmlns:p14="http://schemas.microsoft.com/office/powerpoint/2010/main" val="409073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D9B8D-9ADC-43E0-9173-89CD41A944F1}"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4A0B9-777E-406F-9659-070ECF329FAC}" type="slidenum">
              <a:rPr lang="en-US" smtClean="0"/>
              <a:t>‹#›</a:t>
            </a:fld>
            <a:endParaRPr lang="en-US"/>
          </a:p>
        </p:txBody>
      </p:sp>
    </p:spTree>
    <p:extLst>
      <p:ext uri="{BB962C8B-B14F-4D97-AF65-F5344CB8AC3E}">
        <p14:creationId xmlns:p14="http://schemas.microsoft.com/office/powerpoint/2010/main" val="337044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173585"/>
            <a:ext cx="10363200" cy="2387600"/>
          </a:xfrm>
        </p:spPr>
        <p:txBody>
          <a:bodyPr anchor="b"/>
          <a:lstStyle>
            <a:lvl1pPr algn="ctr">
              <a:defRPr sz="3375"/>
            </a:lvl1pPr>
          </a:lstStyle>
          <a:p>
            <a:r>
              <a:rPr lang="en-US" dirty="0"/>
              <a:t>Click to edit Master title style</a:t>
            </a:r>
          </a:p>
        </p:txBody>
      </p:sp>
      <p:sp>
        <p:nvSpPr>
          <p:cNvPr id="4" name="Date Placeholder 3"/>
          <p:cNvSpPr>
            <a:spLocks noGrp="1"/>
          </p:cNvSpPr>
          <p:nvPr>
            <p:ph type="dt" sz="half" idx="10"/>
          </p:nvPr>
        </p:nvSpPr>
        <p:spPr/>
        <p:txBody>
          <a:bodyPr/>
          <a:lstStyle/>
          <a:p>
            <a:fld id="{F83D9B8D-9ADC-43E0-9173-89CD41A944F1}"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4A0B9-777E-406F-9659-070ECF329FA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
            <a:ext cx="12192000" cy="338467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6600" y="5773650"/>
            <a:ext cx="2184400" cy="1066800"/>
          </a:xfrm>
          <a:prstGeom prst="rect">
            <a:avLst/>
          </a:prstGeom>
        </p:spPr>
      </p:pic>
    </p:spTree>
    <p:extLst>
      <p:ext uri="{BB962C8B-B14F-4D97-AF65-F5344CB8AC3E}">
        <p14:creationId xmlns:p14="http://schemas.microsoft.com/office/powerpoint/2010/main" val="29715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logo">
    <p:spTree>
      <p:nvGrpSpPr>
        <p:cNvPr id="1" name=""/>
        <p:cNvGrpSpPr/>
        <p:nvPr/>
      </p:nvGrpSpPr>
      <p:grpSpPr>
        <a:xfrm>
          <a:off x="0" y="0"/>
          <a:ext cx="0" cy="0"/>
          <a:chOff x="0" y="0"/>
          <a:chExt cx="0" cy="0"/>
        </a:xfrm>
      </p:grpSpPr>
      <p:sp>
        <p:nvSpPr>
          <p:cNvPr id="12" name="Rectangle 4"/>
          <p:cNvSpPr>
            <a:spLocks noChangeArrowheads="1"/>
          </p:cNvSpPr>
          <p:nvPr userDrawn="1"/>
        </p:nvSpPr>
        <p:spPr bwMode="auto">
          <a:xfrm>
            <a:off x="304800" y="6400800"/>
            <a:ext cx="11582400" cy="228600"/>
          </a:xfrm>
          <a:prstGeom prst="rect">
            <a:avLst/>
          </a:prstGeom>
          <a:gradFill rotWithShape="1">
            <a:gsLst>
              <a:gs pos="0">
                <a:srgbClr val="A9CAE1">
                  <a:gamma/>
                  <a:shade val="46275"/>
                  <a:invGamma/>
                </a:srgbClr>
              </a:gs>
              <a:gs pos="50000">
                <a:srgbClr val="A9CAE1"/>
              </a:gs>
              <a:gs pos="100000">
                <a:srgbClr val="A9CAE1">
                  <a:gamma/>
                  <a:shade val="46275"/>
                  <a:invGamma/>
                </a:srgbClr>
              </a:gs>
            </a:gsLst>
            <a:lin ang="0" scaled="1"/>
          </a:gradFill>
          <a:ln w="9525">
            <a:noFill/>
            <a:miter lim="800000"/>
            <a:headEnd/>
            <a:tailEnd/>
          </a:ln>
          <a:effectLst/>
        </p:spPr>
        <p:txBody>
          <a:bodyPr wrap="none" anchor="ctr"/>
          <a:lstStyle/>
          <a:p>
            <a:endParaRPr lang="en-US" sz="1013" dirty="0"/>
          </a:p>
        </p:txBody>
      </p:sp>
      <p:sp>
        <p:nvSpPr>
          <p:cNvPr id="3" name="Content Placeholder 2"/>
          <p:cNvSpPr>
            <a:spLocks noGrp="1"/>
          </p:cNvSpPr>
          <p:nvPr>
            <p:ph idx="1"/>
          </p:nvPr>
        </p:nvSpPr>
        <p:spPr>
          <a:xfrm>
            <a:off x="609600" y="2286000"/>
            <a:ext cx="10972800" cy="3962400"/>
          </a:xfrm>
        </p:spPr>
        <p:txBody>
          <a:bodyPr/>
          <a:lstStyle>
            <a:lvl1pPr>
              <a:buSzPct val="75000"/>
              <a:buFontTx/>
              <a:buBlip>
                <a:blip r:embed="rId2"/>
              </a:buBlip>
              <a:defRPr sz="1350"/>
            </a:lvl1pPr>
            <a:lvl2pPr>
              <a:buSzPct val="50000"/>
              <a:buFontTx/>
              <a:buBlip>
                <a:blip r:embed="rId2"/>
              </a:buBlip>
              <a:defRPr sz="1238"/>
            </a:lvl2pPr>
            <a:lvl3pPr>
              <a:buSzPct val="50000"/>
              <a:buFontTx/>
              <a:buBlip>
                <a:blip r:embed="rId2"/>
              </a:buBlip>
              <a:defRPr sz="1125"/>
            </a:lvl3pPr>
            <a:lvl4pPr>
              <a:buSzPct val="50000"/>
              <a:buFontTx/>
              <a:buBlip>
                <a:blip r:embed="rId2"/>
              </a:buBlip>
              <a:defRPr sz="1013"/>
            </a:lvl4pPr>
            <a:lvl5pPr>
              <a:buSzPct val="50000"/>
              <a:buFontTx/>
              <a:buBlip>
                <a:blip r:embed="rId2"/>
              </a:buBlip>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ChangeArrowheads="1"/>
          </p:cNvSpPr>
          <p:nvPr userDrawn="1"/>
        </p:nvSpPr>
        <p:spPr bwMode="auto">
          <a:xfrm>
            <a:off x="304800" y="152400"/>
            <a:ext cx="11582400" cy="1143000"/>
          </a:xfrm>
          <a:prstGeom prst="rect">
            <a:avLst/>
          </a:prstGeom>
          <a:gradFill rotWithShape="1">
            <a:gsLst>
              <a:gs pos="0">
                <a:srgbClr val="34608B">
                  <a:gamma/>
                  <a:shade val="46275"/>
                  <a:invGamma/>
                </a:srgbClr>
              </a:gs>
              <a:gs pos="50000">
                <a:srgbClr val="34608B"/>
              </a:gs>
              <a:gs pos="100000">
                <a:srgbClr val="34608B">
                  <a:gamma/>
                  <a:shade val="46275"/>
                  <a:invGamma/>
                </a:srgbClr>
              </a:gs>
            </a:gsLst>
            <a:lin ang="0" scaled="1"/>
          </a:gradFill>
          <a:ln w="9525">
            <a:noFill/>
            <a:miter lim="800000"/>
            <a:headEnd/>
            <a:tailEnd/>
          </a:ln>
          <a:effectLst/>
        </p:spPr>
        <p:txBody>
          <a:bodyPr wrap="none" anchor="ctr"/>
          <a:lstStyle/>
          <a:p>
            <a:endParaRPr lang="en-US" sz="1013" dirty="0"/>
          </a:p>
        </p:txBody>
      </p:sp>
      <p:sp>
        <p:nvSpPr>
          <p:cNvPr id="9" name="Rectangle 12"/>
          <p:cNvSpPr>
            <a:spLocks noChangeArrowheads="1"/>
          </p:cNvSpPr>
          <p:nvPr userDrawn="1"/>
        </p:nvSpPr>
        <p:spPr bwMode="auto">
          <a:xfrm>
            <a:off x="304800" y="1343025"/>
            <a:ext cx="11582400" cy="152400"/>
          </a:xfrm>
          <a:prstGeom prst="rect">
            <a:avLst/>
          </a:prstGeom>
          <a:gradFill rotWithShape="1">
            <a:gsLst>
              <a:gs pos="0">
                <a:srgbClr val="A9CAE1">
                  <a:gamma/>
                  <a:shade val="46275"/>
                  <a:invGamma/>
                </a:srgbClr>
              </a:gs>
              <a:gs pos="50000">
                <a:srgbClr val="A9CAE1"/>
              </a:gs>
              <a:gs pos="100000">
                <a:srgbClr val="A9CAE1">
                  <a:gamma/>
                  <a:shade val="46275"/>
                  <a:invGamma/>
                </a:srgbClr>
              </a:gs>
            </a:gsLst>
            <a:lin ang="0" scaled="1"/>
          </a:gradFill>
          <a:ln w="9525">
            <a:noFill/>
            <a:miter lim="800000"/>
            <a:headEnd/>
            <a:tailEnd/>
          </a:ln>
          <a:effectLst/>
        </p:spPr>
        <p:txBody>
          <a:bodyPr wrap="none" anchor="ctr"/>
          <a:lstStyle/>
          <a:p>
            <a:endParaRPr lang="en-US" sz="1013" dirty="0"/>
          </a:p>
        </p:txBody>
      </p:sp>
      <p:sp>
        <p:nvSpPr>
          <p:cNvPr id="10" name="Rectangle 14"/>
          <p:cNvSpPr>
            <a:spLocks noChangeArrowheads="1"/>
          </p:cNvSpPr>
          <p:nvPr userDrawn="1"/>
        </p:nvSpPr>
        <p:spPr bwMode="auto">
          <a:xfrm>
            <a:off x="304800" y="1295400"/>
            <a:ext cx="11582400" cy="46038"/>
          </a:xfrm>
          <a:prstGeom prst="rect">
            <a:avLst/>
          </a:prstGeom>
          <a:gradFill rotWithShape="1">
            <a:gsLst>
              <a:gs pos="0">
                <a:srgbClr val="F0AB46">
                  <a:gamma/>
                  <a:shade val="46275"/>
                  <a:invGamma/>
                </a:srgbClr>
              </a:gs>
              <a:gs pos="50000">
                <a:srgbClr val="F0AB46"/>
              </a:gs>
              <a:gs pos="100000">
                <a:srgbClr val="F0AB46">
                  <a:gamma/>
                  <a:shade val="46275"/>
                  <a:invGamma/>
                </a:srgbClr>
              </a:gs>
            </a:gsLst>
            <a:lin ang="0" scaled="1"/>
          </a:gradFill>
          <a:ln w="9525">
            <a:noFill/>
            <a:miter lim="800000"/>
            <a:headEnd/>
            <a:tailEnd/>
          </a:ln>
          <a:effectLst/>
        </p:spPr>
        <p:txBody>
          <a:bodyPr wrap="none" anchor="ctr"/>
          <a:lstStyle/>
          <a:p>
            <a:endParaRPr lang="en-US" sz="1013" dirty="0"/>
          </a:p>
        </p:txBody>
      </p:sp>
      <p:pic>
        <p:nvPicPr>
          <p:cNvPr id="11" name="Picture 15" descr="WCHQ logo white on clear"/>
          <p:cNvPicPr>
            <a:picLocks noChangeAspect="1" noChangeArrowheads="1"/>
          </p:cNvPicPr>
          <p:nvPr userDrawn="1"/>
        </p:nvPicPr>
        <p:blipFill>
          <a:blip r:embed="rId3" cstate="print"/>
          <a:srcRect/>
          <a:stretch>
            <a:fillRect/>
          </a:stretch>
        </p:blipFill>
        <p:spPr bwMode="auto">
          <a:xfrm>
            <a:off x="508003" y="409575"/>
            <a:ext cx="1852084" cy="585788"/>
          </a:xfrm>
          <a:prstGeom prst="rect">
            <a:avLst/>
          </a:prstGeom>
          <a:noFill/>
        </p:spPr>
      </p:pic>
      <p:sp>
        <p:nvSpPr>
          <p:cNvPr id="2" name="Title 1"/>
          <p:cNvSpPr>
            <a:spLocks noGrp="1"/>
          </p:cNvSpPr>
          <p:nvPr>
            <p:ph type="title" hasCustomPrompt="1"/>
          </p:nvPr>
        </p:nvSpPr>
        <p:spPr bwMode="white">
          <a:xfrm>
            <a:off x="2946400" y="228600"/>
            <a:ext cx="8737600" cy="1143000"/>
          </a:xfrm>
        </p:spPr>
        <p:txBody>
          <a:bodyPr>
            <a:normAutofit/>
          </a:bodyPr>
          <a:lstStyle>
            <a:lvl1pPr algn="l">
              <a:defRPr sz="1800" b="1">
                <a:solidFill>
                  <a:schemeClr val="bg1"/>
                </a:solidFill>
              </a:defRPr>
            </a:lvl1pPr>
          </a:lstStyle>
          <a:p>
            <a:r>
              <a:rPr lang="en-US" dirty="0"/>
              <a:t>Slide Title</a:t>
            </a:r>
          </a:p>
        </p:txBody>
      </p:sp>
      <p:sp>
        <p:nvSpPr>
          <p:cNvPr id="5" name="Footer Placeholder 4"/>
          <p:cNvSpPr>
            <a:spLocks noGrp="1"/>
          </p:cNvSpPr>
          <p:nvPr>
            <p:ph type="ftr" sz="quarter" idx="11"/>
          </p:nvPr>
        </p:nvSpPr>
        <p:spPr bwMode="white">
          <a:xfrm>
            <a:off x="308864" y="6333749"/>
            <a:ext cx="3860800" cy="365125"/>
          </a:xfrm>
        </p:spPr>
        <p:txBody>
          <a:bodyPr/>
          <a:lstStyle>
            <a:lvl1pPr algn="l">
              <a:defRPr sz="563">
                <a:solidFill>
                  <a:schemeClr val="bg1"/>
                </a:solidFill>
              </a:defRPr>
            </a:lvl1pPr>
          </a:lstStyle>
          <a:p>
            <a:r>
              <a:rPr lang="en-US" dirty="0"/>
              <a:t>Wisconsin Collaborative for Healthcare Quality</a:t>
            </a:r>
          </a:p>
        </p:txBody>
      </p:sp>
      <p:sp>
        <p:nvSpPr>
          <p:cNvPr id="6" name="Slide Number Placeholder 5"/>
          <p:cNvSpPr>
            <a:spLocks noGrp="1"/>
          </p:cNvSpPr>
          <p:nvPr>
            <p:ph type="sldNum" sz="quarter" idx="12"/>
          </p:nvPr>
        </p:nvSpPr>
        <p:spPr bwMode="white">
          <a:xfrm>
            <a:off x="11163808" y="6333749"/>
            <a:ext cx="711200" cy="365125"/>
          </a:xfrm>
        </p:spPr>
        <p:txBody>
          <a:bodyPr/>
          <a:lstStyle>
            <a:lvl1pPr>
              <a:defRPr sz="563">
                <a:solidFill>
                  <a:schemeClr val="bg1"/>
                </a:solidFill>
              </a:defRPr>
            </a:lvl1pPr>
          </a:lstStyle>
          <a:p>
            <a:fld id="{C44E20A7-4F8A-4EAE-91E8-210688036F4C}" type="slidenum">
              <a:rPr lang="en-US" smtClean="0"/>
              <a:pPr/>
              <a:t>‹#›</a:t>
            </a:fld>
            <a:endParaRPr lang="en-US" dirty="0"/>
          </a:p>
        </p:txBody>
      </p:sp>
      <p:sp>
        <p:nvSpPr>
          <p:cNvPr id="16" name="Text Placeholder 15"/>
          <p:cNvSpPr>
            <a:spLocks noGrp="1"/>
          </p:cNvSpPr>
          <p:nvPr>
            <p:ph type="body" sz="quarter" idx="13" hasCustomPrompt="1"/>
          </p:nvPr>
        </p:nvSpPr>
        <p:spPr>
          <a:xfrm>
            <a:off x="609600" y="1676400"/>
            <a:ext cx="10972800" cy="533400"/>
          </a:xfrm>
        </p:spPr>
        <p:txBody>
          <a:bodyPr anchor="ctr">
            <a:noAutofit/>
          </a:bodyPr>
          <a:lstStyle>
            <a:lvl1pPr>
              <a:buFontTx/>
              <a:buNone/>
              <a:defRPr sz="1688">
                <a:solidFill>
                  <a:schemeClr val="accent1"/>
                </a:solidFill>
              </a:defRPr>
            </a:lvl1pPr>
            <a:lvl2pPr>
              <a:buFontTx/>
              <a:buNone/>
              <a:defRPr sz="1688">
                <a:solidFill>
                  <a:schemeClr val="accent1"/>
                </a:solidFill>
              </a:defRPr>
            </a:lvl2pPr>
            <a:lvl3pPr>
              <a:buFontTx/>
              <a:buNone/>
              <a:defRPr sz="1688">
                <a:solidFill>
                  <a:schemeClr val="accent1"/>
                </a:solidFill>
              </a:defRPr>
            </a:lvl3pPr>
            <a:lvl4pPr>
              <a:buFontTx/>
              <a:buNone/>
              <a:defRPr sz="1688">
                <a:solidFill>
                  <a:schemeClr val="accent1"/>
                </a:solidFill>
              </a:defRPr>
            </a:lvl4pPr>
            <a:lvl5pPr>
              <a:buFontTx/>
              <a:buNone/>
              <a:defRPr sz="1688">
                <a:solidFill>
                  <a:schemeClr val="accent1"/>
                </a:solidFill>
              </a:defRPr>
            </a:lvl5pPr>
          </a:lstStyle>
          <a:p>
            <a:pPr lvl="0"/>
            <a:r>
              <a:rPr lang="en-US" dirty="0"/>
              <a:t>Header</a:t>
            </a:r>
          </a:p>
        </p:txBody>
      </p:sp>
      <p:pic>
        <p:nvPicPr>
          <p:cNvPr id="13" name="Picture 12">
            <a:extLst>
              <a:ext uri="{FF2B5EF4-FFF2-40B4-BE49-F238E27FC236}">
                <a16:creationId xmlns:a16="http://schemas.microsoft.com/office/drawing/2014/main" id="{44C81FF9-1FB7-4C4B-A440-CA99AB9D5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0" y="500970"/>
            <a:ext cx="2235200" cy="720939"/>
          </a:xfrm>
          <a:prstGeom prst="rect">
            <a:avLst/>
          </a:prstGeom>
        </p:spPr>
      </p:pic>
    </p:spTree>
    <p:extLst>
      <p:ext uri="{BB962C8B-B14F-4D97-AF65-F5344CB8AC3E}">
        <p14:creationId xmlns:p14="http://schemas.microsoft.com/office/powerpoint/2010/main" val="62837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02" y="1"/>
            <a:ext cx="12272596" cy="691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ctrTitle"/>
          </p:nvPr>
        </p:nvSpPr>
        <p:spPr>
          <a:xfrm>
            <a:off x="609600" y="1655064"/>
            <a:ext cx="6461760" cy="1447800"/>
          </a:xfrm>
        </p:spPr>
        <p:txBody>
          <a:bodyPr anchor="b"/>
          <a:lstStyle>
            <a:lvl1pPr>
              <a:lnSpc>
                <a:spcPct val="90000"/>
              </a:lnSpc>
              <a:defRPr sz="3867">
                <a:solidFill>
                  <a:srgbClr val="FFFFFF"/>
                </a:solidFill>
              </a:defRPr>
            </a:lvl1pPr>
          </a:lstStyle>
          <a:p>
            <a:pPr lvl="0"/>
            <a:r>
              <a:rPr lang="en-US" noProof="0"/>
              <a:t>Click to edit Master title style</a:t>
            </a:r>
            <a:endParaRPr lang="en-US" noProof="0" dirty="0"/>
          </a:p>
        </p:txBody>
      </p:sp>
      <p:sp>
        <p:nvSpPr>
          <p:cNvPr id="5124" name="Rectangle 4"/>
          <p:cNvSpPr>
            <a:spLocks noGrp="1" noChangeArrowheads="1"/>
          </p:cNvSpPr>
          <p:nvPr>
            <p:ph type="subTitle" idx="1"/>
          </p:nvPr>
        </p:nvSpPr>
        <p:spPr>
          <a:xfrm>
            <a:off x="609600" y="3124200"/>
            <a:ext cx="6461760" cy="685800"/>
          </a:xfrm>
        </p:spPr>
        <p:txBody>
          <a:bodyPr/>
          <a:lstStyle>
            <a:lvl1pPr marL="0" indent="0">
              <a:defRPr sz="2133">
                <a:solidFill>
                  <a:schemeClr val="bg2"/>
                </a:solidFill>
              </a:defRPr>
            </a:lvl1pPr>
          </a:lstStyle>
          <a:p>
            <a:pPr lvl="0"/>
            <a:r>
              <a:rPr lang="en-US" noProof="0"/>
              <a:t>Click to edit Master subtitle style</a:t>
            </a:r>
            <a:endParaRPr lang="en-US" noProof="0" dirty="0"/>
          </a:p>
        </p:txBody>
      </p:sp>
      <p:sp>
        <p:nvSpPr>
          <p:cNvPr id="3" name="Text Placeholder 2"/>
          <p:cNvSpPr>
            <a:spLocks noGrp="1"/>
          </p:cNvSpPr>
          <p:nvPr>
            <p:ph type="body" sz="quarter" idx="10" hasCustomPrompt="1"/>
          </p:nvPr>
        </p:nvSpPr>
        <p:spPr>
          <a:xfrm>
            <a:off x="609600" y="5919893"/>
            <a:ext cx="4775200" cy="381000"/>
          </a:xfrm>
        </p:spPr>
        <p:txBody>
          <a:bodyPr/>
          <a:lstStyle>
            <a:lvl1pPr>
              <a:defRPr sz="1867" b="0">
                <a:solidFill>
                  <a:schemeClr val="accent6"/>
                </a:solidFill>
              </a:defRPr>
            </a:lvl1pPr>
            <a:lvl3pPr algn="l">
              <a:defRPr/>
            </a:lvl3pPr>
            <a:lvl4pPr marL="1828709" indent="0" algn="l">
              <a:buNone/>
              <a:defRPr/>
            </a:lvl4pPr>
            <a:lvl5pPr marL="2438278" indent="0">
              <a:buNone/>
              <a:defRPr/>
            </a:lvl5pPr>
          </a:lstStyle>
          <a:p>
            <a:pPr lvl="0"/>
            <a:r>
              <a:rPr lang="en-US" dirty="0"/>
              <a:t>Insert Date</a:t>
            </a:r>
          </a:p>
        </p:txBody>
      </p:sp>
      <p:pic>
        <p:nvPicPr>
          <p:cNvPr id="6" name="Picture 5"/>
          <p:cNvPicPr>
            <a:picLocks noChangeAspect="1"/>
          </p:cNvPicPr>
          <p:nvPr/>
        </p:nvPicPr>
        <p:blipFill>
          <a:blip r:embed="rId3"/>
          <a:stretch>
            <a:fillRect/>
          </a:stretch>
        </p:blipFill>
        <p:spPr>
          <a:xfrm>
            <a:off x="237744" y="234599"/>
            <a:ext cx="6096000" cy="887477"/>
          </a:xfrm>
          <a:prstGeom prst="rect">
            <a:avLst/>
          </a:prstGeom>
        </p:spPr>
      </p:pic>
    </p:spTree>
    <p:extLst>
      <p:ext uri="{BB962C8B-B14F-4D97-AF65-F5344CB8AC3E}">
        <p14:creationId xmlns:p14="http://schemas.microsoft.com/office/powerpoint/2010/main" val="358772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hapter Divider">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27" y="0"/>
            <a:ext cx="12171147"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6" title="Slide title"/>
          <p:cNvSpPr>
            <a:spLocks noGrp="1"/>
          </p:cNvSpPr>
          <p:nvPr>
            <p:ph type="title" hasCustomPrompt="1"/>
          </p:nvPr>
        </p:nvSpPr>
        <p:spPr>
          <a:xfrm>
            <a:off x="609600" y="1965326"/>
            <a:ext cx="6326293" cy="1130300"/>
          </a:xfrm>
        </p:spPr>
        <p:txBody>
          <a:bodyPr anchor="b" anchorCtr="0"/>
          <a:lstStyle>
            <a:lvl1pPr>
              <a:lnSpc>
                <a:spcPct val="90000"/>
              </a:lnSpc>
              <a:defRPr sz="3867">
                <a:solidFill>
                  <a:schemeClr val="bg1"/>
                </a:solidFill>
              </a:defRPr>
            </a:lvl1pPr>
          </a:lstStyle>
          <a:p>
            <a:r>
              <a:rPr lang="en-US" dirty="0"/>
              <a:t>Click to edit Master </a:t>
            </a:r>
            <a:br>
              <a:rPr lang="en-US" dirty="0"/>
            </a:br>
            <a:r>
              <a:rPr lang="en-US" dirty="0"/>
              <a:t>title style</a:t>
            </a:r>
          </a:p>
        </p:txBody>
      </p:sp>
      <p:sp>
        <p:nvSpPr>
          <p:cNvPr id="9" name="Rectangle 4" descr="subhead" title="subhead"/>
          <p:cNvSpPr>
            <a:spLocks noGrp="1" noChangeArrowheads="1"/>
          </p:cNvSpPr>
          <p:nvPr>
            <p:ph type="subTitle" idx="1"/>
          </p:nvPr>
        </p:nvSpPr>
        <p:spPr>
          <a:xfrm>
            <a:off x="609600" y="2994025"/>
            <a:ext cx="4673600" cy="685800"/>
          </a:xfrm>
        </p:spPr>
        <p:txBody>
          <a:bodyPr/>
          <a:lstStyle>
            <a:lvl1pPr marL="0" indent="0">
              <a:defRPr sz="2133">
                <a:solidFill>
                  <a:schemeClr val="accent6"/>
                </a:solidFill>
              </a:defRPr>
            </a:lvl1pPr>
          </a:lstStyle>
          <a:p>
            <a:pPr lvl="0"/>
            <a:r>
              <a:rPr lang="en-US" noProof="0"/>
              <a:t>Click to edit Master subtitle style</a:t>
            </a:r>
            <a:endParaRPr lang="en-US" noProof="0" dirty="0"/>
          </a:p>
        </p:txBody>
      </p:sp>
      <p:pic>
        <p:nvPicPr>
          <p:cNvPr id="7" name="Picture 6"/>
          <p:cNvPicPr>
            <a:picLocks noChangeAspect="1"/>
          </p:cNvPicPr>
          <p:nvPr/>
        </p:nvPicPr>
        <p:blipFill>
          <a:blip r:embed="rId3"/>
          <a:stretch>
            <a:fillRect/>
          </a:stretch>
        </p:blipFill>
        <p:spPr>
          <a:xfrm>
            <a:off x="237744" y="234599"/>
            <a:ext cx="6096000" cy="887477"/>
          </a:xfrm>
          <a:prstGeom prst="rect">
            <a:avLst/>
          </a:prstGeom>
        </p:spPr>
      </p:pic>
    </p:spTree>
    <p:extLst>
      <p:ext uri="{BB962C8B-B14F-4D97-AF65-F5344CB8AC3E}">
        <p14:creationId xmlns:p14="http://schemas.microsoft.com/office/powerpoint/2010/main" val="1003950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C1A46D7-A925-4E11-8F59-B3E950DD8588}" type="slidenum">
              <a:rPr lang="en-US" smtClean="0"/>
              <a:t>‹#›</a:t>
            </a:fld>
            <a:endParaRPr lang="en-US"/>
          </a:p>
        </p:txBody>
      </p:sp>
      <p:sp>
        <p:nvSpPr>
          <p:cNvPr id="5" name="Content Placeholder 4"/>
          <p:cNvSpPr>
            <a:spLocks noGrp="1"/>
          </p:cNvSpPr>
          <p:nvPr>
            <p:ph sz="quarter" idx="11"/>
          </p:nvPr>
        </p:nvSpPr>
        <p:spPr>
          <a:xfrm>
            <a:off x="609600" y="1701800"/>
            <a:ext cx="11338984"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4018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C1A46D7-A925-4E11-8F59-B3E950DD8588}" type="slidenum">
              <a:rPr lang="en-US" smtClean="0"/>
              <a:t>‹#›</a:t>
            </a:fld>
            <a:endParaRPr lang="en-US"/>
          </a:p>
        </p:txBody>
      </p:sp>
      <p:sp>
        <p:nvSpPr>
          <p:cNvPr id="5" name="Content Placeholder 4"/>
          <p:cNvSpPr>
            <a:spLocks noGrp="1"/>
          </p:cNvSpPr>
          <p:nvPr>
            <p:ph sz="quarter" idx="11"/>
          </p:nvPr>
        </p:nvSpPr>
        <p:spPr>
          <a:xfrm>
            <a:off x="609600" y="1701800"/>
            <a:ext cx="11338984"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689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086507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627" y="5731497"/>
            <a:ext cx="3307927" cy="730263"/>
          </a:xfrm>
          <a:prstGeom prst="rect">
            <a:avLst/>
          </a:prstGeom>
        </p:spPr>
      </p:pic>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895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D9B8D-9ADC-43E0-9173-89CD41A944F1}"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4A0B9-777E-406F-9659-070ECF329FAC}" type="slidenum">
              <a:rPr lang="en-US" smtClean="0"/>
              <a:t>‹#›</a:t>
            </a:fld>
            <a:endParaRPr lang="en-US"/>
          </a:p>
        </p:txBody>
      </p:sp>
      <p:pic>
        <p:nvPicPr>
          <p:cNvPr id="7" name="Picture 6"/>
          <p:cNvPicPr>
            <a:picLocks noChangeAspect="1"/>
          </p:cNvPicPr>
          <p:nvPr userDrawn="1"/>
        </p:nvPicPr>
        <p:blipFill>
          <a:blip r:embed="rId2"/>
          <a:stretch>
            <a:fillRect/>
          </a:stretch>
        </p:blipFill>
        <p:spPr>
          <a:xfrm>
            <a:off x="9824572" y="5733211"/>
            <a:ext cx="2186621" cy="1066892"/>
          </a:xfrm>
          <a:prstGeom prst="rect">
            <a:avLst/>
          </a:prstGeom>
        </p:spPr>
      </p:pic>
      <p:pic>
        <p:nvPicPr>
          <p:cNvPr id="8" name="Picture 7"/>
          <p:cNvPicPr>
            <a:picLocks noChangeAspect="1"/>
          </p:cNvPicPr>
          <p:nvPr userDrawn="1"/>
        </p:nvPicPr>
        <p:blipFill>
          <a:blip r:embed="rId3"/>
          <a:stretch>
            <a:fillRect/>
          </a:stretch>
        </p:blipFill>
        <p:spPr>
          <a:xfrm>
            <a:off x="4088835" y="0"/>
            <a:ext cx="8129135" cy="257211"/>
          </a:xfrm>
          <a:prstGeom prst="rect">
            <a:avLst/>
          </a:prstGeom>
        </p:spPr>
      </p:pic>
    </p:spTree>
    <p:extLst>
      <p:ext uri="{BB962C8B-B14F-4D97-AF65-F5344CB8AC3E}">
        <p14:creationId xmlns:p14="http://schemas.microsoft.com/office/powerpoint/2010/main" val="2985991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13"/>
          <p:cNvSpPr>
            <a:spLocks noGrp="1"/>
          </p:cNvSpPr>
          <p:nvPr>
            <p:ph sz="quarter" idx="13" hasCustomPrompt="1"/>
          </p:nvPr>
        </p:nvSpPr>
        <p:spPr>
          <a:xfrm>
            <a:off x="783166" y="844550"/>
            <a:ext cx="10515600" cy="651712"/>
          </a:xfrm>
        </p:spPr>
        <p:txBody>
          <a:bodyPr>
            <a:normAutofit/>
          </a:bodyPr>
          <a:lstStyle>
            <a:lvl1pPr marL="0" indent="0">
              <a:buFontTx/>
              <a:buNone/>
              <a:defRPr sz="2800" b="0" baseline="0">
                <a:solidFill>
                  <a:schemeClr val="accent1"/>
                </a:solidFill>
                <a:latin typeface="+mn-lt"/>
              </a:defRPr>
            </a:lvl1pPr>
          </a:lstStyle>
          <a:p>
            <a:pPr lvl="0"/>
            <a:r>
              <a:rPr lang="en-US" dirty="0"/>
              <a:t>Alternate Page Header — Calibri 28</a:t>
            </a:r>
          </a:p>
        </p:txBody>
      </p:sp>
      <p:pic>
        <p:nvPicPr>
          <p:cNvPr id="13" name="Picture 12">
            <a:extLst>
              <a:ext uri="{FF2B5EF4-FFF2-40B4-BE49-F238E27FC236}">
                <a16:creationId xmlns:a16="http://schemas.microsoft.com/office/drawing/2014/main" id="{26683F1B-6F81-C04D-8B0A-63ED05856E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28" y="5700692"/>
            <a:ext cx="3307926" cy="761069"/>
          </a:xfrm>
          <a:prstGeom prst="rect">
            <a:avLst/>
          </a:prstGeom>
        </p:spPr>
      </p:pic>
      <p:sp>
        <p:nvSpPr>
          <p:cNvPr id="14" name="Rectangle 13">
            <a:extLst>
              <a:ext uri="{FF2B5EF4-FFF2-40B4-BE49-F238E27FC236}">
                <a16:creationId xmlns:a16="http://schemas.microsoft.com/office/drawing/2014/main" id="{5E05E2DF-D7FA-0A45-8FB3-DA49096EA17F}"/>
              </a:ext>
            </a:extLst>
          </p:cNvPr>
          <p:cNvSpPr/>
          <p:nvPr/>
        </p:nvSpPr>
        <p:spPr>
          <a:xfrm>
            <a:off x="1"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E61E203F-21E7-BD41-9DDE-5CF9E954FABE}"/>
              </a:ext>
            </a:extLst>
          </p:cNvPr>
          <p:cNvSpPr/>
          <p:nvPr/>
        </p:nvSpPr>
        <p:spPr>
          <a:xfrm>
            <a:off x="-3" y="396243"/>
            <a:ext cx="12192000" cy="923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1081971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8" name="Picture 17" descr="A picture containing wall, indoor, sky&#10;&#10;Description automatically generated">
            <a:extLst>
              <a:ext uri="{FF2B5EF4-FFF2-40B4-BE49-F238E27FC236}">
                <a16:creationId xmlns:a16="http://schemas.microsoft.com/office/drawing/2014/main" id="{0C220179-5C7C-BC43-A50E-714EF71B2F03}"/>
              </a:ext>
            </a:extLst>
          </p:cNvPr>
          <p:cNvPicPr>
            <a:picLocks noChangeAspect="1"/>
          </p:cNvPicPr>
          <p:nvPr userDrawn="1"/>
        </p:nvPicPr>
        <p:blipFill>
          <a:blip r:embed="rId2"/>
          <a:stretch>
            <a:fillRect/>
          </a:stretch>
        </p:blipFill>
        <p:spPr>
          <a:xfrm>
            <a:off x="0" y="393601"/>
            <a:ext cx="12192000" cy="6464401"/>
          </a:xfrm>
          <a:prstGeom prst="rect">
            <a:avLst/>
          </a:prstGeom>
        </p:spPr>
      </p:pic>
      <p:sp>
        <p:nvSpPr>
          <p:cNvPr id="21" name="Content Placeholder 20"/>
          <p:cNvSpPr>
            <a:spLocks noGrp="1"/>
          </p:cNvSpPr>
          <p:nvPr>
            <p:ph sz="quarter" idx="10" hasCustomPrompt="1"/>
          </p:nvPr>
        </p:nvSpPr>
        <p:spPr>
          <a:xfrm>
            <a:off x="914400" y="2057769"/>
            <a:ext cx="10363200" cy="1821339"/>
          </a:xfrm>
        </p:spPr>
        <p:txBody>
          <a:bodyPr anchor="b">
            <a:noAutofit/>
          </a:bodyPr>
          <a:lstStyle>
            <a:lvl1pPr marL="0" indent="0">
              <a:buFontTx/>
              <a:buNone/>
              <a:defRPr sz="4400" b="0" baseline="0">
                <a:solidFill>
                  <a:schemeClr val="tx2"/>
                </a:solidFill>
              </a:defRPr>
            </a:lvl1pPr>
            <a:lvl2pPr>
              <a:defRPr sz="3200" b="1"/>
            </a:lvl2pPr>
            <a:lvl3pPr>
              <a:defRPr sz="3200" b="1"/>
            </a:lvl3pPr>
            <a:lvl4pPr>
              <a:defRPr sz="3200" b="1"/>
            </a:lvl4pPr>
            <a:lvl5pPr>
              <a:defRPr sz="3200" b="1"/>
            </a:lvl5pPr>
          </a:lstStyle>
          <a:p>
            <a:pPr lvl="0"/>
            <a:r>
              <a:rPr lang="en-US" dirty="0"/>
              <a:t>Slide Title Header — Calibri 44pt</a:t>
            </a:r>
          </a:p>
        </p:txBody>
      </p:sp>
      <p:sp>
        <p:nvSpPr>
          <p:cNvPr id="23" name="Content Placeholder 22"/>
          <p:cNvSpPr>
            <a:spLocks noGrp="1"/>
          </p:cNvSpPr>
          <p:nvPr>
            <p:ph sz="quarter" idx="11" hasCustomPrompt="1"/>
          </p:nvPr>
        </p:nvSpPr>
        <p:spPr>
          <a:xfrm>
            <a:off x="914400" y="4025696"/>
            <a:ext cx="10363200" cy="1821339"/>
          </a:xfrm>
        </p:spPr>
        <p:txBody>
          <a:bodyPr>
            <a:normAutofit/>
          </a:bodyPr>
          <a:lstStyle>
            <a:lvl1pPr marL="0" indent="0">
              <a:buNone/>
              <a:defRPr sz="2400" baseline="0">
                <a:solidFill>
                  <a:schemeClr val="bg2"/>
                </a:solidFill>
                <a:latin typeface="+mj-lt"/>
              </a:defRPr>
            </a:lvl1pPr>
          </a:lstStyle>
          <a:p>
            <a:pPr lvl="0"/>
            <a:r>
              <a:rPr lang="en-US" dirty="0"/>
              <a:t>Subtitle for </a:t>
            </a:r>
            <a:r>
              <a:rPr lang="en-US" dirty="0" err="1"/>
              <a:t>Powerpoint</a:t>
            </a:r>
            <a:r>
              <a:rPr lang="en-US" dirty="0"/>
              <a:t> Slideshow – 24 </a:t>
            </a:r>
            <a:r>
              <a:rPr lang="en-US" dirty="0" err="1"/>
              <a:t>pt</a:t>
            </a:r>
            <a:endParaRPr lang="en-US" dirty="0"/>
          </a:p>
        </p:txBody>
      </p:sp>
      <p:sp>
        <p:nvSpPr>
          <p:cNvPr id="12" name="Rectangle 11">
            <a:extLst>
              <a:ext uri="{FF2B5EF4-FFF2-40B4-BE49-F238E27FC236}">
                <a16:creationId xmlns:a16="http://schemas.microsoft.com/office/drawing/2014/main" id="{0D187346-4F83-104C-949C-280F41E6F702}"/>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D166EDFF-2C04-204E-BCA9-5DF492799A8F}"/>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a:extLst>
              <a:ext uri="{FF2B5EF4-FFF2-40B4-BE49-F238E27FC236}">
                <a16:creationId xmlns:a16="http://schemas.microsoft.com/office/drawing/2014/main" id="{C5B62DAB-ED19-7F4F-95DD-D6DFC95C9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627" y="5759777"/>
            <a:ext cx="3307927" cy="701983"/>
          </a:xfrm>
          <a:prstGeom prst="rect">
            <a:avLst/>
          </a:prstGeom>
        </p:spPr>
      </p:pic>
    </p:spTree>
    <p:extLst>
      <p:ext uri="{BB962C8B-B14F-4D97-AF65-F5344CB8AC3E}">
        <p14:creationId xmlns:p14="http://schemas.microsoft.com/office/powerpoint/2010/main" val="2169845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1201" y="4802899"/>
            <a:ext cx="1103148" cy="10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2438400" y="4343400"/>
            <a:ext cx="74168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1999" y="868681"/>
            <a:ext cx="5588000" cy="318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9418" y="4795218"/>
            <a:ext cx="1755783" cy="837533"/>
          </a:xfrm>
          <a:prstGeom prst="rect">
            <a:avLst/>
          </a:prstGeom>
        </p:spPr>
      </p:pic>
    </p:spTree>
    <p:extLst>
      <p:ext uri="{BB962C8B-B14F-4D97-AF65-F5344CB8AC3E}">
        <p14:creationId xmlns:p14="http://schemas.microsoft.com/office/powerpoint/2010/main" val="7102771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07616"/>
            <a:ext cx="10363200" cy="1470025"/>
          </a:xfrm>
        </p:spPr>
        <p:txBody>
          <a:bodyPr>
            <a:normAutofit/>
          </a:bodyPr>
          <a:lstStyle>
            <a:lvl1pPr>
              <a:defRPr sz="4800">
                <a:solidFill>
                  <a:schemeClr val="tx1">
                    <a:lumMod val="50000"/>
                    <a:lumOff val="50000"/>
                  </a:schemeClr>
                </a:solidFill>
              </a:defRPr>
            </a:lvl1pPr>
          </a:lstStyle>
          <a:p>
            <a:r>
              <a:rPr lang="en-US" dirty="0"/>
              <a:t>Click to edit Master title style</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94051" y="819916"/>
            <a:ext cx="2905496" cy="172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userDrawn="1"/>
        </p:nvCxnSpPr>
        <p:spPr>
          <a:xfrm>
            <a:off x="2540000" y="2697480"/>
            <a:ext cx="7518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47626" y="4873204"/>
            <a:ext cx="1103148" cy="10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userDrawn="1"/>
        </p:nvCxnSpPr>
        <p:spPr>
          <a:xfrm>
            <a:off x="2540000" y="3977640"/>
            <a:ext cx="7518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6801" y="4747794"/>
            <a:ext cx="1755783" cy="837533"/>
          </a:xfrm>
          <a:prstGeom prst="rect">
            <a:avLst/>
          </a:prstGeom>
        </p:spPr>
      </p:pic>
    </p:spTree>
    <p:extLst>
      <p:ext uri="{BB962C8B-B14F-4D97-AF65-F5344CB8AC3E}">
        <p14:creationId xmlns:p14="http://schemas.microsoft.com/office/powerpoint/2010/main" val="41988799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68362"/>
          </a:xfrm>
        </p:spPr>
        <p:txBody>
          <a:bodyPr/>
          <a:lstStyle>
            <a:lvl1pPr algn="l">
              <a:defRPr spc="-60" baseline="0"/>
            </a:lvl1pPr>
          </a:lstStyle>
          <a:p>
            <a:r>
              <a:rPr lang="en-US" dirty="0"/>
              <a:t>Click to edit Master title style</a:t>
            </a:r>
          </a:p>
        </p:txBody>
      </p:sp>
      <p:sp>
        <p:nvSpPr>
          <p:cNvPr id="3" name="Content Placeholder 2"/>
          <p:cNvSpPr>
            <a:spLocks noGrp="1"/>
          </p:cNvSpPr>
          <p:nvPr>
            <p:ph idx="1"/>
          </p:nvPr>
        </p:nvSpPr>
        <p:spPr>
          <a:xfrm>
            <a:off x="596595" y="1423921"/>
            <a:ext cx="10972800" cy="4525963"/>
          </a:xfrm>
        </p:spPr>
        <p:txBody>
          <a:bodyPr/>
          <a:lstStyle>
            <a:lvl1pPr>
              <a:lnSpc>
                <a:spcPct val="100000"/>
              </a:lnSpc>
              <a:spcBef>
                <a:spcPts val="0"/>
              </a:spcBef>
              <a:spcAft>
                <a:spcPts val="2160"/>
              </a:spcAft>
              <a:defRPr spc="-36" baseline="0"/>
            </a:lvl1pPr>
            <a:lvl2pPr>
              <a:lnSpc>
                <a:spcPct val="100000"/>
              </a:lnSpc>
              <a:defRPr spc="-36"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spTree>
    <p:extLst>
      <p:ext uri="{BB962C8B-B14F-4D97-AF65-F5344CB8AC3E}">
        <p14:creationId xmlns:p14="http://schemas.microsoft.com/office/powerpoint/2010/main" val="3779252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051242"/>
          </a:xfrm>
        </p:spPr>
        <p:txBody>
          <a:bodyPr>
            <a:normAutofit/>
          </a:bodyPr>
          <a:lstStyle>
            <a:lvl1pPr algn="l">
              <a:defRPr sz="4320" spc="-60" baseline="0">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508760"/>
            <a:ext cx="10972800" cy="4617403"/>
          </a:xfrm>
        </p:spPr>
        <p:txBody>
          <a:bodyPr/>
          <a:lstStyle>
            <a:lvl1pPr>
              <a:defRPr spc="-36" baseline="0">
                <a:latin typeface="Franklin Gothic Book" panose="020B0503020102020204" pitchFamily="34" charset="0"/>
              </a:defRPr>
            </a:lvl1pPr>
            <a:lvl2pPr>
              <a:defRPr spc="-36" baseline="0">
                <a:latin typeface="Franklin Gothic Book" panose="020B0503020102020204" pitchFamily="34" charset="0"/>
              </a:defRPr>
            </a:lvl2pPr>
            <a:lvl3pPr>
              <a:defRPr>
                <a:latin typeface="Franklin Gothic Book" panose="020B0503020102020204" pitchFamily="34" charset="0"/>
              </a:defRPr>
            </a:lvl3pPr>
            <a:lvl4pPr marL="1920240" indent="-274320">
              <a:buFont typeface="Arial" panose="020B0604020202020204" pitchFamily="34" charset="0"/>
              <a:buChar char="•"/>
              <a:defRPr>
                <a:latin typeface="Franklin Gothic Book" panose="020B0503020102020204" pitchFamily="34" charset="0"/>
              </a:defRPr>
            </a:lvl4pPr>
            <a:lvl5pPr marL="2468880" indent="-274320">
              <a:buFont typeface="Franklin Gothic Medium" panose="020B0603020102020204" pitchFamily="34" charset="0"/>
              <a:buChar cha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pic>
        <p:nvPicPr>
          <p:cNvPr id="8" name="Picture 3">
            <a:extLst>
              <a:ext uri="{FF2B5EF4-FFF2-40B4-BE49-F238E27FC236}">
                <a16:creationId xmlns:a16="http://schemas.microsoft.com/office/drawing/2014/main" id="{43727476-84D7-42DC-B273-94BF84A09B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0110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496F7DD2-C1FD-4270-BE37-50A7AAB27CB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30400" y="6191281"/>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8826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5"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spTree>
    <p:extLst>
      <p:ext uri="{BB962C8B-B14F-4D97-AF65-F5344CB8AC3E}">
        <p14:creationId xmlns:p14="http://schemas.microsoft.com/office/powerpoint/2010/main" val="4470043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85263" y="6201109"/>
            <a:ext cx="621475" cy="365125"/>
          </a:xfrm>
        </p:spPr>
        <p:txBody>
          <a:bodyPr/>
          <a:lstStyle>
            <a:lvl1pPr algn="ctr">
              <a:defRPr sz="1920"/>
            </a:lvl1pPr>
          </a:lstStyle>
          <a:p>
            <a:fld id="{E8320910-812A-4CC9-9F47-A2588DF48730}" type="slidenum">
              <a:rPr lang="en-US" smtClean="0"/>
              <a:pPr/>
              <a:t>‹#›</a:t>
            </a:fld>
            <a:endParaRPr lang="en-US"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400" y="5973659"/>
            <a:ext cx="1364312" cy="650796"/>
          </a:xfrm>
          <a:prstGeom prst="rect">
            <a:avLst/>
          </a:prstGeom>
        </p:spPr>
      </p:pic>
    </p:spTree>
    <p:extLst>
      <p:ext uri="{BB962C8B-B14F-4D97-AF65-F5344CB8AC3E}">
        <p14:creationId xmlns:p14="http://schemas.microsoft.com/office/powerpoint/2010/main" val="40541790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a:xfrm>
            <a:off x="3275584" y="6366034"/>
            <a:ext cx="2844800" cy="365125"/>
          </a:xfrm>
        </p:spPr>
        <p:txBody>
          <a:bodyPr/>
          <a:lstStyle/>
          <a:p>
            <a:endParaRPr lang="en-US" dirty="0"/>
          </a:p>
        </p:txBody>
      </p:sp>
      <p:sp>
        <p:nvSpPr>
          <p:cNvPr id="5" name="Slide Number Placeholder 4"/>
          <p:cNvSpPr>
            <a:spLocks noGrp="1"/>
          </p:cNvSpPr>
          <p:nvPr>
            <p:ph type="sldNum" sz="quarter" idx="12"/>
          </p:nvPr>
        </p:nvSpPr>
        <p:spPr>
          <a:xfrm>
            <a:off x="6908800" y="6338382"/>
            <a:ext cx="2844800" cy="365125"/>
          </a:xfrm>
        </p:spPr>
        <p:txBody>
          <a:bodyPr/>
          <a:lstStyle/>
          <a:p>
            <a:fld id="{E8320910-812A-4CC9-9F47-A2588DF48730}" type="slidenum">
              <a:rPr lang="en-US" smtClean="0"/>
              <a:pPr/>
              <a:t>‹#›</a:t>
            </a:fld>
            <a:endParaRPr lang="en-US" dirty="0"/>
          </a:p>
        </p:txBody>
      </p:sp>
      <p:pic>
        <p:nvPicPr>
          <p:cNvPr id="6" name="Picture 3">
            <a:extLst>
              <a:ext uri="{FF2B5EF4-FFF2-40B4-BE49-F238E27FC236}">
                <a16:creationId xmlns:a16="http://schemas.microsoft.com/office/drawing/2014/main" id="{A83F68A4-6B4E-4A50-A551-62F7B59679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3600" y="6100128"/>
            <a:ext cx="609600" cy="5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7B6E7604-1574-420B-9ABE-9004F9311E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821" y="6100128"/>
            <a:ext cx="1049028" cy="6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69440656-AB30-403C-A3C8-892A045CCB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22152" y="5973659"/>
            <a:ext cx="1364312" cy="650796"/>
          </a:xfrm>
          <a:prstGeom prst="rect">
            <a:avLst/>
          </a:prstGeom>
        </p:spPr>
      </p:pic>
    </p:spTree>
    <p:extLst>
      <p:ext uri="{BB962C8B-B14F-4D97-AF65-F5344CB8AC3E}">
        <p14:creationId xmlns:p14="http://schemas.microsoft.com/office/powerpoint/2010/main" val="28105146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3D9B8D-9ADC-43E0-9173-89CD41A944F1}"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4A0B9-777E-406F-9659-070ECF329FAC}" type="slidenum">
              <a:rPr lang="en-US" smtClean="0"/>
              <a:t>‹#›</a:t>
            </a:fld>
            <a:endParaRPr lang="en-US"/>
          </a:p>
        </p:txBody>
      </p:sp>
      <p:pic>
        <p:nvPicPr>
          <p:cNvPr id="7" name="Picture 6"/>
          <p:cNvPicPr>
            <a:picLocks noChangeAspect="1"/>
          </p:cNvPicPr>
          <p:nvPr userDrawn="1"/>
        </p:nvPicPr>
        <p:blipFill>
          <a:blip r:embed="rId2"/>
          <a:stretch>
            <a:fillRect/>
          </a:stretch>
        </p:blipFill>
        <p:spPr>
          <a:xfrm>
            <a:off x="9857524" y="5689555"/>
            <a:ext cx="2186621" cy="1066892"/>
          </a:xfrm>
          <a:prstGeom prst="rect">
            <a:avLst/>
          </a:prstGeom>
        </p:spPr>
      </p:pic>
      <p:pic>
        <p:nvPicPr>
          <p:cNvPr id="8" name="Picture 7"/>
          <p:cNvPicPr>
            <a:picLocks noChangeAspect="1"/>
          </p:cNvPicPr>
          <p:nvPr userDrawn="1"/>
        </p:nvPicPr>
        <p:blipFill>
          <a:blip r:embed="rId3"/>
          <a:stretch>
            <a:fillRect/>
          </a:stretch>
        </p:blipFill>
        <p:spPr>
          <a:xfrm>
            <a:off x="4107370" y="0"/>
            <a:ext cx="8129135" cy="257211"/>
          </a:xfrm>
          <a:prstGeom prst="rect">
            <a:avLst/>
          </a:prstGeom>
        </p:spPr>
      </p:pic>
    </p:spTree>
    <p:extLst>
      <p:ext uri="{BB962C8B-B14F-4D97-AF65-F5344CB8AC3E}">
        <p14:creationId xmlns:p14="http://schemas.microsoft.com/office/powerpoint/2010/main" val="383827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D9B8D-9ADC-43E0-9173-89CD41A944F1}"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4A0B9-777E-406F-9659-070ECF329FAC}" type="slidenum">
              <a:rPr lang="en-US" smtClean="0"/>
              <a:t>‹#›</a:t>
            </a:fld>
            <a:endParaRPr lang="en-US"/>
          </a:p>
        </p:txBody>
      </p:sp>
      <p:pic>
        <p:nvPicPr>
          <p:cNvPr id="8" name="Picture 7"/>
          <p:cNvPicPr>
            <a:picLocks noChangeAspect="1"/>
          </p:cNvPicPr>
          <p:nvPr userDrawn="1"/>
        </p:nvPicPr>
        <p:blipFill>
          <a:blip r:embed="rId2"/>
          <a:stretch>
            <a:fillRect/>
          </a:stretch>
        </p:blipFill>
        <p:spPr>
          <a:xfrm>
            <a:off x="9780636" y="5733211"/>
            <a:ext cx="2186621" cy="1066892"/>
          </a:xfrm>
          <a:prstGeom prst="rect">
            <a:avLst/>
          </a:prstGeom>
        </p:spPr>
      </p:pic>
      <p:pic>
        <p:nvPicPr>
          <p:cNvPr id="9" name="Picture 8"/>
          <p:cNvPicPr>
            <a:picLocks noChangeAspect="1"/>
          </p:cNvPicPr>
          <p:nvPr userDrawn="1"/>
        </p:nvPicPr>
        <p:blipFill>
          <a:blip r:embed="rId3"/>
          <a:stretch>
            <a:fillRect/>
          </a:stretch>
        </p:blipFill>
        <p:spPr>
          <a:xfrm>
            <a:off x="4088835" y="0"/>
            <a:ext cx="8129135" cy="257211"/>
          </a:xfrm>
          <a:prstGeom prst="rect">
            <a:avLst/>
          </a:prstGeom>
        </p:spPr>
      </p:pic>
    </p:spTree>
    <p:extLst>
      <p:ext uri="{BB962C8B-B14F-4D97-AF65-F5344CB8AC3E}">
        <p14:creationId xmlns:p14="http://schemas.microsoft.com/office/powerpoint/2010/main" val="342292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D9B8D-9ADC-43E0-9173-89CD41A944F1}"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4A0B9-777E-406F-9659-070ECF329FAC}"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982200" y="5739561"/>
            <a:ext cx="2186621" cy="1066892"/>
          </a:xfrm>
          <a:prstGeom prst="rect">
            <a:avLst/>
          </a:prstGeom>
        </p:spPr>
      </p:pic>
      <p:pic>
        <p:nvPicPr>
          <p:cNvPr id="11" name="Picture 10"/>
          <p:cNvPicPr>
            <a:picLocks noChangeAspect="1"/>
          </p:cNvPicPr>
          <p:nvPr userDrawn="1"/>
        </p:nvPicPr>
        <p:blipFill>
          <a:blip r:embed="rId3"/>
          <a:stretch>
            <a:fillRect/>
          </a:stretch>
        </p:blipFill>
        <p:spPr>
          <a:xfrm>
            <a:off x="4088835" y="0"/>
            <a:ext cx="8129135" cy="257211"/>
          </a:xfrm>
          <a:prstGeom prst="rect">
            <a:avLst/>
          </a:prstGeom>
        </p:spPr>
      </p:pic>
    </p:spTree>
    <p:extLst>
      <p:ext uri="{BB962C8B-B14F-4D97-AF65-F5344CB8AC3E}">
        <p14:creationId xmlns:p14="http://schemas.microsoft.com/office/powerpoint/2010/main" val="81555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3D9B8D-9ADC-43E0-9173-89CD41A944F1}"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4A0B9-777E-406F-9659-070ECF329FAC}" type="slidenum">
              <a:rPr lang="en-US" smtClean="0"/>
              <a:t>‹#›</a:t>
            </a:fld>
            <a:endParaRPr lang="en-US"/>
          </a:p>
        </p:txBody>
      </p:sp>
    </p:spTree>
    <p:extLst>
      <p:ext uri="{BB962C8B-B14F-4D97-AF65-F5344CB8AC3E}">
        <p14:creationId xmlns:p14="http://schemas.microsoft.com/office/powerpoint/2010/main" val="88549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D9B8D-9ADC-43E0-9173-89CD41A944F1}"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4A0B9-777E-406F-9659-070ECF329FAC}" type="slidenum">
              <a:rPr lang="en-US" smtClean="0"/>
              <a:t>‹#›</a:t>
            </a:fld>
            <a:endParaRPr lang="en-US"/>
          </a:p>
        </p:txBody>
      </p:sp>
    </p:spTree>
    <p:extLst>
      <p:ext uri="{BB962C8B-B14F-4D97-AF65-F5344CB8AC3E}">
        <p14:creationId xmlns:p14="http://schemas.microsoft.com/office/powerpoint/2010/main" val="154285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D9B8D-9ADC-43E0-9173-89CD41A944F1}"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4A0B9-777E-406F-9659-070ECF329FAC}" type="slidenum">
              <a:rPr lang="en-US" smtClean="0"/>
              <a:t>‹#›</a:t>
            </a:fld>
            <a:endParaRPr lang="en-US"/>
          </a:p>
        </p:txBody>
      </p:sp>
    </p:spTree>
    <p:extLst>
      <p:ext uri="{BB962C8B-B14F-4D97-AF65-F5344CB8AC3E}">
        <p14:creationId xmlns:p14="http://schemas.microsoft.com/office/powerpoint/2010/main" val="367308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D9B8D-9ADC-43E0-9173-89CD41A944F1}"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4A0B9-777E-406F-9659-070ECF329FAC}" type="slidenum">
              <a:rPr lang="en-US" smtClean="0"/>
              <a:t>‹#›</a:t>
            </a:fld>
            <a:endParaRPr lang="en-US"/>
          </a:p>
        </p:txBody>
      </p:sp>
    </p:spTree>
    <p:extLst>
      <p:ext uri="{BB962C8B-B14F-4D97-AF65-F5344CB8AC3E}">
        <p14:creationId xmlns:p14="http://schemas.microsoft.com/office/powerpoint/2010/main" val="9913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11/27/2019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B2F7BC-C681-4DE9-B375-6B4FD6AD3440}" type="slidenum">
              <a:rPr lang="en-US" altLang="en-US" smtClean="0"/>
              <a:pPr>
                <a:defRPr/>
              </a:pPr>
              <a:t>‹#›</a:t>
            </a:fld>
            <a:endParaRPr lang="en-US" altLang="en-US"/>
          </a:p>
        </p:txBody>
      </p:sp>
    </p:spTree>
    <p:extLst>
      <p:ext uri="{BB962C8B-B14F-4D97-AF65-F5344CB8AC3E}">
        <p14:creationId xmlns:p14="http://schemas.microsoft.com/office/powerpoint/2010/main" val="37968699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E8320910-812A-4CC9-9F47-A2588DF48730}" type="slidenum">
              <a:rPr lang="en-US" smtClean="0"/>
              <a:pPr/>
              <a:t>‹#›</a:t>
            </a:fld>
            <a:endParaRPr lang="en-US" dirty="0"/>
          </a:p>
        </p:txBody>
      </p:sp>
    </p:spTree>
    <p:extLst>
      <p:ext uri="{BB962C8B-B14F-4D97-AF65-F5344CB8AC3E}">
        <p14:creationId xmlns:p14="http://schemas.microsoft.com/office/powerpoint/2010/main" val="37342909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dt="0"/>
  <p:txStyles>
    <p:titleStyle>
      <a:lvl1pPr algn="l" defTabSz="1097280" rtl="0" eaLnBrk="1" latinLnBrk="0" hangingPunct="1">
        <a:spcBef>
          <a:spcPct val="0"/>
        </a:spcBef>
        <a:buNone/>
        <a:defRPr sz="5280" b="1" kern="1200">
          <a:solidFill>
            <a:schemeClr val="tx1"/>
          </a:solidFill>
          <a:latin typeface="Franklin Gothic Book" panose="020B0503020102020204" pitchFamily="34" charset="0"/>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Franklin Gothic Medium Cond" pitchFamily="34" charset="0"/>
          <a:ea typeface="+mn-ea"/>
          <a:cs typeface="+mn-cs"/>
        </a:defRPr>
      </a:lvl1pPr>
      <a:lvl2pPr marL="891540" indent="-342900" algn="l" defTabSz="1097280" rtl="0" eaLnBrk="1" latinLnBrk="0" hangingPunct="1">
        <a:spcBef>
          <a:spcPct val="20000"/>
        </a:spcBef>
        <a:buFont typeface="Wingdings" panose="05000000000000000000" pitchFamily="2" charset="2"/>
        <a:buChar char="Ø"/>
        <a:defRPr sz="3360" kern="1200">
          <a:solidFill>
            <a:schemeClr val="tx1"/>
          </a:solidFill>
          <a:latin typeface="Franklin Gothic Book" pitchFamily="34" charset="0"/>
          <a:ea typeface="+mn-ea"/>
          <a:cs typeface="+mn-cs"/>
        </a:defRPr>
      </a:lvl2pPr>
      <a:lvl3pPr marL="1371600" indent="-274320" algn="l" defTabSz="1097280" rtl="0" eaLnBrk="1" latinLnBrk="0" hangingPunct="1">
        <a:spcBef>
          <a:spcPct val="20000"/>
        </a:spcBef>
        <a:buFont typeface="Courier New" panose="02070309020205020404" pitchFamily="49" charset="0"/>
        <a:buChar char="o"/>
        <a:defRPr sz="2880" kern="1200">
          <a:solidFill>
            <a:schemeClr val="tx1"/>
          </a:solidFill>
          <a:latin typeface="Franklin Gothic Book" pitchFamily="34" charset="0"/>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Franklin Gothic Book" pitchFamily="34" charset="0"/>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Franklin Gothic Book" pitchFamily="34" charset="0"/>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wolfson@abim.org"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hyperlink" Target="mailto:alcharbonneau@Verizon.net" TargetMode="External"/><Relationship Id="rId5" Type="http://schemas.openxmlformats.org/officeDocument/2006/relationships/hyperlink" Target="mailto:Mthompson@nationalalliancehealth.org" TargetMode="Externa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jp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26" Type="http://schemas.openxmlformats.org/officeDocument/2006/relationships/image" Target="../media/image32.png"/><Relationship Id="rId3" Type="http://schemas.openxmlformats.org/officeDocument/2006/relationships/image" Target="../media/image37.jpeg"/><Relationship Id="rId21" Type="http://schemas.openxmlformats.org/officeDocument/2006/relationships/image" Target="../media/image54.png"/><Relationship Id="rId7" Type="http://schemas.openxmlformats.org/officeDocument/2006/relationships/image" Target="../media/image41.png"/><Relationship Id="rId12" Type="http://schemas.openxmlformats.org/officeDocument/2006/relationships/image" Target="../media/image46.jpeg"/><Relationship Id="rId17" Type="http://schemas.openxmlformats.org/officeDocument/2006/relationships/image" Target="../media/image51.png"/><Relationship Id="rId25"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50.png"/><Relationship Id="rId20" Type="http://schemas.openxmlformats.org/officeDocument/2006/relationships/hyperlink" Target="https://en.wikipedia.org/wiki/File:Ocean_State_Job_Lot_(logo).png" TargetMode="External"/><Relationship Id="rId29" Type="http://schemas.openxmlformats.org/officeDocument/2006/relationships/image" Target="../media/image61.jpeg"/><Relationship Id="rId1" Type="http://schemas.openxmlformats.org/officeDocument/2006/relationships/slideLayout" Target="../slideLayouts/slideLayout24.xml"/><Relationship Id="rId6" Type="http://schemas.openxmlformats.org/officeDocument/2006/relationships/image" Target="../media/image40.png"/><Relationship Id="rId11" Type="http://schemas.openxmlformats.org/officeDocument/2006/relationships/image" Target="../media/image45.jpg"/><Relationship Id="rId24" Type="http://schemas.openxmlformats.org/officeDocument/2006/relationships/image" Target="../media/image57.png"/><Relationship Id="rId5" Type="http://schemas.openxmlformats.org/officeDocument/2006/relationships/image" Target="../media/image39.jpeg"/><Relationship Id="rId15" Type="http://schemas.openxmlformats.org/officeDocument/2006/relationships/image" Target="../media/image49.png"/><Relationship Id="rId23" Type="http://schemas.openxmlformats.org/officeDocument/2006/relationships/image" Target="../media/image56.jpeg"/><Relationship Id="rId28" Type="http://schemas.openxmlformats.org/officeDocument/2006/relationships/image" Target="../media/image60.jp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jpeg"/><Relationship Id="rId22" Type="http://schemas.openxmlformats.org/officeDocument/2006/relationships/image" Target="../media/image55.png"/><Relationship Id="rId27" Type="http://schemas.openxmlformats.org/officeDocument/2006/relationships/image" Target="../media/image59.jpg"/><Relationship Id="rId30"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1.png"/><Relationship Id="rId7" Type="http://schemas.openxmlformats.org/officeDocument/2006/relationships/image" Target="../media/image63.jpg"/><Relationship Id="rId2" Type="http://schemas.openxmlformats.org/officeDocument/2006/relationships/image" Target="../media/image50.png"/><Relationship Id="rId1" Type="http://schemas.openxmlformats.org/officeDocument/2006/relationships/slideLayout" Target="../slideLayouts/slideLayout24.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hyperlink" Target="https://youtu.be/wYPhYUDNq5k" TargetMode="External"/><Relationship Id="rId3" Type="http://schemas.openxmlformats.org/officeDocument/2006/relationships/image" Target="../media/image66.png"/><Relationship Id="rId7" Type="http://schemas.openxmlformats.org/officeDocument/2006/relationships/image" Target="../media/image450.png"/><Relationship Id="rId12" Type="http://schemas.openxmlformats.org/officeDocument/2006/relationships/hyperlink" Target="https://www.youtube.com/watch?v=uDw7dQ93wcI" TargetMode="External"/><Relationship Id="rId2" Type="http://schemas.openxmlformats.org/officeDocument/2006/relationships/image" Target="../media/image65.jpg"/><Relationship Id="rId1" Type="http://schemas.openxmlformats.org/officeDocument/2006/relationships/slideLayout" Target="../slideLayouts/slideLayout24.xml"/><Relationship Id="rId6" Type="http://schemas.openxmlformats.org/officeDocument/2006/relationships/customXml" Target="../ink/ink1.xml"/><Relationship Id="rId11" Type="http://schemas.openxmlformats.org/officeDocument/2006/relationships/hyperlink" Target="https://youtube.com/watch?v=mY5JI-ivOEQ" TargetMode="External"/><Relationship Id="rId5" Type="http://schemas.openxmlformats.org/officeDocument/2006/relationships/image" Target="../media/image68.png"/><Relationship Id="rId10" Type="http://schemas.openxmlformats.org/officeDocument/2006/relationships/hyperlink" Target="https://youtube.com/watch?v=IzNaNSImYT4" TargetMode="External"/><Relationship Id="rId4" Type="http://schemas.openxmlformats.org/officeDocument/2006/relationships/image" Target="../media/image67.png"/><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swedish.org/" TargetMode="External"/><Relationship Id="rId13" Type="http://schemas.openxmlformats.org/officeDocument/2006/relationships/hyperlink" Target="http://www.everettclinic.com/" TargetMode="External"/><Relationship Id="rId18" Type="http://schemas.openxmlformats.org/officeDocument/2006/relationships/hyperlink" Target="https://www.regence.com/web/regence_individual/" TargetMode="External"/><Relationship Id="rId26" Type="http://schemas.openxmlformats.org/officeDocument/2006/relationships/image" Target="../media/image30.png"/><Relationship Id="rId3" Type="http://schemas.openxmlformats.org/officeDocument/2006/relationships/image" Target="../media/image28.png"/><Relationship Id="rId21" Type="http://schemas.openxmlformats.org/officeDocument/2006/relationships/hyperlink" Target="http://www.fredhutch.org/en.html" TargetMode="External"/><Relationship Id="rId7" Type="http://schemas.openxmlformats.org/officeDocument/2006/relationships/hyperlink" Target="http://www.doh.wa.gov/" TargetMode="External"/><Relationship Id="rId12" Type="http://schemas.openxmlformats.org/officeDocument/2006/relationships/hyperlink" Target="https://www.kp.org/wa" TargetMode="External"/><Relationship Id="rId17" Type="http://schemas.openxmlformats.org/officeDocument/2006/relationships/hyperlink" Target="http://www.npnwa.net/" TargetMode="External"/><Relationship Id="rId25" Type="http://schemas.openxmlformats.org/officeDocument/2006/relationships/hyperlink" Target="http://www.qualishealth.org/" TargetMode="External"/><Relationship Id="rId2" Type="http://schemas.openxmlformats.org/officeDocument/2006/relationships/notesSlide" Target="../notesSlides/notesSlide6.xml"/><Relationship Id="rId16" Type="http://schemas.openxmlformats.org/officeDocument/2006/relationships/hyperlink" Target="http://www.rockwoodclinic.com/" TargetMode="External"/><Relationship Id="rId20" Type="http://schemas.openxmlformats.org/officeDocument/2006/relationships/hyperlink" Target="http://confluencehealth.org/" TargetMode="External"/><Relationship Id="rId1" Type="http://schemas.openxmlformats.org/officeDocument/2006/relationships/slideLayout" Target="../slideLayouts/slideLayout2.xml"/><Relationship Id="rId6" Type="http://schemas.openxmlformats.org/officeDocument/2006/relationships/hyperlink" Target="http://www.samaritanhealthcare.com/" TargetMode="External"/><Relationship Id="rId11" Type="http://schemas.openxmlformats.org/officeDocument/2006/relationships/hyperlink" Target="http://www.peacehealth.org/Pages/systemlanding.aspx" TargetMode="External"/><Relationship Id="rId24" Type="http://schemas.openxmlformats.org/officeDocument/2006/relationships/hyperlink" Target="http://edmondsfamilymed.com/" TargetMode="External"/><Relationship Id="rId5" Type="http://schemas.openxmlformats.org/officeDocument/2006/relationships/hyperlink" Target="https://www.premera.com/wa/visitor/" TargetMode="External"/><Relationship Id="rId15" Type="http://schemas.openxmlformats.org/officeDocument/2006/relationships/hyperlink" Target="http://www.uhccommunityplan.com/" TargetMode="External"/><Relationship Id="rId23" Type="http://schemas.openxmlformats.org/officeDocument/2006/relationships/hyperlink" Target="http://www.uwmedicine.org/" TargetMode="External"/><Relationship Id="rId10" Type="http://schemas.openxmlformats.org/officeDocument/2006/relationships/hyperlink" Target="http://www.skagitvalleyhospital.org/" TargetMode="External"/><Relationship Id="rId19" Type="http://schemas.openxmlformats.org/officeDocument/2006/relationships/hyperlink" Target="http://www.chifranciscan.org/" TargetMode="External"/><Relationship Id="rId4" Type="http://schemas.openxmlformats.org/officeDocument/2006/relationships/image" Target="../media/image29.png"/><Relationship Id="rId9" Type="http://schemas.openxmlformats.org/officeDocument/2006/relationships/hyperlink" Target="http://signalhealthwa.com/" TargetMode="External"/><Relationship Id="rId14" Type="http://schemas.openxmlformats.org/officeDocument/2006/relationships/hyperlink" Target="https://www.virginiamason.org/" TargetMode="External"/><Relationship Id="rId22" Type="http://schemas.openxmlformats.org/officeDocument/2006/relationships/hyperlink" Target="https://www.fch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0"/>
          <p:cNvSpPr>
            <a:spLocks noGrp="1"/>
          </p:cNvSpPr>
          <p:nvPr>
            <p:ph sz="quarter" idx="10"/>
          </p:nvPr>
        </p:nvSpPr>
        <p:spPr>
          <a:xfrm>
            <a:off x="1024464" y="1531867"/>
            <a:ext cx="8246535" cy="1127465"/>
          </a:xfrm>
        </p:spPr>
        <p:txBody>
          <a:bodyPr anchor="b">
            <a:noAutofit/>
          </a:bodyPr>
          <a:lstStyle>
            <a:lvl1pPr marL="0" indent="0">
              <a:buFontTx/>
              <a:buNone/>
              <a:defRPr sz="3600" b="1" baseline="0">
                <a:solidFill>
                  <a:schemeClr val="tx2"/>
                </a:solidFill>
              </a:defRPr>
            </a:lvl1pPr>
            <a:lvl2pPr>
              <a:defRPr sz="3200" b="1"/>
            </a:lvl2pPr>
            <a:lvl3pPr>
              <a:defRPr sz="3200" b="1"/>
            </a:lvl3pPr>
            <a:lvl4pPr>
              <a:defRPr sz="3200" b="1"/>
            </a:lvl4pPr>
            <a:lvl5pPr>
              <a:defRPr sz="3200" b="1"/>
            </a:lvl5pPr>
          </a:lstStyle>
          <a:p>
            <a:pPr lvl="0"/>
            <a:r>
              <a:rPr lang="en-US" sz="4000" b="0" dirty="0">
                <a:solidFill>
                  <a:srgbClr val="002060"/>
                </a:solidFill>
              </a:rPr>
              <a:t>The RESET Opportunity in Rhode Island</a:t>
            </a:r>
          </a:p>
        </p:txBody>
      </p:sp>
      <p:sp>
        <p:nvSpPr>
          <p:cNvPr id="8" name="Content Placeholder 22"/>
          <p:cNvSpPr>
            <a:spLocks noGrp="1"/>
          </p:cNvSpPr>
          <p:nvPr>
            <p:ph sz="quarter" idx="11"/>
          </p:nvPr>
        </p:nvSpPr>
        <p:spPr>
          <a:xfrm>
            <a:off x="1024465" y="2870955"/>
            <a:ext cx="9971618" cy="1655763"/>
          </a:xfrm>
        </p:spPr>
        <p:txBody>
          <a:bodyPr>
            <a:normAutofit/>
          </a:bodyPr>
          <a:lstStyle>
            <a:lvl1pPr marL="0" indent="0">
              <a:buNone/>
              <a:defRPr sz="2000" baseline="0">
                <a:solidFill>
                  <a:schemeClr val="bg2">
                    <a:lumMod val="60000"/>
                    <a:lumOff val="40000"/>
                  </a:schemeClr>
                </a:solidFill>
                <a:latin typeface="+mj-lt"/>
              </a:defRPr>
            </a:lvl1pPr>
          </a:lstStyle>
          <a:p>
            <a:pPr lvl="0"/>
            <a:r>
              <a:rPr lang="en-US" sz="3600" i="1" dirty="0">
                <a:solidFill>
                  <a:srgbClr val="FFC000"/>
                </a:solidFill>
              </a:rPr>
              <a:t>Partnering &amp; Collaborating to Reduce Low Value Care</a:t>
            </a:r>
            <a:endParaRPr lang="en-US" sz="2800" dirty="0">
              <a:solidFill>
                <a:srgbClr val="FFC000"/>
              </a:solidFill>
            </a:endParaRPr>
          </a:p>
          <a:p>
            <a:pPr lvl="0"/>
            <a:r>
              <a:rPr lang="en-US" sz="2800" dirty="0">
                <a:solidFill>
                  <a:srgbClr val="002060"/>
                </a:solidFill>
              </a:rPr>
              <a:t>December 2, 2019</a:t>
            </a:r>
          </a:p>
        </p:txBody>
      </p:sp>
      <p:sp>
        <p:nvSpPr>
          <p:cNvPr id="2" name="TextBox 1">
            <a:extLst>
              <a:ext uri="{FF2B5EF4-FFF2-40B4-BE49-F238E27FC236}">
                <a16:creationId xmlns:a16="http://schemas.microsoft.com/office/drawing/2014/main" id="{4093C4DA-7C23-6C40-BEAA-7A707DF82182}"/>
              </a:ext>
            </a:extLst>
          </p:cNvPr>
          <p:cNvSpPr txBox="1"/>
          <p:nvPr/>
        </p:nvSpPr>
        <p:spPr>
          <a:xfrm>
            <a:off x="4716635" y="4701695"/>
            <a:ext cx="4533900" cy="1323439"/>
          </a:xfrm>
          <a:prstGeom prst="rect">
            <a:avLst/>
          </a:prstGeom>
          <a:noFill/>
        </p:spPr>
        <p:txBody>
          <a:bodyPr wrap="square" rtlCol="0">
            <a:spAutoFit/>
          </a:bodyPr>
          <a:lstStyle/>
          <a:p>
            <a:pPr algn="l"/>
            <a:r>
              <a:rPr lang="en-US" sz="1600" dirty="0"/>
              <a:t>Daniel Wolfson</a:t>
            </a:r>
          </a:p>
          <a:p>
            <a:pPr algn="l"/>
            <a:r>
              <a:rPr lang="en-US" sz="1600" dirty="0"/>
              <a:t>ABIM Foundation</a:t>
            </a:r>
          </a:p>
          <a:p>
            <a:pPr algn="l"/>
            <a:r>
              <a:rPr lang="en-US" sz="1600" dirty="0" err="1">
                <a:hlinkClick r:id="rId3"/>
              </a:rPr>
              <a:t>dwolfson@abim.org</a:t>
            </a:r>
            <a:endParaRPr lang="en-US" sz="1600" dirty="0"/>
          </a:p>
          <a:p>
            <a:pPr algn="l"/>
            <a:endParaRPr lang="en-US" sz="1600" dirty="0"/>
          </a:p>
          <a:p>
            <a:pPr algn="l"/>
            <a:endParaRPr lang="en-US" sz="1600" dirty="0"/>
          </a:p>
        </p:txBody>
      </p:sp>
      <p:pic>
        <p:nvPicPr>
          <p:cNvPr id="3" name="Picture 2">
            <a:extLst>
              <a:ext uri="{FF2B5EF4-FFF2-40B4-BE49-F238E27FC236}">
                <a16:creationId xmlns:a16="http://schemas.microsoft.com/office/drawing/2014/main" id="{270D3C18-3322-5246-B7A7-0382F125E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3823" y="5252048"/>
            <a:ext cx="2198014" cy="1469446"/>
          </a:xfrm>
          <a:prstGeom prst="rect">
            <a:avLst/>
          </a:prstGeom>
        </p:spPr>
      </p:pic>
      <p:sp>
        <p:nvSpPr>
          <p:cNvPr id="4" name="TextBox 3">
            <a:extLst>
              <a:ext uri="{FF2B5EF4-FFF2-40B4-BE49-F238E27FC236}">
                <a16:creationId xmlns:a16="http://schemas.microsoft.com/office/drawing/2014/main" id="{144C2310-B010-544F-91E0-2930C079B5D5}"/>
              </a:ext>
            </a:extLst>
          </p:cNvPr>
          <p:cNvSpPr txBox="1"/>
          <p:nvPr/>
        </p:nvSpPr>
        <p:spPr>
          <a:xfrm>
            <a:off x="1176865" y="4679118"/>
            <a:ext cx="4533900" cy="1569660"/>
          </a:xfrm>
          <a:prstGeom prst="rect">
            <a:avLst/>
          </a:prstGeom>
          <a:noFill/>
        </p:spPr>
        <p:txBody>
          <a:bodyPr wrap="square" rtlCol="0">
            <a:spAutoFit/>
          </a:bodyPr>
          <a:lstStyle/>
          <a:p>
            <a:pPr algn="l"/>
            <a:r>
              <a:rPr lang="en-US" sz="1600" dirty="0"/>
              <a:t>Michael Thompson</a:t>
            </a:r>
          </a:p>
          <a:p>
            <a:pPr algn="l"/>
            <a:r>
              <a:rPr lang="en-US" sz="1600" dirty="0"/>
              <a:t>National Alliance</a:t>
            </a:r>
          </a:p>
          <a:p>
            <a:pPr algn="l"/>
            <a:r>
              <a:rPr lang="en-US" sz="1600" dirty="0">
                <a:hlinkClick r:id="rId5"/>
              </a:rPr>
              <a:t>Mthompson@nationalalliancehealth.org</a:t>
            </a:r>
            <a:endParaRPr lang="en-US" sz="1600" dirty="0"/>
          </a:p>
          <a:p>
            <a:pPr algn="l"/>
            <a:endParaRPr lang="en-US" sz="1600" dirty="0"/>
          </a:p>
          <a:p>
            <a:pPr algn="l"/>
            <a:endParaRPr lang="en-US" sz="1600" dirty="0"/>
          </a:p>
          <a:p>
            <a:pPr algn="l"/>
            <a:endParaRPr lang="en-US" sz="1600" dirty="0"/>
          </a:p>
        </p:txBody>
      </p:sp>
      <p:sp>
        <p:nvSpPr>
          <p:cNvPr id="5" name="TextBox 4">
            <a:extLst>
              <a:ext uri="{FF2B5EF4-FFF2-40B4-BE49-F238E27FC236}">
                <a16:creationId xmlns:a16="http://schemas.microsoft.com/office/drawing/2014/main" id="{EF96EDB2-E967-4C22-B68A-F9831BCAE4AF}"/>
              </a:ext>
            </a:extLst>
          </p:cNvPr>
          <p:cNvSpPr txBox="1"/>
          <p:nvPr/>
        </p:nvSpPr>
        <p:spPr>
          <a:xfrm>
            <a:off x="6617149" y="4721280"/>
            <a:ext cx="2611869" cy="830997"/>
          </a:xfrm>
          <a:prstGeom prst="rect">
            <a:avLst/>
          </a:prstGeom>
          <a:noFill/>
        </p:spPr>
        <p:txBody>
          <a:bodyPr wrap="none" rtlCol="0">
            <a:spAutoFit/>
          </a:bodyPr>
          <a:lstStyle/>
          <a:p>
            <a:r>
              <a:rPr lang="en-US" sz="1600" dirty="0"/>
              <a:t>Al Charbonneau</a:t>
            </a:r>
          </a:p>
          <a:p>
            <a:r>
              <a:rPr lang="en-US" sz="1600" dirty="0"/>
              <a:t>RI Business Group on Health</a:t>
            </a:r>
          </a:p>
          <a:p>
            <a:r>
              <a:rPr lang="en-US" sz="1600" dirty="0">
                <a:hlinkClick r:id="rId6"/>
              </a:rPr>
              <a:t>alcharbonneau@Verizon.net</a:t>
            </a:r>
            <a:r>
              <a:rPr lang="en-US" sz="1600" dirty="0"/>
              <a:t> </a:t>
            </a:r>
          </a:p>
        </p:txBody>
      </p:sp>
    </p:spTree>
    <p:extLst>
      <p:ext uri="{BB962C8B-B14F-4D97-AF65-F5344CB8AC3E}">
        <p14:creationId xmlns:p14="http://schemas.microsoft.com/office/powerpoint/2010/main" val="130310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Do No Harm: Calculating Health Care Waste in Washington State” </a:t>
            </a:r>
          </a:p>
        </p:txBody>
      </p:sp>
      <p:sp>
        <p:nvSpPr>
          <p:cNvPr id="3" name="Content Placeholder 2"/>
          <p:cNvSpPr>
            <a:spLocks noGrp="1"/>
          </p:cNvSpPr>
          <p:nvPr>
            <p:ph idx="1"/>
          </p:nvPr>
        </p:nvSpPr>
        <p:spPr/>
        <p:txBody>
          <a:bodyPr>
            <a:normAutofit/>
          </a:bodyPr>
          <a:lstStyle/>
          <a:p>
            <a:pPr marL="0" indent="0">
              <a:buNone/>
            </a:pPr>
            <a:r>
              <a:rPr lang="en-US" dirty="0"/>
              <a:t>From 2014 to 2017:</a:t>
            </a:r>
          </a:p>
          <a:p>
            <a:r>
              <a:rPr lang="en-US" dirty="0"/>
              <a:t>51% were found to be low-value (4,860,902); </a:t>
            </a:r>
          </a:p>
          <a:p>
            <a:r>
              <a:rPr lang="en-US" dirty="0"/>
              <a:t>~846,973 individuals received at least one low-value service per year</a:t>
            </a:r>
          </a:p>
          <a:p>
            <a:r>
              <a:rPr lang="en-US" dirty="0"/>
              <a:t>an estimated $703 million was spent on low-value care </a:t>
            </a:r>
          </a:p>
          <a:p>
            <a:r>
              <a:rPr lang="en-US" dirty="0"/>
              <a:t>10 areas of low-value care accounted for more than 90% of all low-value care </a:t>
            </a:r>
          </a:p>
          <a:p>
            <a:r>
              <a:rPr lang="en-US" dirty="0"/>
              <a:t>10% decrease for the commercially-insured</a:t>
            </a:r>
          </a:p>
          <a:p>
            <a:r>
              <a:rPr lang="en-US" dirty="0"/>
              <a:t>24% decrease for the Medicaid-insured</a:t>
            </a:r>
            <a:endParaRPr lang="en-US" sz="1200" dirty="0"/>
          </a:p>
          <a:p>
            <a:endParaRPr lang="en-US" dirty="0"/>
          </a:p>
        </p:txBody>
      </p:sp>
      <p:sp>
        <p:nvSpPr>
          <p:cNvPr id="4" name="Slide Number Placeholder 3"/>
          <p:cNvSpPr>
            <a:spLocks noGrp="1"/>
          </p:cNvSpPr>
          <p:nvPr>
            <p:ph type="sldNum" sz="quarter" idx="12"/>
          </p:nvPr>
        </p:nvSpPr>
        <p:spPr/>
        <p:txBody>
          <a:bodyPr/>
          <a:lstStyle/>
          <a:p>
            <a:fld id="{8BC4A0B9-777E-406F-9659-070ECF329FAC}" type="slidenum">
              <a:rPr lang="en-US" smtClean="0"/>
              <a:t>10</a:t>
            </a:fld>
            <a:endParaRPr lang="en-US"/>
          </a:p>
        </p:txBody>
      </p:sp>
    </p:spTree>
    <p:extLst>
      <p:ext uri="{BB962C8B-B14F-4D97-AF65-F5344CB8AC3E}">
        <p14:creationId xmlns:p14="http://schemas.microsoft.com/office/powerpoint/2010/main" val="377203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Statewide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1097719"/>
              </p:ext>
            </p:extLst>
          </p:nvPr>
        </p:nvGraphicFramePr>
        <p:xfrm>
          <a:off x="838200" y="1825625"/>
          <a:ext cx="10515603" cy="134112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494080800"/>
                    </a:ext>
                  </a:extLst>
                </a:gridCol>
                <a:gridCol w="1502229">
                  <a:extLst>
                    <a:ext uri="{9D8B030D-6E8A-4147-A177-3AD203B41FA5}">
                      <a16:colId xmlns:a16="http://schemas.microsoft.com/office/drawing/2014/main" val="2503746958"/>
                    </a:ext>
                  </a:extLst>
                </a:gridCol>
                <a:gridCol w="1502229">
                  <a:extLst>
                    <a:ext uri="{9D8B030D-6E8A-4147-A177-3AD203B41FA5}">
                      <a16:colId xmlns:a16="http://schemas.microsoft.com/office/drawing/2014/main" val="3763975717"/>
                    </a:ext>
                  </a:extLst>
                </a:gridCol>
                <a:gridCol w="1502229">
                  <a:extLst>
                    <a:ext uri="{9D8B030D-6E8A-4147-A177-3AD203B41FA5}">
                      <a16:colId xmlns:a16="http://schemas.microsoft.com/office/drawing/2014/main" val="173969677"/>
                    </a:ext>
                  </a:extLst>
                </a:gridCol>
                <a:gridCol w="1502229">
                  <a:extLst>
                    <a:ext uri="{9D8B030D-6E8A-4147-A177-3AD203B41FA5}">
                      <a16:colId xmlns:a16="http://schemas.microsoft.com/office/drawing/2014/main" val="3744097892"/>
                    </a:ext>
                  </a:extLst>
                </a:gridCol>
                <a:gridCol w="1502229">
                  <a:extLst>
                    <a:ext uri="{9D8B030D-6E8A-4147-A177-3AD203B41FA5}">
                      <a16:colId xmlns:a16="http://schemas.microsoft.com/office/drawing/2014/main" val="1511070037"/>
                    </a:ext>
                  </a:extLst>
                </a:gridCol>
                <a:gridCol w="1502229">
                  <a:extLst>
                    <a:ext uri="{9D8B030D-6E8A-4147-A177-3AD203B41FA5}">
                      <a16:colId xmlns:a16="http://schemas.microsoft.com/office/drawing/2014/main" val="3600425733"/>
                    </a:ext>
                  </a:extLst>
                </a:gridCol>
              </a:tblGrid>
              <a:tr h="370840">
                <a:tc gridSpan="7">
                  <a:txBody>
                    <a:bodyPr/>
                    <a:lstStyle/>
                    <a:p>
                      <a:pPr algn="ctr"/>
                      <a:r>
                        <a:rPr lang="en-US" sz="2200" dirty="0"/>
                        <a:t>Create a Health System Learning Community To Reduce</a:t>
                      </a:r>
                      <a:r>
                        <a:rPr lang="en-US" sz="2200" baseline="0" dirty="0"/>
                        <a:t> Provider-Driven Low Value Care</a:t>
                      </a:r>
                      <a:endParaRPr lang="en-US" sz="2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73318905"/>
                  </a:ext>
                </a:extLst>
              </a:tr>
              <a:tr h="370840">
                <a:tc>
                  <a:txBody>
                    <a:bodyPr/>
                    <a:lstStyle/>
                    <a:p>
                      <a:pPr algn="ctr"/>
                      <a:r>
                        <a:rPr lang="en-US" b="1" dirty="0"/>
                        <a:t>Outreach &amp; Orientation</a:t>
                      </a:r>
                    </a:p>
                  </a:txBody>
                  <a:tcPr/>
                </a:tc>
                <a:tc>
                  <a:txBody>
                    <a:bodyPr/>
                    <a:lstStyle/>
                    <a:p>
                      <a:pPr algn="ctr"/>
                      <a:r>
                        <a:rPr lang="en-US" b="1" dirty="0"/>
                        <a:t>Speaker Series &amp; Office Hours</a:t>
                      </a:r>
                    </a:p>
                  </a:txBody>
                  <a:tcPr/>
                </a:tc>
                <a:tc>
                  <a:txBody>
                    <a:bodyPr/>
                    <a:lstStyle/>
                    <a:p>
                      <a:pPr algn="ctr"/>
                      <a:r>
                        <a:rPr lang="en-US" b="1" dirty="0"/>
                        <a:t>Educational Materials</a:t>
                      </a:r>
                    </a:p>
                  </a:txBody>
                  <a:tcPr/>
                </a:tc>
                <a:tc>
                  <a:txBody>
                    <a:bodyPr/>
                    <a:lstStyle/>
                    <a:p>
                      <a:pPr algn="ctr"/>
                      <a:r>
                        <a:rPr lang="en-US" b="1" dirty="0"/>
                        <a:t>Data Reports &amp; Feedback Trainings</a:t>
                      </a:r>
                    </a:p>
                  </a:txBody>
                  <a:tcPr/>
                </a:tc>
                <a:tc>
                  <a:txBody>
                    <a:bodyPr/>
                    <a:lstStyle/>
                    <a:p>
                      <a:pPr algn="ctr"/>
                      <a:r>
                        <a:rPr lang="en-US" b="1" dirty="0"/>
                        <a:t>Online Learning Community</a:t>
                      </a:r>
                    </a:p>
                  </a:txBody>
                  <a:tcPr/>
                </a:tc>
                <a:tc>
                  <a:txBody>
                    <a:bodyPr/>
                    <a:lstStyle/>
                    <a:p>
                      <a:pPr algn="ctr"/>
                      <a:r>
                        <a:rPr lang="en-US" b="1" dirty="0"/>
                        <a:t>Strategy Surveys</a:t>
                      </a:r>
                    </a:p>
                  </a:txBody>
                  <a:tcPr/>
                </a:tc>
                <a:tc>
                  <a:txBody>
                    <a:bodyPr/>
                    <a:lstStyle/>
                    <a:p>
                      <a:pPr algn="ctr"/>
                      <a:r>
                        <a:rPr lang="en-US" b="1" dirty="0"/>
                        <a:t>Combined Conference</a:t>
                      </a:r>
                    </a:p>
                  </a:txBody>
                  <a:tcPr/>
                </a:tc>
                <a:extLst>
                  <a:ext uri="{0D108BD9-81ED-4DB2-BD59-A6C34878D82A}">
                    <a16:rowId xmlns:a16="http://schemas.microsoft.com/office/drawing/2014/main" val="4060892006"/>
                  </a:ext>
                </a:extLst>
              </a:tr>
            </a:tbl>
          </a:graphicData>
        </a:graphic>
      </p:graphicFrame>
      <p:sp>
        <p:nvSpPr>
          <p:cNvPr id="4" name="Slide Number Placeholder 3"/>
          <p:cNvSpPr>
            <a:spLocks noGrp="1"/>
          </p:cNvSpPr>
          <p:nvPr>
            <p:ph type="sldNum" sz="quarter" idx="12"/>
          </p:nvPr>
        </p:nvSpPr>
        <p:spPr/>
        <p:txBody>
          <a:bodyPr/>
          <a:lstStyle/>
          <a:p>
            <a:fld id="{8BC4A0B9-777E-406F-9659-070ECF329FAC}" type="slidenum">
              <a:rPr lang="en-US" smtClean="0"/>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03818519"/>
              </p:ext>
            </p:extLst>
          </p:nvPr>
        </p:nvGraphicFramePr>
        <p:xfrm>
          <a:off x="838202" y="3798532"/>
          <a:ext cx="10515600" cy="106680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3532651278"/>
                    </a:ext>
                  </a:extLst>
                </a:gridCol>
                <a:gridCol w="2103120">
                  <a:extLst>
                    <a:ext uri="{9D8B030D-6E8A-4147-A177-3AD203B41FA5}">
                      <a16:colId xmlns:a16="http://schemas.microsoft.com/office/drawing/2014/main" val="4023853033"/>
                    </a:ext>
                  </a:extLst>
                </a:gridCol>
                <a:gridCol w="2103120">
                  <a:extLst>
                    <a:ext uri="{9D8B030D-6E8A-4147-A177-3AD203B41FA5}">
                      <a16:colId xmlns:a16="http://schemas.microsoft.com/office/drawing/2014/main" val="1558627746"/>
                    </a:ext>
                  </a:extLst>
                </a:gridCol>
                <a:gridCol w="2103120">
                  <a:extLst>
                    <a:ext uri="{9D8B030D-6E8A-4147-A177-3AD203B41FA5}">
                      <a16:colId xmlns:a16="http://schemas.microsoft.com/office/drawing/2014/main" val="3829480806"/>
                    </a:ext>
                  </a:extLst>
                </a:gridCol>
                <a:gridCol w="2103120">
                  <a:extLst>
                    <a:ext uri="{9D8B030D-6E8A-4147-A177-3AD203B41FA5}">
                      <a16:colId xmlns:a16="http://schemas.microsoft.com/office/drawing/2014/main" val="1587456589"/>
                    </a:ext>
                  </a:extLst>
                </a:gridCol>
              </a:tblGrid>
              <a:tr h="370840">
                <a:tc gridSpan="5">
                  <a:txBody>
                    <a:bodyPr/>
                    <a:lstStyle/>
                    <a:p>
                      <a:pPr algn="ctr"/>
                      <a:r>
                        <a:rPr lang="en-US" sz="2200" dirty="0"/>
                        <a:t>Create an Employer Task Force on Low Value Care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86792909"/>
                  </a:ext>
                </a:extLst>
              </a:tr>
              <a:tr h="370840">
                <a:tc>
                  <a:txBody>
                    <a:bodyPr/>
                    <a:lstStyle/>
                    <a:p>
                      <a:pPr algn="ctr"/>
                      <a:r>
                        <a:rPr lang="en-US" b="1" dirty="0"/>
                        <a:t>Six Facilitated Meetings</a:t>
                      </a:r>
                    </a:p>
                  </a:txBody>
                  <a:tcPr/>
                </a:tc>
                <a:tc>
                  <a:txBody>
                    <a:bodyPr/>
                    <a:lstStyle/>
                    <a:p>
                      <a:pPr algn="ctr"/>
                      <a:r>
                        <a:rPr lang="en-US" b="1" dirty="0"/>
                        <a:t>Educational Materials</a:t>
                      </a:r>
                    </a:p>
                  </a:txBody>
                  <a:tcPr/>
                </a:tc>
                <a:tc>
                  <a:txBody>
                    <a:bodyPr/>
                    <a:lstStyle/>
                    <a:p>
                      <a:pPr algn="ctr"/>
                      <a:r>
                        <a:rPr lang="en-US" b="1" dirty="0"/>
                        <a:t>Staff Support </a:t>
                      </a:r>
                      <a:br>
                        <a:rPr lang="en-US" b="1" dirty="0"/>
                      </a:br>
                      <a:r>
                        <a:rPr lang="en-US" b="1" dirty="0"/>
                        <a:t>for Action Planning</a:t>
                      </a:r>
                    </a:p>
                  </a:txBody>
                  <a:tcPr/>
                </a:tc>
                <a:tc>
                  <a:txBody>
                    <a:bodyPr/>
                    <a:lstStyle/>
                    <a:p>
                      <a:pPr algn="ctr"/>
                      <a:r>
                        <a:rPr lang="en-US" b="1" dirty="0"/>
                        <a:t>Online Learning Community</a:t>
                      </a:r>
                    </a:p>
                  </a:txBody>
                  <a:tcPr/>
                </a:tc>
                <a:tc>
                  <a:txBody>
                    <a:bodyPr/>
                    <a:lstStyle/>
                    <a:p>
                      <a:pPr algn="ctr"/>
                      <a:r>
                        <a:rPr lang="en-US" b="1" dirty="0"/>
                        <a:t>Combined Conference</a:t>
                      </a:r>
                    </a:p>
                  </a:txBody>
                  <a:tcPr/>
                </a:tc>
                <a:extLst>
                  <a:ext uri="{0D108BD9-81ED-4DB2-BD59-A6C34878D82A}">
                    <a16:rowId xmlns:a16="http://schemas.microsoft.com/office/drawing/2014/main" val="1734230724"/>
                  </a:ext>
                </a:extLst>
              </a:tr>
            </a:tbl>
          </a:graphicData>
        </a:graphic>
      </p:graphicFrame>
    </p:spTree>
    <p:extLst>
      <p:ext uri="{BB962C8B-B14F-4D97-AF65-F5344CB8AC3E}">
        <p14:creationId xmlns:p14="http://schemas.microsoft.com/office/powerpoint/2010/main" val="222787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C4A0B9-777E-406F-9659-070ECF329FAC}" type="slidenum">
              <a:rPr lang="en-US" smtClean="0"/>
              <a:t>12</a:t>
            </a:fld>
            <a:endParaRPr lang="en-US"/>
          </a:p>
        </p:txBody>
      </p:sp>
      <p:sp>
        <p:nvSpPr>
          <p:cNvPr id="5" name="Title 1"/>
          <p:cNvSpPr txBox="1">
            <a:spLocks/>
          </p:cNvSpPr>
          <p:nvPr/>
        </p:nvSpPr>
        <p:spPr>
          <a:xfrm>
            <a:off x="1087017" y="512306"/>
            <a:ext cx="9826906" cy="817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Center for Healthcare Research and Transformation – Key Themes</a:t>
            </a:r>
          </a:p>
        </p:txBody>
      </p:sp>
      <p:sp>
        <p:nvSpPr>
          <p:cNvPr id="6" name="Content Placeholder 2"/>
          <p:cNvSpPr>
            <a:spLocks noGrp="1"/>
          </p:cNvSpPr>
          <p:nvPr>
            <p:ph idx="1"/>
          </p:nvPr>
        </p:nvSpPr>
        <p:spPr>
          <a:xfrm>
            <a:off x="1089718" y="1317478"/>
            <a:ext cx="8598291" cy="635403"/>
          </a:xfrm>
          <a:solidFill>
            <a:srgbClr val="D9A405"/>
          </a:solidFill>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600" dirty="0"/>
              <a:t>Involvement of multiple stakeholders</a:t>
            </a:r>
          </a:p>
          <a:p>
            <a:endParaRPr lang="en-US" sz="3600" dirty="0"/>
          </a:p>
        </p:txBody>
      </p:sp>
      <p:sp>
        <p:nvSpPr>
          <p:cNvPr id="7" name="Content Placeholder 2"/>
          <p:cNvSpPr txBox="1">
            <a:spLocks/>
          </p:cNvSpPr>
          <p:nvPr/>
        </p:nvSpPr>
        <p:spPr>
          <a:xfrm>
            <a:off x="1089722" y="2045898"/>
            <a:ext cx="8598288" cy="635403"/>
          </a:xfrm>
          <a:prstGeom prst="rect">
            <a:avLst/>
          </a:prstGeom>
          <a:solidFill>
            <a:srgbClr val="92D050"/>
          </a:solidFill>
          <a:scene3d>
            <a:camera prst="orthographicFront"/>
            <a:lightRig rig="threePt" dir="t"/>
          </a:scene3d>
          <a:sp3d>
            <a:bevelT w="152400" h="50800" prst="softRound"/>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3600" dirty="0"/>
              <a:t>Dedication of staff time/resources</a:t>
            </a:r>
          </a:p>
          <a:p>
            <a:endParaRPr lang="en-US" sz="3600" dirty="0"/>
          </a:p>
        </p:txBody>
      </p:sp>
      <p:sp>
        <p:nvSpPr>
          <p:cNvPr id="8" name="Content Placeholder 2"/>
          <p:cNvSpPr txBox="1">
            <a:spLocks/>
          </p:cNvSpPr>
          <p:nvPr/>
        </p:nvSpPr>
        <p:spPr>
          <a:xfrm>
            <a:off x="1089720" y="2774318"/>
            <a:ext cx="8598290" cy="635403"/>
          </a:xfrm>
          <a:prstGeom prst="rect">
            <a:avLst/>
          </a:prstGeom>
          <a:solidFill>
            <a:srgbClr val="00B050"/>
          </a:solidFill>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3600" dirty="0"/>
              <a:t>Measurement and data collection</a:t>
            </a:r>
          </a:p>
          <a:p>
            <a:endParaRPr lang="en-US" sz="3600" dirty="0"/>
          </a:p>
        </p:txBody>
      </p:sp>
      <p:sp>
        <p:nvSpPr>
          <p:cNvPr id="9" name="Content Placeholder 2"/>
          <p:cNvSpPr txBox="1">
            <a:spLocks/>
          </p:cNvSpPr>
          <p:nvPr/>
        </p:nvSpPr>
        <p:spPr>
          <a:xfrm>
            <a:off x="1089722" y="3524070"/>
            <a:ext cx="8598288" cy="635403"/>
          </a:xfrm>
          <a:prstGeom prst="rect">
            <a:avLst/>
          </a:prstGeom>
          <a:solidFill>
            <a:srgbClr val="008C99"/>
          </a:solidFill>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3600" dirty="0"/>
              <a:t>Resource sharing among stakeholders</a:t>
            </a:r>
          </a:p>
          <a:p>
            <a:endParaRPr lang="en-US" sz="3600" dirty="0"/>
          </a:p>
        </p:txBody>
      </p:sp>
      <p:sp>
        <p:nvSpPr>
          <p:cNvPr id="10" name="Content Placeholder 2"/>
          <p:cNvSpPr txBox="1">
            <a:spLocks/>
          </p:cNvSpPr>
          <p:nvPr/>
        </p:nvSpPr>
        <p:spPr>
          <a:xfrm>
            <a:off x="1089720" y="4261917"/>
            <a:ext cx="8598290" cy="569300"/>
          </a:xfrm>
          <a:prstGeom prst="rect">
            <a:avLst/>
          </a:prstGeom>
          <a:solidFill>
            <a:srgbClr val="006495"/>
          </a:solidFill>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3600" dirty="0"/>
              <a:t>Clear and regular communication</a:t>
            </a:r>
          </a:p>
          <a:p>
            <a:endParaRPr lang="en-US" sz="3600" dirty="0"/>
          </a:p>
        </p:txBody>
      </p:sp>
      <p:sp>
        <p:nvSpPr>
          <p:cNvPr id="11" name="Content Placeholder 2"/>
          <p:cNvSpPr txBox="1">
            <a:spLocks/>
          </p:cNvSpPr>
          <p:nvPr/>
        </p:nvSpPr>
        <p:spPr>
          <a:xfrm>
            <a:off x="1089722" y="5559637"/>
            <a:ext cx="8598288" cy="635403"/>
          </a:xfrm>
          <a:prstGeom prst="rect">
            <a:avLst/>
          </a:prstGeom>
          <a:solidFill>
            <a:srgbClr val="6C217E"/>
          </a:solidFill>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3600" dirty="0"/>
              <a:t>Clear vision</a:t>
            </a:r>
          </a:p>
          <a:p>
            <a:pPr marL="0" indent="0">
              <a:buNone/>
            </a:pPr>
            <a:endParaRPr lang="en-US" sz="3600" dirty="0"/>
          </a:p>
        </p:txBody>
      </p:sp>
      <p:sp>
        <p:nvSpPr>
          <p:cNvPr id="12" name="Content Placeholder 2"/>
          <p:cNvSpPr txBox="1">
            <a:spLocks/>
          </p:cNvSpPr>
          <p:nvPr/>
        </p:nvSpPr>
        <p:spPr>
          <a:xfrm>
            <a:off x="1089719" y="4945909"/>
            <a:ext cx="8598291" cy="522733"/>
          </a:xfrm>
          <a:prstGeom prst="rect">
            <a:avLst/>
          </a:prstGeom>
          <a:solidFill>
            <a:schemeClr val="accent5">
              <a:lumMod val="50000"/>
            </a:schemeClr>
          </a:solidFill>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3600" dirty="0"/>
              <a:t>Supportive leadership</a:t>
            </a:r>
          </a:p>
          <a:p>
            <a:endParaRPr lang="en-US" sz="3600" dirty="0"/>
          </a:p>
        </p:txBody>
      </p:sp>
    </p:spTree>
    <p:extLst>
      <p:ext uri="{BB962C8B-B14F-4D97-AF65-F5344CB8AC3E}">
        <p14:creationId xmlns:p14="http://schemas.microsoft.com/office/powerpoint/2010/main" val="94767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We Can Support Your Work</a:t>
            </a:r>
          </a:p>
        </p:txBody>
      </p:sp>
      <p:sp>
        <p:nvSpPr>
          <p:cNvPr id="4" name="Slide Number Placeholder 3"/>
          <p:cNvSpPr>
            <a:spLocks noGrp="1"/>
          </p:cNvSpPr>
          <p:nvPr>
            <p:ph type="sldNum" sz="quarter" idx="12"/>
          </p:nvPr>
        </p:nvSpPr>
        <p:spPr/>
        <p:txBody>
          <a:bodyPr/>
          <a:lstStyle/>
          <a:p>
            <a:fld id="{8BC4A0B9-777E-406F-9659-070ECF329FAC}" type="slidenum">
              <a:rPr lang="en-US" smtClean="0"/>
              <a:t>13</a:t>
            </a:fld>
            <a:endParaRPr lang="en-US"/>
          </a:p>
        </p:txBody>
      </p:sp>
      <p:sp>
        <p:nvSpPr>
          <p:cNvPr id="5" name="Content Placeholder 2"/>
          <p:cNvSpPr>
            <a:spLocks noGrp="1"/>
          </p:cNvSpPr>
          <p:nvPr>
            <p:ph idx="1"/>
          </p:nvPr>
        </p:nvSpPr>
        <p:spPr/>
        <p:txBody>
          <a:bodyPr>
            <a:normAutofit/>
          </a:bodyPr>
          <a:lstStyle/>
          <a:p>
            <a:r>
              <a:rPr lang="en-US" dirty="0"/>
              <a:t>Convene Members</a:t>
            </a:r>
          </a:p>
          <a:p>
            <a:r>
              <a:rPr lang="en-US" dirty="0"/>
              <a:t>Share best practices</a:t>
            </a:r>
          </a:p>
          <a:p>
            <a:r>
              <a:rPr lang="en-US" dirty="0"/>
              <a:t>Curate tools, materials and resources for implementation</a:t>
            </a:r>
          </a:p>
          <a:p>
            <a:r>
              <a:rPr lang="en-US" dirty="0"/>
              <a:t>Learning Network</a:t>
            </a:r>
          </a:p>
          <a:p>
            <a:pPr lvl="1"/>
            <a:r>
              <a:rPr lang="en-US" dirty="0"/>
              <a:t>Led by ABIMF</a:t>
            </a:r>
          </a:p>
          <a:p>
            <a:pPr lvl="1"/>
            <a:r>
              <a:rPr lang="en-US" dirty="0"/>
              <a:t>Assistance from ABIMF</a:t>
            </a:r>
          </a:p>
          <a:p>
            <a:pPr lvl="1"/>
            <a:r>
              <a:rPr lang="en-US" dirty="0"/>
              <a:t>Join existing Learning Network</a:t>
            </a:r>
          </a:p>
          <a:p>
            <a:endParaRPr lang="en-US" dirty="0"/>
          </a:p>
        </p:txBody>
      </p:sp>
    </p:spTree>
    <p:extLst>
      <p:ext uri="{BB962C8B-B14F-4D97-AF65-F5344CB8AC3E}">
        <p14:creationId xmlns:p14="http://schemas.microsoft.com/office/powerpoint/2010/main" val="384281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74885" y="671125"/>
            <a:ext cx="9717137" cy="5143556"/>
            <a:chOff x="886262" y="521980"/>
            <a:chExt cx="7531275" cy="4286296"/>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8111" y="2249462"/>
              <a:ext cx="2558814" cy="255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86262" y="1730830"/>
              <a:ext cx="7531275" cy="380719"/>
              <a:chOff x="886262" y="1730830"/>
              <a:chExt cx="7531275" cy="380719"/>
            </a:xfrm>
          </p:grpSpPr>
          <p:sp>
            <p:nvSpPr>
              <p:cNvPr id="3" name="Rectangle 2"/>
              <p:cNvSpPr/>
              <p:nvPr/>
            </p:nvSpPr>
            <p:spPr>
              <a:xfrm>
                <a:off x="886262" y="1742217"/>
                <a:ext cx="7389966" cy="369332"/>
              </a:xfrm>
              <a:prstGeom prst="rect">
                <a:avLst/>
              </a:prstGeom>
              <a:solidFill>
                <a:srgbClr val="232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a:endParaRPr>
              </a:p>
            </p:txBody>
          </p:sp>
          <p:sp>
            <p:nvSpPr>
              <p:cNvPr id="6" name="TextBox 5"/>
              <p:cNvSpPr txBox="1"/>
              <p:nvPr/>
            </p:nvSpPr>
            <p:spPr>
              <a:xfrm>
                <a:off x="1102337" y="1730830"/>
                <a:ext cx="7315200" cy="353944"/>
              </a:xfrm>
              <a:prstGeom prst="rect">
                <a:avLst/>
              </a:prstGeom>
              <a:noFill/>
            </p:spPr>
            <p:txBody>
              <a:bodyPr wrap="square" rtlCol="0">
                <a:spAutoFit/>
              </a:bodyPr>
              <a:lstStyle/>
              <a:p>
                <a:pPr algn="ctr" defTabSz="1097280"/>
                <a:r>
                  <a:rPr lang="en-US" sz="2160" b="1" spc="3600" dirty="0">
                    <a:solidFill>
                      <a:prstClr val="white"/>
                    </a:solidFill>
                    <a:latin typeface="Franklin Gothic Demi" pitchFamily="34" charset="0"/>
                  </a:rPr>
                  <a:t>PRESENTS</a:t>
                </a:r>
                <a:endParaRPr lang="en-US" sz="3840" b="1" spc="3600" dirty="0">
                  <a:solidFill>
                    <a:prstClr val="white"/>
                  </a:solidFill>
                  <a:latin typeface="Franklin Gothic Demi" pitchFamily="34" charset="0"/>
                </a:endParaRPr>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0479"/>
            <a:stretch/>
          </p:blipFill>
          <p:spPr>
            <a:xfrm>
              <a:off x="3284007" y="521980"/>
              <a:ext cx="2107022" cy="888057"/>
            </a:xfrm>
            <a:prstGeom prst="rect">
              <a:avLst/>
            </a:prstGeom>
          </p:spPr>
        </p:pic>
      </p:grpSp>
      <p:sp>
        <p:nvSpPr>
          <p:cNvPr id="10" name="TextBox 9">
            <a:extLst>
              <a:ext uri="{FF2B5EF4-FFF2-40B4-BE49-F238E27FC236}">
                <a16:creationId xmlns:a16="http://schemas.microsoft.com/office/drawing/2014/main" id="{05B4E853-E228-4556-B5FA-3C81491CA486}"/>
              </a:ext>
            </a:extLst>
          </p:cNvPr>
          <p:cNvSpPr txBox="1"/>
          <p:nvPr/>
        </p:nvSpPr>
        <p:spPr>
          <a:xfrm>
            <a:off x="3078480" y="6042041"/>
            <a:ext cx="4846320" cy="424732"/>
          </a:xfrm>
          <a:prstGeom prst="rect">
            <a:avLst/>
          </a:prstGeom>
          <a:noFill/>
        </p:spPr>
        <p:txBody>
          <a:bodyPr wrap="square" rtlCol="0">
            <a:spAutoFit/>
          </a:bodyPr>
          <a:lstStyle/>
          <a:p>
            <a:pPr defTabSz="1097280"/>
            <a:r>
              <a:rPr lang="en-US" sz="2160" dirty="0">
                <a:solidFill>
                  <a:prstClr val="black"/>
                </a:solidFill>
                <a:latin typeface="Calibri"/>
              </a:rPr>
              <a:t>An initiative generously supported by the</a:t>
            </a:r>
          </a:p>
        </p:txBody>
      </p:sp>
      <p:pic>
        <p:nvPicPr>
          <p:cNvPr id="11" name="Picture 2" descr="Image result for the ri foundation logo">
            <a:extLst>
              <a:ext uri="{FF2B5EF4-FFF2-40B4-BE49-F238E27FC236}">
                <a16:creationId xmlns:a16="http://schemas.microsoft.com/office/drawing/2014/main" id="{7E47D58C-F971-45CE-B5A0-DFD65CDC5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1" y="5732131"/>
            <a:ext cx="2014969" cy="11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8075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635" y="1208347"/>
            <a:ext cx="7543040" cy="4717667"/>
          </a:xfrm>
        </p:spPr>
        <p:txBody>
          <a:bodyPr>
            <a:noAutofit/>
          </a:bodyPr>
          <a:lstStyle/>
          <a:p>
            <a:pPr>
              <a:spcBef>
                <a:spcPts val="0"/>
              </a:spcBef>
              <a:spcAft>
                <a:spcPts val="2160"/>
              </a:spcAft>
              <a:buClr>
                <a:schemeClr val="tx1"/>
              </a:buClr>
            </a:pPr>
            <a:r>
              <a:rPr lang="en-US" sz="2000" b="1" dirty="0"/>
              <a:t>Statewide campaign launched by the RI Business Group on Health (RIBGH)</a:t>
            </a:r>
          </a:p>
          <a:p>
            <a:pPr lvl="1">
              <a:spcBef>
                <a:spcPts val="0"/>
              </a:spcBef>
              <a:spcAft>
                <a:spcPts val="2160"/>
              </a:spcAft>
              <a:buClr>
                <a:schemeClr val="tx1"/>
              </a:buClr>
            </a:pPr>
            <a:r>
              <a:rPr lang="en-US" sz="2000" dirty="0"/>
              <a:t>Targeting  RI employers of all sizes and industries, healthcare providers, and consumers of healthcare services</a:t>
            </a:r>
          </a:p>
          <a:p>
            <a:pPr>
              <a:spcBef>
                <a:spcPts val="0"/>
              </a:spcBef>
              <a:spcAft>
                <a:spcPts val="2160"/>
              </a:spcAft>
              <a:buClr>
                <a:schemeClr val="tx1"/>
              </a:buClr>
            </a:pPr>
            <a:r>
              <a:rPr lang="en-US" sz="2000" b="1" dirty="0"/>
              <a:t>Similar approach as Seat Belt and Anti-smoking Campaigns</a:t>
            </a:r>
          </a:p>
          <a:p>
            <a:pPr>
              <a:spcBef>
                <a:spcPts val="0"/>
              </a:spcBef>
              <a:spcAft>
                <a:spcPts val="2160"/>
              </a:spcAft>
              <a:buClr>
                <a:schemeClr val="tx1"/>
              </a:buClr>
            </a:pPr>
            <a:r>
              <a:rPr lang="en-US" sz="2000" b="1" dirty="0"/>
              <a:t>Governor Raimondo declared RI a Choosing Wisely State </a:t>
            </a:r>
          </a:p>
          <a:p>
            <a:pPr>
              <a:spcBef>
                <a:spcPts val="0"/>
              </a:spcBef>
              <a:spcAft>
                <a:spcPts val="2160"/>
              </a:spcAft>
              <a:buClr>
                <a:schemeClr val="tx1"/>
              </a:buClr>
            </a:pPr>
            <a:r>
              <a:rPr lang="en-US" sz="2000" b="1" dirty="0"/>
              <a:t>The State Legislature Passed Resolution to Support CWRI</a:t>
            </a:r>
          </a:p>
          <a:p>
            <a:pPr>
              <a:spcBef>
                <a:spcPts val="0"/>
              </a:spcBef>
              <a:spcAft>
                <a:spcPts val="2160"/>
              </a:spcAft>
              <a:buClr>
                <a:schemeClr val="tx1"/>
              </a:buClr>
            </a:pPr>
            <a:r>
              <a:rPr lang="en-US" sz="2000" b="1" dirty="0"/>
              <a:t>Supported by the RI Department of Health, RI Medical Society,  Hospital Association of Rhode Island, RI Foundation &amp; Health Plans</a:t>
            </a:r>
          </a:p>
          <a:p>
            <a:pPr>
              <a:spcBef>
                <a:spcPts val="0"/>
              </a:spcBef>
              <a:spcAft>
                <a:spcPts val="2160"/>
              </a:spcAft>
              <a:buClr>
                <a:schemeClr val="tx1"/>
              </a:buClr>
            </a:pPr>
            <a:r>
              <a:rPr lang="en-US" sz="2000" b="1" dirty="0"/>
              <a:t>Campaign has reached 500,000 + people and growing</a:t>
            </a:r>
          </a:p>
        </p:txBody>
      </p:sp>
      <p:sp>
        <p:nvSpPr>
          <p:cNvPr id="10" name="Slide Number Placeholder 9"/>
          <p:cNvSpPr>
            <a:spLocks noGrp="1"/>
          </p:cNvSpPr>
          <p:nvPr>
            <p:ph type="sldNum" sz="quarter" idx="12"/>
          </p:nvPr>
        </p:nvSpPr>
        <p:spPr/>
        <p: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92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1097280" rtl="0" eaLnBrk="1" fontAlgn="auto" latinLnBrk="0" hangingPunct="1">
                <a:lnSpc>
                  <a:spcPct val="100000"/>
                </a:lnSpc>
                <a:spcBef>
                  <a:spcPts val="0"/>
                </a:spcBef>
                <a:spcAft>
                  <a:spcPts val="0"/>
                </a:spcAft>
                <a:buClrTx/>
                <a:buSzTx/>
                <a:buFontTx/>
                <a:buNone/>
                <a:tabLst/>
                <a:defRPr/>
              </a:pPr>
              <a:t>15</a:t>
            </a:fld>
            <a:endParaRPr kumimoji="0" lang="en-US" sz="192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32" t="11867" r="4898"/>
          <a:stretch/>
        </p:blipFill>
        <p:spPr bwMode="auto">
          <a:xfrm>
            <a:off x="8348460" y="4548959"/>
            <a:ext cx="2179813" cy="1211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292" y="2848863"/>
            <a:ext cx="1994146" cy="124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937F0F1-8F6D-4A31-863F-07332281C221}"/>
              </a:ext>
            </a:extLst>
          </p:cNvPr>
          <p:cNvSpPr txBox="1"/>
          <p:nvPr/>
        </p:nvSpPr>
        <p:spPr>
          <a:xfrm>
            <a:off x="3241961" y="6153197"/>
            <a:ext cx="1848199" cy="424732"/>
          </a:xfrm>
          <a:prstGeom prst="rect">
            <a:avLst/>
          </a:prstGeom>
          <a:solidFill>
            <a:schemeClr val="bg1"/>
          </a:solid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5">
            <a:extLst>
              <a:ext uri="{FF2B5EF4-FFF2-40B4-BE49-F238E27FC236}">
                <a16:creationId xmlns:a16="http://schemas.microsoft.com/office/drawing/2014/main" id="{24CB4D36-F520-4F41-BFE2-FDF99E1ABAC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31262" y="274637"/>
            <a:ext cx="2796667" cy="193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35C062F9-CFCB-46C1-B65E-D329E228607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94342">
            <a:off x="10237702" y="661442"/>
            <a:ext cx="988375" cy="102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F75EFE6-999A-45C1-8817-D655B3FFC6CC}"/>
              </a:ext>
            </a:extLst>
          </p:cNvPr>
          <p:cNvSpPr txBox="1"/>
          <p:nvPr/>
        </p:nvSpPr>
        <p:spPr>
          <a:xfrm>
            <a:off x="9438366" y="972559"/>
            <a:ext cx="1341665" cy="313932"/>
          </a:xfrm>
          <a:prstGeom prst="rect">
            <a:avLst/>
          </a:prstGeom>
          <a:solidFill>
            <a:srgbClr val="C2A52F"/>
          </a:solid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prstClr val="black"/>
                </a:solidFill>
                <a:effectLst/>
                <a:uLnTx/>
                <a:uFillTx/>
                <a:latin typeface="Calibri"/>
                <a:ea typeface="+mn-ea"/>
                <a:cs typeface="+mn-cs"/>
              </a:rPr>
              <a:t>RI 1</a:t>
            </a:r>
            <a:r>
              <a:rPr kumimoji="0" lang="en-US" sz="1440" b="0" i="0" u="none" strike="noStrike" kern="1200" cap="none" spc="0" normalizeH="0" baseline="30000" noProof="0" dirty="0">
                <a:ln>
                  <a:noFill/>
                </a:ln>
                <a:solidFill>
                  <a:prstClr val="black"/>
                </a:solidFill>
                <a:effectLst/>
                <a:uLnTx/>
                <a:uFillTx/>
                <a:latin typeface="Calibri"/>
                <a:ea typeface="+mn-ea"/>
                <a:cs typeface="+mn-cs"/>
              </a:rPr>
              <a:t>st</a:t>
            </a:r>
            <a:r>
              <a:rPr kumimoji="0" lang="en-US" sz="1440" b="0" i="0" u="none" strike="noStrike" kern="1200" cap="none" spc="0" normalizeH="0" baseline="0" noProof="0" dirty="0">
                <a:ln>
                  <a:noFill/>
                </a:ln>
                <a:solidFill>
                  <a:prstClr val="black"/>
                </a:solidFill>
                <a:effectLst/>
                <a:uLnTx/>
                <a:uFillTx/>
                <a:latin typeface="Calibri"/>
                <a:ea typeface="+mn-ea"/>
                <a:cs typeface="+mn-cs"/>
              </a:rPr>
              <a:t> CW State</a:t>
            </a:r>
          </a:p>
        </p:txBody>
      </p:sp>
      <p:sp>
        <p:nvSpPr>
          <p:cNvPr id="12" name="Title 4">
            <a:extLst>
              <a:ext uri="{FF2B5EF4-FFF2-40B4-BE49-F238E27FC236}">
                <a16:creationId xmlns:a16="http://schemas.microsoft.com/office/drawing/2014/main" id="{7F60CE6B-70A3-48A7-93BA-E38A7A29A39D}"/>
              </a:ext>
            </a:extLst>
          </p:cNvPr>
          <p:cNvSpPr txBox="1">
            <a:spLocks/>
          </p:cNvSpPr>
          <p:nvPr/>
        </p:nvSpPr>
        <p:spPr>
          <a:xfrm>
            <a:off x="318091" y="215335"/>
            <a:ext cx="7543040" cy="99198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Franklin Gothic Book" panose="020B0503020102020204" pitchFamily="34" charset="0"/>
                <a:ea typeface="+mj-ea"/>
                <a:cs typeface="+mj-cs"/>
              </a:rPr>
              <a:t>Choosing Wisely-RI State-Wide Model</a:t>
            </a:r>
          </a:p>
        </p:txBody>
      </p:sp>
    </p:spTree>
    <p:extLst>
      <p:ext uri="{BB962C8B-B14F-4D97-AF65-F5344CB8AC3E}">
        <p14:creationId xmlns:p14="http://schemas.microsoft.com/office/powerpoint/2010/main" val="16935926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4">
            <a:extLst>
              <a:ext uri="{FF2B5EF4-FFF2-40B4-BE49-F238E27FC236}">
                <a16:creationId xmlns:a16="http://schemas.microsoft.com/office/drawing/2014/main" id="{10F4442A-8888-2C42-8F39-3D85C66F2B31}"/>
              </a:ext>
            </a:extLst>
          </p:cNvPr>
          <p:cNvSpPr txBox="1">
            <a:spLocks/>
          </p:cNvSpPr>
          <p:nvPr/>
        </p:nvSpPr>
        <p:spPr>
          <a:xfrm>
            <a:off x="907528" y="135821"/>
            <a:ext cx="10515600" cy="670167"/>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Franklin Gothic Book" panose="020B0503020102020204" pitchFamily="34" charset="0"/>
                <a:ea typeface="+mj-ea"/>
                <a:cs typeface="+mj-cs"/>
              </a:rPr>
              <a:t>The Choosing Wisely-RI Campaign is Growing!</a:t>
            </a:r>
          </a:p>
        </p:txBody>
      </p:sp>
      <p:grpSp>
        <p:nvGrpSpPr>
          <p:cNvPr id="34" name="Group 33">
            <a:extLst>
              <a:ext uri="{FF2B5EF4-FFF2-40B4-BE49-F238E27FC236}">
                <a16:creationId xmlns:a16="http://schemas.microsoft.com/office/drawing/2014/main" id="{8484FB94-7A51-A948-A726-5EA319AA3313}"/>
              </a:ext>
            </a:extLst>
          </p:cNvPr>
          <p:cNvGrpSpPr/>
          <p:nvPr/>
        </p:nvGrpSpPr>
        <p:grpSpPr>
          <a:xfrm>
            <a:off x="8628403" y="2408332"/>
            <a:ext cx="2702646" cy="941184"/>
            <a:chOff x="6075546" y="829869"/>
            <a:chExt cx="3309985" cy="1152687"/>
          </a:xfrm>
        </p:grpSpPr>
        <p:pic>
          <p:nvPicPr>
            <p:cNvPr id="35" name="Picture 2" descr="N:\Logos\Amica logos\Amica_logoRGBxLARGE tag.jpg">
              <a:extLst>
                <a:ext uri="{FF2B5EF4-FFF2-40B4-BE49-F238E27FC236}">
                  <a16:creationId xmlns:a16="http://schemas.microsoft.com/office/drawing/2014/main" id="{1CFD1804-C6D7-D748-BD4B-E326E40DD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546" y="1196137"/>
              <a:ext cx="1649604" cy="64079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N:\Logos\Brown University\Brown_2c_Pos.jpg">
              <a:extLst>
                <a:ext uri="{FF2B5EF4-FFF2-40B4-BE49-F238E27FC236}">
                  <a16:creationId xmlns:a16="http://schemas.microsoft.com/office/drawing/2014/main" id="{63AD1F7D-80A1-3A48-96ED-9D7AC5CB9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936" y="829869"/>
              <a:ext cx="1000595" cy="1152687"/>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Image result for beacon mutual insurance logo">
            <a:extLst>
              <a:ext uri="{FF2B5EF4-FFF2-40B4-BE49-F238E27FC236}">
                <a16:creationId xmlns:a16="http://schemas.microsoft.com/office/drawing/2014/main" id="{C4A13310-E32D-3A44-B42E-09B3A4F38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883" y="1795354"/>
            <a:ext cx="1280175" cy="851898"/>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A23A6666-DF72-304C-9DAE-82E0DC38A172}"/>
              </a:ext>
            </a:extLst>
          </p:cNvPr>
          <p:cNvGrpSpPr/>
          <p:nvPr/>
        </p:nvGrpSpPr>
        <p:grpSpPr>
          <a:xfrm>
            <a:off x="4225542" y="4696711"/>
            <a:ext cx="6227495" cy="947487"/>
            <a:chOff x="914400" y="2964548"/>
            <a:chExt cx="7532531" cy="1146043"/>
          </a:xfrm>
        </p:grpSpPr>
        <p:pic>
          <p:nvPicPr>
            <p:cNvPr id="39" name="Picture 5">
              <a:extLst>
                <a:ext uri="{FF2B5EF4-FFF2-40B4-BE49-F238E27FC236}">
                  <a16:creationId xmlns:a16="http://schemas.microsoft.com/office/drawing/2014/main" id="{AAD65A80-C57B-C547-B8E3-2233529A5D7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6819"/>
            <a:stretch/>
          </p:blipFill>
          <p:spPr bwMode="auto">
            <a:xfrm>
              <a:off x="914400" y="3273995"/>
              <a:ext cx="1896979" cy="49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a:extLst>
                <a:ext uri="{FF2B5EF4-FFF2-40B4-BE49-F238E27FC236}">
                  <a16:creationId xmlns:a16="http://schemas.microsoft.com/office/drawing/2014/main" id="{E30BC6E1-6698-A647-955F-AA8A6464AF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6859" y="2964548"/>
              <a:ext cx="1910072" cy="114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6" descr="https://pbs.twimg.com/profile_images/417840876274999296/CZhi9zP__400x400.jpeg">
            <a:extLst>
              <a:ext uri="{FF2B5EF4-FFF2-40B4-BE49-F238E27FC236}">
                <a16:creationId xmlns:a16="http://schemas.microsoft.com/office/drawing/2014/main" id="{55AAEA91-8468-8D46-97F3-5CF5700F01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451641"/>
            <a:ext cx="832550" cy="8325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rhode island department of health logo">
            <a:extLst>
              <a:ext uri="{FF2B5EF4-FFF2-40B4-BE49-F238E27FC236}">
                <a16:creationId xmlns:a16="http://schemas.microsoft.com/office/drawing/2014/main" id="{ABDEDD12-25D6-7943-AD68-B185ED723C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2506" y="2633560"/>
            <a:ext cx="892630" cy="8926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for care transformation collaborative logo">
            <a:extLst>
              <a:ext uri="{FF2B5EF4-FFF2-40B4-BE49-F238E27FC236}">
                <a16:creationId xmlns:a16="http://schemas.microsoft.com/office/drawing/2014/main" id="{621A6CEB-35AD-9F48-9593-4F23BF0112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3962631"/>
            <a:ext cx="1742683" cy="65599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280553BE-A5EE-0E40-91F2-14BB3D8FFB21}"/>
              </a:ext>
            </a:extLst>
          </p:cNvPr>
          <p:cNvSpPr txBox="1"/>
          <p:nvPr/>
        </p:nvSpPr>
        <p:spPr>
          <a:xfrm>
            <a:off x="1946004" y="1499464"/>
            <a:ext cx="25044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DESIGN FABRICATORS</a:t>
            </a:r>
          </a:p>
        </p:txBody>
      </p:sp>
      <p:pic>
        <p:nvPicPr>
          <p:cNvPr id="45" name="Picture 44">
            <a:extLst>
              <a:ext uri="{FF2B5EF4-FFF2-40B4-BE49-F238E27FC236}">
                <a16:creationId xmlns:a16="http://schemas.microsoft.com/office/drawing/2014/main" id="{023AD279-3D4F-A04E-81EB-59F0D7B4D4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12988" y="3543347"/>
            <a:ext cx="1431881" cy="567514"/>
          </a:xfrm>
          <a:prstGeom prst="rect">
            <a:avLst/>
          </a:prstGeom>
        </p:spPr>
      </p:pic>
      <p:sp>
        <p:nvSpPr>
          <p:cNvPr id="46" name="AutoShape 10" descr="Image result for State of RI">
            <a:extLst>
              <a:ext uri="{FF2B5EF4-FFF2-40B4-BE49-F238E27FC236}">
                <a16:creationId xmlns:a16="http://schemas.microsoft.com/office/drawing/2014/main" id="{41E4CD4A-83DC-224F-9092-D522F28DAA4B}"/>
              </a:ext>
            </a:extLst>
          </p:cNvPr>
          <p:cNvSpPr>
            <a:spLocks noChangeAspect="1" noChangeArrowheads="1"/>
          </p:cNvSpPr>
          <p:nvPr/>
        </p:nvSpPr>
        <p:spPr bwMode="auto">
          <a:xfrm>
            <a:off x="6479199" y="31692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7" name="Picture 14" descr="Image result for State of RI logo">
            <a:extLst>
              <a:ext uri="{FF2B5EF4-FFF2-40B4-BE49-F238E27FC236}">
                <a16:creationId xmlns:a16="http://schemas.microsoft.com/office/drawing/2014/main" id="{94732149-CD09-2440-8FBE-A5DA804AC9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3949" y="4223981"/>
            <a:ext cx="1119246" cy="9830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Image result for city of providence logo">
            <a:extLst>
              <a:ext uri="{FF2B5EF4-FFF2-40B4-BE49-F238E27FC236}">
                <a16:creationId xmlns:a16="http://schemas.microsoft.com/office/drawing/2014/main" id="{923F80AE-BDE1-7E47-9A23-95C1A9F26DC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3766" r="-1" b="13167"/>
          <a:stretch/>
        </p:blipFill>
        <p:spPr bwMode="auto">
          <a:xfrm>
            <a:off x="2974215" y="4807173"/>
            <a:ext cx="775021" cy="89789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Image result for general dynamics logo">
            <a:extLst>
              <a:ext uri="{FF2B5EF4-FFF2-40B4-BE49-F238E27FC236}">
                <a16:creationId xmlns:a16="http://schemas.microsoft.com/office/drawing/2014/main" id="{791F9869-25A5-7448-95C3-12198C8150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5015" y="5193305"/>
            <a:ext cx="3096106" cy="35476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Image result for fm global logo">
            <a:extLst>
              <a:ext uri="{FF2B5EF4-FFF2-40B4-BE49-F238E27FC236}">
                <a16:creationId xmlns:a16="http://schemas.microsoft.com/office/drawing/2014/main" id="{0421FBF7-7EEC-EF45-89AA-C9ACFC722B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78068" y="1198733"/>
            <a:ext cx="1313322" cy="91557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Image result for coastal medical logo">
            <a:extLst>
              <a:ext uri="{FF2B5EF4-FFF2-40B4-BE49-F238E27FC236}">
                <a16:creationId xmlns:a16="http://schemas.microsoft.com/office/drawing/2014/main" id="{6AEF2B12-41F2-1D4A-BE13-21395A90621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196" y="1076884"/>
            <a:ext cx="1319630" cy="68354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ocean state urgent care logo">
            <a:extLst>
              <a:ext uri="{FF2B5EF4-FFF2-40B4-BE49-F238E27FC236}">
                <a16:creationId xmlns:a16="http://schemas.microsoft.com/office/drawing/2014/main" id="{4679CD80-5DB1-5548-98E4-A54A8D7B253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2793" y="5450087"/>
            <a:ext cx="1814664" cy="84390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618B884B-F76F-3741-B1AF-5E5DFE745ED2}"/>
              </a:ext>
            </a:extLst>
          </p:cNvPr>
          <p:cNvSpPr txBox="1"/>
          <p:nvPr/>
        </p:nvSpPr>
        <p:spPr>
          <a:xfrm>
            <a:off x="8243014" y="2276075"/>
            <a:ext cx="20731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University Medicine</a:t>
            </a:r>
          </a:p>
        </p:txBody>
      </p:sp>
      <p:sp>
        <p:nvSpPr>
          <p:cNvPr id="54" name="TextBox 53">
            <a:extLst>
              <a:ext uri="{FF2B5EF4-FFF2-40B4-BE49-F238E27FC236}">
                <a16:creationId xmlns:a16="http://schemas.microsoft.com/office/drawing/2014/main" id="{68542160-738F-E441-BD1D-791A7033E6ED}"/>
              </a:ext>
            </a:extLst>
          </p:cNvPr>
          <p:cNvSpPr txBox="1"/>
          <p:nvPr/>
        </p:nvSpPr>
        <p:spPr>
          <a:xfrm>
            <a:off x="5756689" y="4660355"/>
            <a:ext cx="35330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EAST PROVIDENCE SENIOR CENTER</a:t>
            </a:r>
          </a:p>
        </p:txBody>
      </p:sp>
      <p:sp>
        <p:nvSpPr>
          <p:cNvPr id="55" name="TextBox 54">
            <a:extLst>
              <a:ext uri="{FF2B5EF4-FFF2-40B4-BE49-F238E27FC236}">
                <a16:creationId xmlns:a16="http://schemas.microsoft.com/office/drawing/2014/main" id="{B1C5CF13-090B-9D4A-B51D-B5A49C880696}"/>
              </a:ext>
            </a:extLst>
          </p:cNvPr>
          <p:cNvSpPr txBox="1"/>
          <p:nvPr/>
        </p:nvSpPr>
        <p:spPr>
          <a:xfrm>
            <a:off x="5382937" y="3092602"/>
            <a:ext cx="22669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SMITHFIELD SENIOR CENTER</a:t>
            </a:r>
          </a:p>
        </p:txBody>
      </p:sp>
      <p:pic>
        <p:nvPicPr>
          <p:cNvPr id="56" name="Picture 28" descr="Image result for usi logo">
            <a:extLst>
              <a:ext uri="{FF2B5EF4-FFF2-40B4-BE49-F238E27FC236}">
                <a16:creationId xmlns:a16="http://schemas.microsoft.com/office/drawing/2014/main" id="{E4497C73-54AE-F844-8253-13E06111B2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91813" y="2122137"/>
            <a:ext cx="1045066" cy="5317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A close up of a sign&#10;&#10;Description generated with very high confidence">
            <a:extLst>
              <a:ext uri="{FF2B5EF4-FFF2-40B4-BE49-F238E27FC236}">
                <a16:creationId xmlns:a16="http://schemas.microsoft.com/office/drawing/2014/main" id="{84BEB330-870C-7E43-A6DA-7B8F0070521D}"/>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9821976" y="4033079"/>
            <a:ext cx="774307" cy="819245"/>
          </a:xfrm>
          <a:prstGeom prst="rect">
            <a:avLst/>
          </a:prstGeom>
        </p:spPr>
      </p:pic>
      <p:pic>
        <p:nvPicPr>
          <p:cNvPr id="58" name="Picture 57" descr="A screenshot of a cell phone&#10;&#10;Description automatically generated">
            <a:extLst>
              <a:ext uri="{FF2B5EF4-FFF2-40B4-BE49-F238E27FC236}">
                <a16:creationId xmlns:a16="http://schemas.microsoft.com/office/drawing/2014/main" id="{16C839B9-07D9-7E42-A8B0-5F02E0E13A5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06360" y="3470118"/>
            <a:ext cx="960386" cy="1242852"/>
          </a:xfrm>
          <a:prstGeom prst="rect">
            <a:avLst/>
          </a:prstGeom>
        </p:spPr>
      </p:pic>
      <p:pic>
        <p:nvPicPr>
          <p:cNvPr id="59" name="Picture 4" descr="Image result for thielsch engineering logo">
            <a:extLst>
              <a:ext uri="{FF2B5EF4-FFF2-40B4-BE49-F238E27FC236}">
                <a16:creationId xmlns:a16="http://schemas.microsoft.com/office/drawing/2014/main" id="{793280FB-024D-004F-9B6A-729A76C96F1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0144" y="2251151"/>
            <a:ext cx="1320277" cy="65393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BF1D6F52-B370-444B-A8A1-E78F0150E9BB}"/>
              </a:ext>
            </a:extLst>
          </p:cNvPr>
          <p:cNvSpPr txBox="1"/>
          <p:nvPr/>
        </p:nvSpPr>
        <p:spPr>
          <a:xfrm>
            <a:off x="2246489" y="140555"/>
            <a:ext cx="296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314E"/>
              </a:solidFill>
              <a:effectLst/>
              <a:uLnTx/>
              <a:uFillTx/>
              <a:latin typeface="Lucida Sans Unicode"/>
              <a:ea typeface="+mn-ea"/>
              <a:cs typeface="+mn-cs"/>
            </a:endParaRPr>
          </a:p>
        </p:txBody>
      </p:sp>
      <p:pic>
        <p:nvPicPr>
          <p:cNvPr id="61" name="Picture 6" descr="Image result for bryant university logo png">
            <a:extLst>
              <a:ext uri="{FF2B5EF4-FFF2-40B4-BE49-F238E27FC236}">
                <a16:creationId xmlns:a16="http://schemas.microsoft.com/office/drawing/2014/main" id="{6E7D52AF-7855-6E41-99E9-36DC74A2EF8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09877" y="1410531"/>
            <a:ext cx="1550901" cy="526342"/>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63E8A575-F655-6947-885C-0997C9738ACC}"/>
              </a:ext>
            </a:extLst>
          </p:cNvPr>
          <p:cNvSpPr txBox="1"/>
          <p:nvPr/>
        </p:nvSpPr>
        <p:spPr>
          <a:xfrm>
            <a:off x="13886567" y="707289"/>
            <a:ext cx="728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314E"/>
              </a:solidFill>
              <a:effectLst/>
              <a:uLnTx/>
              <a:uFillTx/>
              <a:latin typeface="Lucida Sans Unicode"/>
              <a:ea typeface="+mn-ea"/>
              <a:cs typeface="+mn-cs"/>
            </a:endParaRPr>
          </a:p>
        </p:txBody>
      </p:sp>
      <p:pic>
        <p:nvPicPr>
          <p:cNvPr id="63" name="Picture 8" descr="Image result for the conference exchange rhode island logo">
            <a:extLst>
              <a:ext uri="{FF2B5EF4-FFF2-40B4-BE49-F238E27FC236}">
                <a16:creationId xmlns:a16="http://schemas.microsoft.com/office/drawing/2014/main" id="{0BF21F6C-3875-DD41-8C35-38501D97ED7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4428" y="865516"/>
            <a:ext cx="807393" cy="80739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Image result for arc of blackstone valley logo">
            <a:extLst>
              <a:ext uri="{FF2B5EF4-FFF2-40B4-BE49-F238E27FC236}">
                <a16:creationId xmlns:a16="http://schemas.microsoft.com/office/drawing/2014/main" id="{7CB24C85-1707-4543-ACD1-DD92B739561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52207" y="1270014"/>
            <a:ext cx="1861409" cy="46269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the ri foundation logo">
            <a:extLst>
              <a:ext uri="{FF2B5EF4-FFF2-40B4-BE49-F238E27FC236}">
                <a16:creationId xmlns:a16="http://schemas.microsoft.com/office/drawing/2014/main" id="{BF9B7078-1912-9F4D-8CF2-D1552377BB5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46889" y="5684324"/>
            <a:ext cx="1769531" cy="99521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A close up of a sign&#10;&#10;Description automatically generated">
            <a:extLst>
              <a:ext uri="{FF2B5EF4-FFF2-40B4-BE49-F238E27FC236}">
                <a16:creationId xmlns:a16="http://schemas.microsoft.com/office/drawing/2014/main" id="{10276A55-7B04-F64D-9C4B-CF4B6811083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571862" y="2882920"/>
            <a:ext cx="2005750" cy="488571"/>
          </a:xfrm>
          <a:prstGeom prst="rect">
            <a:avLst/>
          </a:prstGeom>
        </p:spPr>
      </p:pic>
      <p:sp>
        <p:nvSpPr>
          <p:cNvPr id="68" name="TextBox 67">
            <a:extLst>
              <a:ext uri="{FF2B5EF4-FFF2-40B4-BE49-F238E27FC236}">
                <a16:creationId xmlns:a16="http://schemas.microsoft.com/office/drawing/2014/main" id="{A0A8BFAE-0327-0340-9BC4-C67DF02272D3}"/>
              </a:ext>
            </a:extLst>
          </p:cNvPr>
          <p:cNvSpPr txBox="1"/>
          <p:nvPr/>
        </p:nvSpPr>
        <p:spPr>
          <a:xfrm>
            <a:off x="4055941" y="5629095"/>
            <a:ext cx="29669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C314E"/>
                </a:solidFill>
                <a:effectLst/>
                <a:uLnTx/>
                <a:uFillTx/>
                <a:latin typeface="Lucida Sans Unicode"/>
                <a:ea typeface="+mn-ea"/>
                <a:cs typeface="+mn-cs"/>
              </a:rPr>
              <a:t>Benjamin Church Senior Center</a:t>
            </a:r>
          </a:p>
        </p:txBody>
      </p:sp>
      <p:sp>
        <p:nvSpPr>
          <p:cNvPr id="69" name="TextBox 68">
            <a:extLst>
              <a:ext uri="{FF2B5EF4-FFF2-40B4-BE49-F238E27FC236}">
                <a16:creationId xmlns:a16="http://schemas.microsoft.com/office/drawing/2014/main" id="{215CBD6B-7DBE-6747-B1E3-E6F16AD9B2FA}"/>
              </a:ext>
            </a:extLst>
          </p:cNvPr>
          <p:cNvSpPr txBox="1"/>
          <p:nvPr/>
        </p:nvSpPr>
        <p:spPr>
          <a:xfrm>
            <a:off x="9472365" y="5651622"/>
            <a:ext cx="21900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C314E"/>
                </a:solidFill>
                <a:effectLst/>
                <a:uLnTx/>
                <a:uFillTx/>
                <a:latin typeface="Lucida Sans Unicode"/>
                <a:ea typeface="+mn-ea"/>
                <a:cs typeface="+mn-cs"/>
              </a:rPr>
              <a:t>Coventry Senior Center</a:t>
            </a:r>
          </a:p>
        </p:txBody>
      </p:sp>
      <p:pic>
        <p:nvPicPr>
          <p:cNvPr id="70" name="Picture 69">
            <a:extLst>
              <a:ext uri="{FF2B5EF4-FFF2-40B4-BE49-F238E27FC236}">
                <a16:creationId xmlns:a16="http://schemas.microsoft.com/office/drawing/2014/main" id="{912A3CE0-7445-AF46-8C2C-F767CC45C2A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130281" y="3526003"/>
            <a:ext cx="1653173" cy="1235129"/>
          </a:xfrm>
          <a:prstGeom prst="rect">
            <a:avLst/>
          </a:prstGeom>
        </p:spPr>
      </p:pic>
      <p:sp>
        <p:nvSpPr>
          <p:cNvPr id="71" name="TextBox 70">
            <a:extLst>
              <a:ext uri="{FF2B5EF4-FFF2-40B4-BE49-F238E27FC236}">
                <a16:creationId xmlns:a16="http://schemas.microsoft.com/office/drawing/2014/main" id="{B469E507-4D59-1146-8248-EFE0C7AA79ED}"/>
              </a:ext>
            </a:extLst>
          </p:cNvPr>
          <p:cNvSpPr txBox="1"/>
          <p:nvPr/>
        </p:nvSpPr>
        <p:spPr>
          <a:xfrm>
            <a:off x="8792381" y="1901859"/>
            <a:ext cx="21002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C314E"/>
                </a:solidFill>
                <a:effectLst/>
                <a:uLnTx/>
                <a:uFillTx/>
                <a:latin typeface="Lucida Sans Unicode"/>
                <a:ea typeface="+mn-ea"/>
                <a:cs typeface="+mn-cs"/>
              </a:rPr>
              <a:t>Scituate Senior Center</a:t>
            </a:r>
          </a:p>
        </p:txBody>
      </p:sp>
      <p:pic>
        <p:nvPicPr>
          <p:cNvPr id="72" name="Picture 71">
            <a:extLst>
              <a:ext uri="{FF2B5EF4-FFF2-40B4-BE49-F238E27FC236}">
                <a16:creationId xmlns:a16="http://schemas.microsoft.com/office/drawing/2014/main" id="{B62B7DA8-D20E-A740-9FE4-66E2DDEF78B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87422" y="3371490"/>
            <a:ext cx="891122" cy="891122"/>
          </a:xfrm>
          <a:prstGeom prst="rect">
            <a:avLst/>
          </a:prstGeom>
        </p:spPr>
      </p:pic>
      <p:sp>
        <p:nvSpPr>
          <p:cNvPr id="73" name="TextBox 72">
            <a:extLst>
              <a:ext uri="{FF2B5EF4-FFF2-40B4-BE49-F238E27FC236}">
                <a16:creationId xmlns:a16="http://schemas.microsoft.com/office/drawing/2014/main" id="{120A21D4-10C8-FF4B-8869-50AB7F75A9C0}"/>
              </a:ext>
            </a:extLst>
          </p:cNvPr>
          <p:cNvSpPr txBox="1"/>
          <p:nvPr/>
        </p:nvSpPr>
        <p:spPr>
          <a:xfrm>
            <a:off x="8725155" y="3572025"/>
            <a:ext cx="1821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C314E"/>
                </a:solidFill>
                <a:effectLst/>
                <a:uLnTx/>
                <a:uFillTx/>
                <a:latin typeface="Lucida Sans Unicode"/>
                <a:ea typeface="+mn-ea"/>
                <a:cs typeface="+mn-cs"/>
              </a:rPr>
              <a:t>Tiverton Senior Center</a:t>
            </a:r>
          </a:p>
        </p:txBody>
      </p:sp>
      <p:sp>
        <p:nvSpPr>
          <p:cNvPr id="74" name="TextBox 73">
            <a:extLst>
              <a:ext uri="{FF2B5EF4-FFF2-40B4-BE49-F238E27FC236}">
                <a16:creationId xmlns:a16="http://schemas.microsoft.com/office/drawing/2014/main" id="{E2A4FF76-0429-884E-855F-DC517BCA6F42}"/>
              </a:ext>
            </a:extLst>
          </p:cNvPr>
          <p:cNvSpPr txBox="1"/>
          <p:nvPr/>
        </p:nvSpPr>
        <p:spPr>
          <a:xfrm>
            <a:off x="1931214" y="1046895"/>
            <a:ext cx="21275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C314E"/>
                </a:solidFill>
                <a:effectLst/>
                <a:uLnTx/>
                <a:uFillTx/>
                <a:latin typeface="Lucida Sans Unicode"/>
                <a:ea typeface="+mn-ea"/>
                <a:cs typeface="+mn-cs"/>
              </a:rPr>
              <a:t>Warwick Senior Center</a:t>
            </a:r>
          </a:p>
        </p:txBody>
      </p:sp>
      <p:sp>
        <p:nvSpPr>
          <p:cNvPr id="75" name="TextBox 74">
            <a:extLst>
              <a:ext uri="{FF2B5EF4-FFF2-40B4-BE49-F238E27FC236}">
                <a16:creationId xmlns:a16="http://schemas.microsoft.com/office/drawing/2014/main" id="{5C0B788F-F43A-424E-AD3B-095A8E005B69}"/>
              </a:ext>
            </a:extLst>
          </p:cNvPr>
          <p:cNvSpPr txBox="1"/>
          <p:nvPr/>
        </p:nvSpPr>
        <p:spPr>
          <a:xfrm>
            <a:off x="6783999" y="6202582"/>
            <a:ext cx="22922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C314E"/>
                </a:solidFill>
                <a:effectLst/>
                <a:uLnTx/>
                <a:uFillTx/>
                <a:latin typeface="Lucida Sans Unicode"/>
                <a:ea typeface="+mn-ea"/>
                <a:cs typeface="+mn-cs"/>
              </a:rPr>
              <a:t>Town Of Cumberland Senior Center</a:t>
            </a:r>
          </a:p>
        </p:txBody>
      </p:sp>
      <p:sp>
        <p:nvSpPr>
          <p:cNvPr id="2" name="TextBox 1">
            <a:extLst>
              <a:ext uri="{FF2B5EF4-FFF2-40B4-BE49-F238E27FC236}">
                <a16:creationId xmlns:a16="http://schemas.microsoft.com/office/drawing/2014/main" id="{21B22CD7-5DF6-4676-A848-E1FD34324B12}"/>
              </a:ext>
            </a:extLst>
          </p:cNvPr>
          <p:cNvSpPr txBox="1"/>
          <p:nvPr/>
        </p:nvSpPr>
        <p:spPr>
          <a:xfrm>
            <a:off x="627815" y="5363401"/>
            <a:ext cx="22397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Kahn Litwin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Renza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1E27BCF-3382-432F-A705-9C3B1A731C9C}"/>
              </a:ext>
            </a:extLst>
          </p:cNvPr>
          <p:cNvSpPr txBox="1"/>
          <p:nvPr/>
        </p:nvSpPr>
        <p:spPr>
          <a:xfrm>
            <a:off x="815163" y="46603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A2D8A36-8182-4E18-AA02-628D8B6B37C8}"/>
              </a:ext>
            </a:extLst>
          </p:cNvPr>
          <p:cNvPicPr>
            <a:picLocks noChangeAspect="1"/>
          </p:cNvPicPr>
          <p:nvPr/>
        </p:nvPicPr>
        <p:blipFill>
          <a:blip r:embed="rId30"/>
          <a:stretch>
            <a:fillRect/>
          </a:stretch>
        </p:blipFill>
        <p:spPr>
          <a:xfrm>
            <a:off x="414552" y="4009418"/>
            <a:ext cx="1183887" cy="1183887"/>
          </a:xfrm>
          <a:prstGeom prst="rect">
            <a:avLst/>
          </a:prstGeom>
        </p:spPr>
      </p:pic>
      <p:sp>
        <p:nvSpPr>
          <p:cNvPr id="3" name="TextBox 2">
            <a:extLst>
              <a:ext uri="{FF2B5EF4-FFF2-40B4-BE49-F238E27FC236}">
                <a16:creationId xmlns:a16="http://schemas.microsoft.com/office/drawing/2014/main" id="{57D55397-8968-48EB-B248-E38C2126893B}"/>
              </a:ext>
            </a:extLst>
          </p:cNvPr>
          <p:cNvSpPr txBox="1"/>
          <p:nvPr/>
        </p:nvSpPr>
        <p:spPr>
          <a:xfrm>
            <a:off x="5623040" y="1792235"/>
            <a:ext cx="19394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Hospital Association of RI</a:t>
            </a:r>
          </a:p>
        </p:txBody>
      </p:sp>
    </p:spTree>
    <p:extLst>
      <p:ext uri="{BB962C8B-B14F-4D97-AF65-F5344CB8AC3E}">
        <p14:creationId xmlns:p14="http://schemas.microsoft.com/office/powerpoint/2010/main" val="5895415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4">
            <a:extLst>
              <a:ext uri="{FF2B5EF4-FFF2-40B4-BE49-F238E27FC236}">
                <a16:creationId xmlns:a16="http://schemas.microsoft.com/office/drawing/2014/main" id="{10F4442A-8888-2C42-8F39-3D85C66F2B31}"/>
              </a:ext>
            </a:extLst>
          </p:cNvPr>
          <p:cNvSpPr txBox="1">
            <a:spLocks/>
          </p:cNvSpPr>
          <p:nvPr/>
        </p:nvSpPr>
        <p:spPr>
          <a:xfrm>
            <a:off x="1371600" y="152401"/>
            <a:ext cx="10515600" cy="99198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Franklin Gothic Book" panose="020B0503020102020204" pitchFamily="34" charset="0"/>
                <a:ea typeface="+mj-ea"/>
                <a:cs typeface="+mj-cs"/>
              </a:rPr>
              <a:t>CW-RI Participating Physician Groups</a:t>
            </a:r>
          </a:p>
        </p:txBody>
      </p:sp>
      <p:sp>
        <p:nvSpPr>
          <p:cNvPr id="46" name="AutoShape 10" descr="Image result for State of RI">
            <a:extLst>
              <a:ext uri="{FF2B5EF4-FFF2-40B4-BE49-F238E27FC236}">
                <a16:creationId xmlns:a16="http://schemas.microsoft.com/office/drawing/2014/main" id="{41E4CD4A-83DC-224F-9092-D522F28DAA4B}"/>
              </a:ext>
            </a:extLst>
          </p:cNvPr>
          <p:cNvSpPr>
            <a:spLocks noChangeAspect="1" noChangeArrowheads="1"/>
          </p:cNvSpPr>
          <p:nvPr/>
        </p:nvSpPr>
        <p:spPr bwMode="auto">
          <a:xfrm>
            <a:off x="6479199" y="31692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 name="Picture 22" descr="Image result for coastal medical logo">
            <a:extLst>
              <a:ext uri="{FF2B5EF4-FFF2-40B4-BE49-F238E27FC236}">
                <a16:creationId xmlns:a16="http://schemas.microsoft.com/office/drawing/2014/main" id="{6AEF2B12-41F2-1D4A-BE13-21395A906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379" y="1246094"/>
            <a:ext cx="2596059" cy="13447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ocean state urgent care logo">
            <a:extLst>
              <a:ext uri="{FF2B5EF4-FFF2-40B4-BE49-F238E27FC236}">
                <a16:creationId xmlns:a16="http://schemas.microsoft.com/office/drawing/2014/main" id="{4679CD80-5DB1-5548-98E4-A54A8D7B2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150" y="3720353"/>
            <a:ext cx="3816857" cy="177501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A screenshot of a cell phone&#10;&#10;Description automatically generated">
            <a:extLst>
              <a:ext uri="{FF2B5EF4-FFF2-40B4-BE49-F238E27FC236}">
                <a16:creationId xmlns:a16="http://schemas.microsoft.com/office/drawing/2014/main" id="{16C839B9-07D9-7E42-A8B0-5F02E0E13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295" y="2284010"/>
            <a:ext cx="1955029" cy="2530037"/>
          </a:xfrm>
          <a:prstGeom prst="rect">
            <a:avLst/>
          </a:prstGeom>
        </p:spPr>
      </p:pic>
      <p:sp>
        <p:nvSpPr>
          <p:cNvPr id="60" name="TextBox 59">
            <a:extLst>
              <a:ext uri="{FF2B5EF4-FFF2-40B4-BE49-F238E27FC236}">
                <a16:creationId xmlns:a16="http://schemas.microsoft.com/office/drawing/2014/main" id="{BF1D6F52-B370-444B-A8A1-E78F0150E9BB}"/>
              </a:ext>
            </a:extLst>
          </p:cNvPr>
          <p:cNvSpPr txBox="1"/>
          <p:nvPr/>
        </p:nvSpPr>
        <p:spPr>
          <a:xfrm>
            <a:off x="2246489" y="140555"/>
            <a:ext cx="296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314E"/>
              </a:solidFill>
              <a:effectLst/>
              <a:uLnTx/>
              <a:uFillTx/>
              <a:latin typeface="Lucida Sans Unicode"/>
              <a:ea typeface="+mn-ea"/>
              <a:cs typeface="+mn-cs"/>
            </a:endParaRPr>
          </a:p>
        </p:txBody>
      </p:sp>
      <p:sp>
        <p:nvSpPr>
          <p:cNvPr id="62" name="TextBox 61">
            <a:extLst>
              <a:ext uri="{FF2B5EF4-FFF2-40B4-BE49-F238E27FC236}">
                <a16:creationId xmlns:a16="http://schemas.microsoft.com/office/drawing/2014/main" id="{63E8A575-F655-6947-885C-0997C9738ACC}"/>
              </a:ext>
            </a:extLst>
          </p:cNvPr>
          <p:cNvSpPr txBox="1"/>
          <p:nvPr/>
        </p:nvSpPr>
        <p:spPr>
          <a:xfrm>
            <a:off x="13886567" y="707289"/>
            <a:ext cx="728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314E"/>
              </a:solidFill>
              <a:effectLst/>
              <a:uLnTx/>
              <a:uFillTx/>
              <a:latin typeface="Lucida Sans Unicode"/>
              <a:ea typeface="+mn-ea"/>
              <a:cs typeface="+mn-cs"/>
            </a:endParaRPr>
          </a:p>
        </p:txBody>
      </p:sp>
      <p:pic>
        <p:nvPicPr>
          <p:cNvPr id="72" name="Picture 71">
            <a:extLst>
              <a:ext uri="{FF2B5EF4-FFF2-40B4-BE49-F238E27FC236}">
                <a16:creationId xmlns:a16="http://schemas.microsoft.com/office/drawing/2014/main" id="{B62B7DA8-D20E-A740-9FE4-66E2DDEF7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0565" y="1329933"/>
            <a:ext cx="2281517" cy="2281517"/>
          </a:xfrm>
          <a:prstGeom prst="rect">
            <a:avLst/>
          </a:prstGeom>
        </p:spPr>
      </p:pic>
      <p:sp>
        <p:nvSpPr>
          <p:cNvPr id="6" name="TextBox 5">
            <a:extLst>
              <a:ext uri="{FF2B5EF4-FFF2-40B4-BE49-F238E27FC236}">
                <a16:creationId xmlns:a16="http://schemas.microsoft.com/office/drawing/2014/main" id="{31E27BCF-3382-432F-A705-9C3B1A731C9C}"/>
              </a:ext>
            </a:extLst>
          </p:cNvPr>
          <p:cNvSpPr txBox="1"/>
          <p:nvPr/>
        </p:nvSpPr>
        <p:spPr>
          <a:xfrm>
            <a:off x="815163" y="46603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A2D8A36-8182-4E18-AA02-628D8B6B37C8}"/>
              </a:ext>
            </a:extLst>
          </p:cNvPr>
          <p:cNvPicPr>
            <a:picLocks noChangeAspect="1"/>
          </p:cNvPicPr>
          <p:nvPr/>
        </p:nvPicPr>
        <p:blipFill>
          <a:blip r:embed="rId6"/>
          <a:stretch>
            <a:fillRect/>
          </a:stretch>
        </p:blipFill>
        <p:spPr>
          <a:xfrm>
            <a:off x="697334" y="2868706"/>
            <a:ext cx="2402541" cy="2402541"/>
          </a:xfrm>
          <a:prstGeom prst="rect">
            <a:avLst/>
          </a:prstGeom>
        </p:spPr>
      </p:pic>
      <p:pic>
        <p:nvPicPr>
          <p:cNvPr id="5" name="Picture 4">
            <a:extLst>
              <a:ext uri="{FF2B5EF4-FFF2-40B4-BE49-F238E27FC236}">
                <a16:creationId xmlns:a16="http://schemas.microsoft.com/office/drawing/2014/main" id="{9654A7AE-21ED-48B8-A869-BC91165C20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8344" y="1478883"/>
            <a:ext cx="2443938" cy="1725278"/>
          </a:xfrm>
          <a:prstGeom prst="rect">
            <a:avLst/>
          </a:prstGeom>
        </p:spPr>
      </p:pic>
      <p:pic>
        <p:nvPicPr>
          <p:cNvPr id="10" name="Picture 9">
            <a:extLst>
              <a:ext uri="{FF2B5EF4-FFF2-40B4-BE49-F238E27FC236}">
                <a16:creationId xmlns:a16="http://schemas.microsoft.com/office/drawing/2014/main" id="{B955ACCA-3C4F-492E-981B-795DF732FF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0796" y="4516478"/>
            <a:ext cx="2492004" cy="1533541"/>
          </a:xfrm>
          <a:prstGeom prst="rect">
            <a:avLst/>
          </a:prstGeom>
        </p:spPr>
      </p:pic>
    </p:spTree>
    <p:extLst>
      <p:ext uri="{BB962C8B-B14F-4D97-AF65-F5344CB8AC3E}">
        <p14:creationId xmlns:p14="http://schemas.microsoft.com/office/powerpoint/2010/main" val="35246351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9744EB-AAF1-4964-BF15-FF64C187879F}"/>
              </a:ext>
            </a:extLst>
          </p:cNvPr>
          <p:cNvPicPr>
            <a:picLocks noGrp="1" noChangeAspect="1"/>
          </p:cNvPicPr>
          <p:nvPr>
            <p:ph idx="1"/>
          </p:nvPr>
        </p:nvPicPr>
        <p:blipFill rotWithShape="1">
          <a:blip r:embed="rId2"/>
          <a:srcRect t="23504" b="6000"/>
          <a:stretch/>
        </p:blipFill>
        <p:spPr>
          <a:xfrm>
            <a:off x="9033554" y="-1"/>
            <a:ext cx="2548846" cy="319177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id="{F9AC424C-E1CF-4F4C-B463-60F716CD2135}"/>
              </a:ext>
            </a:extLst>
          </p:cNvPr>
          <p:cNvSpPr>
            <a:spLocks noGrp="1"/>
          </p:cNvSpPr>
          <p:nvPr>
            <p:ph type="sldNum" sz="quarter" idx="12"/>
          </p:nvPr>
        </p:nvSpPr>
        <p:spPr/>
        <p: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E8320910-812A-4CC9-9F47-A2588DF48730}" type="slidenum">
              <a:rPr kumimoji="0" lang="en-US" sz="192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1097280" rtl="0" eaLnBrk="1" fontAlgn="auto" latinLnBrk="0" hangingPunct="1">
                <a:lnSpc>
                  <a:spcPct val="100000"/>
                </a:lnSpc>
                <a:spcBef>
                  <a:spcPts val="0"/>
                </a:spcBef>
                <a:spcAft>
                  <a:spcPts val="0"/>
                </a:spcAft>
                <a:buClrTx/>
                <a:buSzTx/>
                <a:buFontTx/>
                <a:buNone/>
                <a:tabLst/>
                <a:defRPr/>
              </a:pPr>
              <a:t>18</a:t>
            </a:fld>
            <a:endParaRPr kumimoji="0" lang="en-US" sz="192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4">
            <a:extLst>
              <a:ext uri="{FF2B5EF4-FFF2-40B4-BE49-F238E27FC236}">
                <a16:creationId xmlns:a16="http://schemas.microsoft.com/office/drawing/2014/main" id="{4A69EC16-2E84-45F8-8FE4-B0E1DCDC6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287" y="783231"/>
            <a:ext cx="2184298" cy="1248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79E088F3-0348-4415-A4EA-C1F9D18F9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735" y="3060131"/>
            <a:ext cx="1569499" cy="2033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CB92B537-E2B5-4A21-9B35-CDB6CD767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4012" y="3176200"/>
            <a:ext cx="1847930" cy="2394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0" name="Ink 9">
                <a:extLst>
                  <a:ext uri="{FF2B5EF4-FFF2-40B4-BE49-F238E27FC236}">
                    <a16:creationId xmlns:a16="http://schemas.microsoft.com/office/drawing/2014/main" id="{1D71BDF0-2C96-4AD5-B255-337533E4B7C5}"/>
                  </a:ext>
                </a:extLst>
              </p14:cNvPr>
              <p14:cNvContentPartPr/>
              <p14:nvPr/>
            </p14:nvContentPartPr>
            <p14:xfrm>
              <a:off x="10116385" y="3424294"/>
              <a:ext cx="383184" cy="84240"/>
            </p14:xfrm>
          </p:contentPart>
        </mc:Choice>
        <mc:Fallback xmlns="">
          <p:pic>
            <p:nvPicPr>
              <p:cNvPr id="10" name="Ink 9">
                <a:extLst>
                  <a:ext uri="{FF2B5EF4-FFF2-40B4-BE49-F238E27FC236}">
                    <a16:creationId xmlns:a16="http://schemas.microsoft.com/office/drawing/2014/main" id="{1D71BDF0-2C96-4AD5-B255-337533E4B7C5}"/>
                  </a:ext>
                </a:extLst>
              </p:cNvPr>
              <p:cNvPicPr/>
              <p:nvPr/>
            </p:nvPicPr>
            <p:blipFill>
              <a:blip r:embed="rId7"/>
              <a:stretch>
                <a:fillRect/>
              </a:stretch>
            </p:blipFill>
            <p:spPr>
              <a:xfrm>
                <a:off x="10053361" y="3046294"/>
                <a:ext cx="508871" cy="839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1" name="Ink 10">
                <a:extLst>
                  <a:ext uri="{FF2B5EF4-FFF2-40B4-BE49-F238E27FC236}">
                    <a16:creationId xmlns:a16="http://schemas.microsoft.com/office/drawing/2014/main" id="{A9F7659B-B983-4F93-865B-2D310C54414B}"/>
                  </a:ext>
                </a:extLst>
              </p14:cNvPr>
              <p14:cNvContentPartPr/>
              <p14:nvPr/>
            </p14:nvContentPartPr>
            <p14:xfrm>
              <a:off x="8030013" y="2782642"/>
              <a:ext cx="832475" cy="139049"/>
            </p14:xfrm>
          </p:contentPart>
        </mc:Choice>
        <mc:Fallback xmlns="">
          <p:pic>
            <p:nvPicPr>
              <p:cNvPr id="11" name="Ink 10">
                <a:extLst>
                  <a:ext uri="{FF2B5EF4-FFF2-40B4-BE49-F238E27FC236}">
                    <a16:creationId xmlns:a16="http://schemas.microsoft.com/office/drawing/2014/main" id="{A9F7659B-B983-4F93-865B-2D310C54414B}"/>
                  </a:ext>
                </a:extLst>
              </p:cNvPr>
              <p:cNvPicPr/>
              <p:nvPr/>
            </p:nvPicPr>
            <p:blipFill>
              <a:blip r:embed="rId9"/>
              <a:stretch>
                <a:fillRect/>
              </a:stretch>
            </p:blipFill>
            <p:spPr>
              <a:xfrm>
                <a:off x="7967001" y="2403417"/>
                <a:ext cx="958138" cy="897137"/>
              </a:xfrm>
              <a:prstGeom prst="rect">
                <a:avLst/>
              </a:prstGeom>
            </p:spPr>
          </p:pic>
        </mc:Fallback>
      </mc:AlternateContent>
      <p:sp>
        <p:nvSpPr>
          <p:cNvPr id="12" name="Rectangle 11">
            <a:extLst>
              <a:ext uri="{FF2B5EF4-FFF2-40B4-BE49-F238E27FC236}">
                <a16:creationId xmlns:a16="http://schemas.microsoft.com/office/drawing/2014/main" id="{B4F8A474-4E2C-4BD0-B387-0C833BC44E54}"/>
              </a:ext>
            </a:extLst>
          </p:cNvPr>
          <p:cNvSpPr/>
          <p:nvPr/>
        </p:nvSpPr>
        <p:spPr>
          <a:xfrm>
            <a:off x="612830" y="1265980"/>
            <a:ext cx="6473999" cy="4724370"/>
          </a:xfrm>
          <a:prstGeom prst="rect">
            <a:avLst/>
          </a:prstGeom>
        </p:spPr>
        <p:txBody>
          <a:bodyPr wrap="square">
            <a:spAutoFit/>
          </a:bodyPr>
          <a:lstStyle/>
          <a:p>
            <a:pPr marL="342900" marR="0" lvl="0" indent="-342900" algn="l" defTabSz="109728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Printing of 5 Question Posters &amp; Other Resources </a:t>
            </a:r>
          </a:p>
          <a:p>
            <a:pPr marL="342900" marR="0" lvl="0" indent="-342900" algn="l" defTabSz="109728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Creation of CW-RI Facebook &amp; Web Pages</a:t>
            </a:r>
          </a:p>
          <a:p>
            <a:pPr marL="342900" marR="0" lvl="0" indent="-342900" algn="l" defTabSz="109728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Creation of  Bi-lingual Choosing Wisely Patient Information</a:t>
            </a:r>
          </a:p>
          <a:p>
            <a:pPr marL="342900" marR="0" lvl="0" indent="-342900" algn="l" defTabSz="109728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Videos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Dr. Bledsoe </a:t>
            </a:r>
            <a:r>
              <a:rPr kumimoji="0" lang="en-US" sz="2200" b="0" i="0" u="none" strike="noStrike" kern="1200" cap="none" spc="0" normalizeH="0" baseline="0" noProof="0" dirty="0">
                <a:ln>
                  <a:noFill/>
                </a:ln>
                <a:solidFill>
                  <a:prstClr val="black"/>
                </a:solidFill>
                <a:effectLst/>
                <a:uLnTx/>
                <a:uFillTx/>
                <a:latin typeface="Calibri"/>
                <a:ea typeface="+mn-ea"/>
                <a:cs typeface="+mn-cs"/>
                <a:hlinkClick r:id="rId10"/>
              </a:rPr>
              <a:t>https://youtube.com/watch?v=IzNaNSImYT4</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Dr. Brennan </a:t>
            </a:r>
            <a:r>
              <a:rPr kumimoji="0" lang="en-US" sz="2200" b="0" i="0" u="none" strike="noStrike" kern="1200" cap="none" spc="0" normalizeH="0" baseline="0" noProof="0" dirty="0">
                <a:ln>
                  <a:noFill/>
                </a:ln>
                <a:solidFill>
                  <a:prstClr val="black"/>
                </a:solidFill>
                <a:effectLst/>
                <a:uLnTx/>
                <a:uFillTx/>
                <a:latin typeface="Calibri"/>
                <a:ea typeface="+mn-ea"/>
                <a:cs typeface="+mn-cs"/>
                <a:hlinkClick r:id="rId11"/>
              </a:rPr>
              <a:t>https://youtube.com/watch?v=mY5JI-ivOEQ</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Dr. Rodriguez </a:t>
            </a:r>
            <a:r>
              <a:rPr kumimoji="0" lang="en-US" sz="2200" b="0" i="0" u="none" strike="noStrike" kern="1200" cap="none" spc="0" normalizeH="0" baseline="0" noProof="0" dirty="0">
                <a:ln>
                  <a:noFill/>
                </a:ln>
                <a:solidFill>
                  <a:prstClr val="black"/>
                </a:solidFill>
                <a:effectLst/>
                <a:uLnTx/>
                <a:uFillTx/>
                <a:latin typeface="Calibri"/>
                <a:ea typeface="+mn-ea"/>
                <a:cs typeface="+mn-cs"/>
                <a:hlinkClick r:id="rId12"/>
              </a:rPr>
              <a:t>https://www.youtube.com/watch?v=uDw7dQ93wcI</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TV Ad </a:t>
            </a:r>
            <a:r>
              <a:rPr kumimoji="0" lang="en-US" sz="2200" b="0" i="0" u="none" strike="noStrike" kern="1200" cap="none" spc="0" normalizeH="0" baseline="0" noProof="0" dirty="0">
                <a:ln>
                  <a:noFill/>
                </a:ln>
                <a:solidFill>
                  <a:prstClr val="black"/>
                </a:solidFill>
                <a:effectLst/>
                <a:uLnTx/>
                <a:uFillTx/>
                <a:latin typeface="Calibri"/>
                <a:ea typeface="+mn-ea"/>
                <a:cs typeface="+mn-cs"/>
                <a:hlinkClick r:id="rId13"/>
              </a:rPr>
              <a:t>https://youtube.com/wYPhYUDNq5k</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itle 4">
            <a:extLst>
              <a:ext uri="{FF2B5EF4-FFF2-40B4-BE49-F238E27FC236}">
                <a16:creationId xmlns:a16="http://schemas.microsoft.com/office/drawing/2014/main" id="{FEA3AE6B-E41F-473D-8159-7478F869261E}"/>
              </a:ext>
            </a:extLst>
          </p:cNvPr>
          <p:cNvSpPr txBox="1">
            <a:spLocks/>
          </p:cNvSpPr>
          <p:nvPr/>
        </p:nvSpPr>
        <p:spPr>
          <a:xfrm>
            <a:off x="-689086" y="63232"/>
            <a:ext cx="5300763" cy="99198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Franklin Gothic Book" panose="020B0503020102020204" pitchFamily="34" charset="0"/>
                <a:ea typeface="+mj-ea"/>
                <a:cs typeface="+mj-cs"/>
              </a:rPr>
              <a:t>RIF Funded Tools</a:t>
            </a:r>
          </a:p>
        </p:txBody>
      </p:sp>
    </p:spTree>
    <p:extLst>
      <p:ext uri="{BB962C8B-B14F-4D97-AF65-F5344CB8AC3E}">
        <p14:creationId xmlns:p14="http://schemas.microsoft.com/office/powerpoint/2010/main" val="19757696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964FB-BCBF-47C7-BF1F-BAE20C472C18}"/>
              </a:ext>
            </a:extLst>
          </p:cNvPr>
          <p:cNvSpPr>
            <a:spLocks noGrp="1"/>
          </p:cNvSpPr>
          <p:nvPr>
            <p:ph idx="1"/>
          </p:nvPr>
        </p:nvSpPr>
        <p:spPr/>
        <p:txBody>
          <a:bodyPr>
            <a:normAutofit/>
          </a:bodyPr>
          <a:lstStyle/>
          <a:p>
            <a:pPr>
              <a:buFont typeface="Wingdings" panose="05000000000000000000" pitchFamily="2" charset="2"/>
              <a:buChar char="Ø"/>
            </a:pPr>
            <a:r>
              <a:rPr lang="en-US" sz="2200" b="1" dirty="0">
                <a:latin typeface="Franklin Gothic Book" panose="020B0503020102020204" pitchFamily="34" charset="0"/>
              </a:rPr>
              <a:t>Support Creation of CW-RI State-Wide Physician Group</a:t>
            </a:r>
          </a:p>
          <a:p>
            <a:pPr lvl="1">
              <a:buFont typeface="Courier New" panose="02070309020205020404" pitchFamily="49" charset="0"/>
              <a:buChar char="o"/>
            </a:pPr>
            <a:r>
              <a:rPr lang="en-US" sz="2200" b="1" dirty="0">
                <a:latin typeface="Franklin Gothic Book" panose="020B0503020102020204" pitchFamily="34" charset="0"/>
              </a:rPr>
              <a:t>Physicians</a:t>
            </a:r>
          </a:p>
          <a:p>
            <a:pPr lvl="1">
              <a:buFont typeface="Courier New" panose="02070309020205020404" pitchFamily="49" charset="0"/>
              <a:buChar char="o"/>
            </a:pPr>
            <a:r>
              <a:rPr lang="en-US" sz="2200" b="1" dirty="0"/>
              <a:t>Medical Society</a:t>
            </a:r>
          </a:p>
          <a:p>
            <a:pPr lvl="1">
              <a:buFont typeface="Courier New" panose="02070309020205020404" pitchFamily="49" charset="0"/>
              <a:buChar char="o"/>
            </a:pPr>
            <a:r>
              <a:rPr lang="en-US" sz="2200" b="1" dirty="0">
                <a:latin typeface="Franklin Gothic Book" panose="020B0503020102020204" pitchFamily="34" charset="0"/>
              </a:rPr>
              <a:t>Insurers</a:t>
            </a:r>
          </a:p>
          <a:p>
            <a:pPr lvl="1">
              <a:buFont typeface="Courier New" panose="02070309020205020404" pitchFamily="49" charset="0"/>
              <a:buChar char="o"/>
            </a:pPr>
            <a:r>
              <a:rPr lang="en-US" sz="2200" b="1" dirty="0"/>
              <a:t>Health Centers</a:t>
            </a:r>
          </a:p>
          <a:p>
            <a:pPr lvl="1">
              <a:buFont typeface="Courier New" panose="02070309020205020404" pitchFamily="49" charset="0"/>
              <a:buChar char="o"/>
            </a:pPr>
            <a:r>
              <a:rPr lang="en-US" sz="2200" b="1" dirty="0">
                <a:latin typeface="Franklin Gothic Book" panose="020B0503020102020204" pitchFamily="34" charset="0"/>
              </a:rPr>
              <a:t>Others</a:t>
            </a:r>
          </a:p>
          <a:p>
            <a:pPr lvl="1">
              <a:buFont typeface="Wingdings" panose="05000000000000000000" pitchFamily="2" charset="2"/>
              <a:buChar char="Ø"/>
            </a:pPr>
            <a:endParaRPr lang="en-US" sz="1720" b="1" dirty="0">
              <a:latin typeface="Franklin Gothic Book" panose="020B0503020102020204" pitchFamily="34" charset="0"/>
            </a:endParaRPr>
          </a:p>
          <a:p>
            <a:pPr>
              <a:buFont typeface="Wingdings" panose="05000000000000000000" pitchFamily="2" charset="2"/>
              <a:buChar char="Ø"/>
            </a:pPr>
            <a:r>
              <a:rPr lang="en-US" sz="2200" b="1" dirty="0">
                <a:latin typeface="Franklin Gothic Book" panose="020B0503020102020204" pitchFamily="34" charset="0"/>
              </a:rPr>
              <a:t>Support Use of RI-APCD (HealthfactsRI) to:</a:t>
            </a:r>
          </a:p>
          <a:p>
            <a:pPr lvl="1">
              <a:buFont typeface="Courier New" panose="02070309020205020404" pitchFamily="49" charset="0"/>
              <a:buChar char="o"/>
            </a:pPr>
            <a:r>
              <a:rPr lang="en-US" sz="2200" b="1" dirty="0"/>
              <a:t>Create Annual Survey of Waste </a:t>
            </a:r>
          </a:p>
          <a:p>
            <a:pPr lvl="1">
              <a:buFont typeface="Courier New" panose="02070309020205020404" pitchFamily="49" charset="0"/>
              <a:buChar char="o"/>
            </a:pPr>
            <a:r>
              <a:rPr lang="en-US" sz="2200" b="1" dirty="0"/>
              <a:t>Support Targeted Waste Reduction </a:t>
            </a:r>
          </a:p>
          <a:p>
            <a:pPr lvl="1"/>
            <a:endParaRPr lang="en-US" sz="1720" b="1" dirty="0"/>
          </a:p>
          <a:p>
            <a:pPr lvl="1"/>
            <a:endParaRPr lang="en-US" sz="1720" b="1" dirty="0"/>
          </a:p>
          <a:p>
            <a:pPr lvl="1"/>
            <a:endParaRPr lang="en-US" sz="1720" b="1" dirty="0"/>
          </a:p>
          <a:p>
            <a:pPr lvl="1"/>
            <a:endParaRPr lang="en-US" sz="1720" b="1" dirty="0">
              <a:latin typeface="Franklin Gothic Book" panose="020B0503020102020204" pitchFamily="34" charset="0"/>
            </a:endParaRPr>
          </a:p>
          <a:p>
            <a:endParaRPr lang="en-US" sz="2200" b="1" dirty="0">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AB460E89-D961-49D4-843A-15880E50A0D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320910-812A-4CC9-9F47-A2588DF48730}" type="slidenum">
              <a:rPr kumimoji="0" lang="en-US" sz="192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92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4">
            <a:extLst>
              <a:ext uri="{FF2B5EF4-FFF2-40B4-BE49-F238E27FC236}">
                <a16:creationId xmlns:a16="http://schemas.microsoft.com/office/drawing/2014/main" id="{D133E3BE-D5EC-447F-980A-017C9382B215}"/>
              </a:ext>
            </a:extLst>
          </p:cNvPr>
          <p:cNvSpPr txBox="1">
            <a:spLocks/>
          </p:cNvSpPr>
          <p:nvPr/>
        </p:nvSpPr>
        <p:spPr>
          <a:xfrm>
            <a:off x="838200" y="67943"/>
            <a:ext cx="10515600" cy="99198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Franklin Gothic Book" panose="020B0503020102020204" pitchFamily="34" charset="0"/>
                <a:ea typeface="+mj-ea"/>
                <a:cs typeface="+mj-cs"/>
              </a:rPr>
              <a:t>CW-RI Campaign &amp; RI Cost Trend Steering Committee </a:t>
            </a:r>
          </a:p>
        </p:txBody>
      </p:sp>
    </p:spTree>
    <p:extLst>
      <p:ext uri="{BB962C8B-B14F-4D97-AF65-F5344CB8AC3E}">
        <p14:creationId xmlns:p14="http://schemas.microsoft.com/office/powerpoint/2010/main" val="40378535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FFC839-A8F8-014A-9692-15D6994B86E5}"/>
              </a:ext>
            </a:extLst>
          </p:cNvPr>
          <p:cNvSpPr txBox="1"/>
          <p:nvPr/>
        </p:nvSpPr>
        <p:spPr>
          <a:xfrm>
            <a:off x="455083" y="1804020"/>
            <a:ext cx="6407815" cy="2862322"/>
          </a:xfrm>
          <a:prstGeom prst="rect">
            <a:avLst/>
          </a:prstGeom>
          <a:noFill/>
        </p:spPr>
        <p:txBody>
          <a:bodyPr wrap="square">
            <a:spAutoFit/>
          </a:bodyPr>
          <a:lstStyle/>
          <a:p>
            <a:pPr marL="285750" indent="-285750">
              <a:buFont typeface="Wingdings" pitchFamily="2" charset="2"/>
              <a:buChar char="§"/>
            </a:pPr>
            <a:r>
              <a:rPr lang="en-US" sz="1800" dirty="0">
                <a:latin typeface="Lora-Regular"/>
              </a:rPr>
              <a:t> The only nonprofit, purchaser-led organization with a national and regional structure dedicated to driving health and healthcare value across the country</a:t>
            </a:r>
          </a:p>
          <a:p>
            <a:pPr marL="285750" indent="-285750">
              <a:buFont typeface="Wingdings" pitchFamily="2" charset="2"/>
              <a:buChar char="§"/>
            </a:pPr>
            <a:endParaRPr lang="en-US" dirty="0">
              <a:latin typeface="Lora-Regular"/>
            </a:endParaRPr>
          </a:p>
          <a:p>
            <a:pPr marL="285750" indent="-285750">
              <a:buFont typeface="Wingdings" pitchFamily="2" charset="2"/>
              <a:buChar char="§"/>
            </a:pPr>
            <a:r>
              <a:rPr lang="en-US" dirty="0">
                <a:latin typeface="Lora-Regular"/>
              </a:rPr>
              <a:t>More </a:t>
            </a:r>
            <a:r>
              <a:rPr lang="en-US" sz="1800" dirty="0">
                <a:latin typeface="Lora-Regular"/>
              </a:rPr>
              <a:t>than 12,000 employers/purchasers and 45 million Americans, spending $300 billion annually on healthcare</a:t>
            </a:r>
          </a:p>
          <a:p>
            <a:pPr marL="742950" lvl="1" indent="-285750">
              <a:buFont typeface="Wingdings" pitchFamily="2" charset="2"/>
              <a:buChar char="§"/>
            </a:pPr>
            <a:r>
              <a:rPr lang="en-US" dirty="0">
                <a:latin typeface="Lora-Regular"/>
              </a:rPr>
              <a:t>Cross-section of Private Sector including 60% Fortune 100</a:t>
            </a:r>
          </a:p>
          <a:p>
            <a:pPr marL="742950" lvl="1" indent="-285750">
              <a:buFont typeface="Wingdings" pitchFamily="2" charset="2"/>
              <a:buChar char="§"/>
            </a:pPr>
            <a:r>
              <a:rPr lang="en-US" dirty="0">
                <a:latin typeface="Lora-Regular"/>
              </a:rPr>
              <a:t>Public Sector including states, cities, school districts and the federal government</a:t>
            </a:r>
          </a:p>
          <a:p>
            <a:pPr marL="742950" lvl="1" indent="-285750">
              <a:buFont typeface="Wingdings" pitchFamily="2" charset="2"/>
              <a:buChar char="§"/>
            </a:pPr>
            <a:r>
              <a:rPr lang="en-US" dirty="0">
                <a:latin typeface="Lora-Regular"/>
              </a:rPr>
              <a:t>Union organizations (eg UAW, UAW Trust, 32 BJ)</a:t>
            </a:r>
          </a:p>
        </p:txBody>
      </p:sp>
      <p:sp>
        <p:nvSpPr>
          <p:cNvPr id="3" name="Content Placeholder 2">
            <a:extLst>
              <a:ext uri="{FF2B5EF4-FFF2-40B4-BE49-F238E27FC236}">
                <a16:creationId xmlns:a16="http://schemas.microsoft.com/office/drawing/2014/main" id="{0A0B6098-088D-AD4E-9F53-BB90E1051F9A}"/>
              </a:ext>
            </a:extLst>
          </p:cNvPr>
          <p:cNvSpPr txBox="1">
            <a:spLocks/>
          </p:cNvSpPr>
          <p:nvPr/>
        </p:nvSpPr>
        <p:spPr>
          <a:xfrm>
            <a:off x="568145" y="530579"/>
            <a:ext cx="6933289" cy="77590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Tx/>
              <a:buNone/>
              <a:defRPr sz="3200" b="0"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2"/>
                </a:solidFill>
                <a:latin typeface="Calibri" charset="0"/>
                <a:ea typeface="Calibri" charset="0"/>
                <a:cs typeface="Calibri" charset="0"/>
              </a:rPr>
              <a:t>What is the National Alliance?</a:t>
            </a:r>
          </a:p>
        </p:txBody>
      </p:sp>
      <p:pic>
        <p:nvPicPr>
          <p:cNvPr id="2" name="Picture 1">
            <a:extLst>
              <a:ext uri="{FF2B5EF4-FFF2-40B4-BE49-F238E27FC236}">
                <a16:creationId xmlns:a16="http://schemas.microsoft.com/office/drawing/2014/main" id="{67008098-CDEB-DD41-B8AC-6D5640516902}"/>
              </a:ext>
            </a:extLst>
          </p:cNvPr>
          <p:cNvPicPr>
            <a:picLocks noChangeAspect="1"/>
          </p:cNvPicPr>
          <p:nvPr/>
        </p:nvPicPr>
        <p:blipFill>
          <a:blip r:embed="rId2"/>
          <a:stretch>
            <a:fillRect/>
          </a:stretch>
        </p:blipFill>
        <p:spPr>
          <a:xfrm>
            <a:off x="6934388" y="2233083"/>
            <a:ext cx="5257612" cy="2702762"/>
          </a:xfrm>
          <a:prstGeom prst="rect">
            <a:avLst/>
          </a:prstGeom>
        </p:spPr>
      </p:pic>
      <p:sp>
        <p:nvSpPr>
          <p:cNvPr id="7" name="TextBox 6">
            <a:extLst>
              <a:ext uri="{FF2B5EF4-FFF2-40B4-BE49-F238E27FC236}">
                <a16:creationId xmlns:a16="http://schemas.microsoft.com/office/drawing/2014/main" id="{6024CE2D-034D-D649-B858-804C619C6C6A}"/>
              </a:ext>
            </a:extLst>
          </p:cNvPr>
          <p:cNvSpPr txBox="1"/>
          <p:nvPr/>
        </p:nvSpPr>
        <p:spPr>
          <a:xfrm>
            <a:off x="5181600" y="2853266"/>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id="{AACE3751-ECBC-6F40-8A62-6872ADACDEEF}"/>
              </a:ext>
            </a:extLst>
          </p:cNvPr>
          <p:cNvSpPr txBox="1"/>
          <p:nvPr/>
        </p:nvSpPr>
        <p:spPr>
          <a:xfrm>
            <a:off x="7848691" y="1804020"/>
            <a:ext cx="3429006" cy="369332"/>
          </a:xfrm>
          <a:prstGeom prst="rect">
            <a:avLst/>
          </a:prstGeom>
          <a:noFill/>
        </p:spPr>
        <p:txBody>
          <a:bodyPr wrap="square" rtlCol="0">
            <a:spAutoFit/>
          </a:bodyPr>
          <a:lstStyle/>
          <a:p>
            <a:pPr algn="l"/>
            <a:r>
              <a:rPr lang="en-US" dirty="0">
                <a:solidFill>
                  <a:srgbClr val="FFC000"/>
                </a:solidFill>
              </a:rPr>
              <a:t>2019 Coalition Membership Map</a:t>
            </a:r>
          </a:p>
        </p:txBody>
      </p:sp>
    </p:spTree>
    <p:extLst>
      <p:ext uri="{BB962C8B-B14F-4D97-AF65-F5344CB8AC3E}">
        <p14:creationId xmlns:p14="http://schemas.microsoft.com/office/powerpoint/2010/main" val="3725711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7704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6EDF8-3AC9-534A-B360-0B49BDD908D0}"/>
              </a:ext>
            </a:extLst>
          </p:cNvPr>
          <p:cNvPicPr>
            <a:picLocks noChangeAspect="1"/>
          </p:cNvPicPr>
          <p:nvPr/>
        </p:nvPicPr>
        <p:blipFill>
          <a:blip r:embed="rId3"/>
          <a:stretch>
            <a:fillRect/>
          </a:stretch>
        </p:blipFill>
        <p:spPr>
          <a:xfrm>
            <a:off x="546140" y="676082"/>
            <a:ext cx="11099720" cy="5917205"/>
          </a:xfrm>
          <a:prstGeom prst="rect">
            <a:avLst/>
          </a:prstGeom>
        </p:spPr>
      </p:pic>
      <p:sp>
        <p:nvSpPr>
          <p:cNvPr id="4" name="Content Placeholder 3">
            <a:extLst>
              <a:ext uri="{FF2B5EF4-FFF2-40B4-BE49-F238E27FC236}">
                <a16:creationId xmlns:a16="http://schemas.microsoft.com/office/drawing/2014/main" id="{B007E266-D73C-6249-8347-32AAB7E6CA8B}"/>
              </a:ext>
            </a:extLst>
          </p:cNvPr>
          <p:cNvSpPr>
            <a:spLocks noGrp="1"/>
          </p:cNvSpPr>
          <p:nvPr>
            <p:ph sz="quarter" idx="13"/>
          </p:nvPr>
        </p:nvSpPr>
        <p:spPr>
          <a:xfrm>
            <a:off x="784550" y="844550"/>
            <a:ext cx="13970573" cy="866062"/>
          </a:xfrm>
        </p:spPr>
        <p:txBody>
          <a:bodyPr/>
          <a:lstStyle/>
          <a:p>
            <a:r>
              <a:rPr lang="en-US" dirty="0"/>
              <a:t>Our Approach</a:t>
            </a:r>
          </a:p>
        </p:txBody>
      </p:sp>
    </p:spTree>
    <p:extLst>
      <p:ext uri="{BB962C8B-B14F-4D97-AF65-F5344CB8AC3E}">
        <p14:creationId xmlns:p14="http://schemas.microsoft.com/office/powerpoint/2010/main" val="396705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1282" y="5566234"/>
            <a:ext cx="2819400" cy="1266825"/>
          </a:xfrm>
          <a:prstGeom prst="rect">
            <a:avLst/>
          </a:prstGeom>
        </p:spPr>
      </p:pic>
      <p:pic>
        <p:nvPicPr>
          <p:cNvPr id="6" name="Picture 5"/>
          <p:cNvPicPr>
            <a:picLocks noChangeAspect="1"/>
          </p:cNvPicPr>
          <p:nvPr/>
        </p:nvPicPr>
        <p:blipFill>
          <a:blip r:embed="rId3"/>
          <a:stretch>
            <a:fillRect/>
          </a:stretch>
        </p:blipFill>
        <p:spPr>
          <a:xfrm>
            <a:off x="442370" y="5833856"/>
            <a:ext cx="3310415" cy="731583"/>
          </a:xfrm>
          <a:prstGeom prst="rect">
            <a:avLst/>
          </a:prstGeom>
        </p:spPr>
      </p:pic>
      <p:grpSp>
        <p:nvGrpSpPr>
          <p:cNvPr id="7" name="Group 6">
            <a:extLst>
              <a:ext uri="{FF2B5EF4-FFF2-40B4-BE49-F238E27FC236}">
                <a16:creationId xmlns:a16="http://schemas.microsoft.com/office/drawing/2014/main" id="{BBC741C0-B315-5548-B5A7-7A1D3D67C703}"/>
              </a:ext>
            </a:extLst>
          </p:cNvPr>
          <p:cNvGrpSpPr/>
          <p:nvPr/>
        </p:nvGrpSpPr>
        <p:grpSpPr>
          <a:xfrm>
            <a:off x="1008404" y="470020"/>
            <a:ext cx="10477144" cy="5174894"/>
            <a:chOff x="1405467" y="1795375"/>
            <a:chExt cx="8710088" cy="4759779"/>
          </a:xfrm>
        </p:grpSpPr>
        <p:sp>
          <p:nvSpPr>
            <p:cNvPr id="9" name="object 2">
              <a:extLst>
                <a:ext uri="{FF2B5EF4-FFF2-40B4-BE49-F238E27FC236}">
                  <a16:creationId xmlns:a16="http://schemas.microsoft.com/office/drawing/2014/main" id="{90BFBD75-0987-469D-8245-6E3ED124093B}"/>
                </a:ext>
              </a:extLst>
            </p:cNvPr>
            <p:cNvSpPr txBox="1"/>
            <p:nvPr/>
          </p:nvSpPr>
          <p:spPr>
            <a:xfrm>
              <a:off x="3117230" y="2472209"/>
              <a:ext cx="4866216" cy="666137"/>
            </a:xfrm>
            <a:prstGeom prst="rect">
              <a:avLst/>
            </a:prstGeom>
            <a:ln w="12700">
              <a:solidFill>
                <a:srgbClr val="4F81BD"/>
              </a:solidFill>
            </a:ln>
          </p:spPr>
          <p:txBody>
            <a:bodyPr vert="horz" wrap="square" lIns="0" tIns="25400" rIns="0" bIns="0" rtlCol="0">
              <a:spAutoFit/>
            </a:bodyPr>
            <a:lstStyle/>
            <a:p>
              <a:pPr algn="ctr">
                <a:lnSpc>
                  <a:spcPct val="100000"/>
                </a:lnSpc>
                <a:spcBef>
                  <a:spcPts val="200"/>
                </a:spcBef>
              </a:pPr>
              <a:r>
                <a:rPr sz="1200" b="1" spc="-5" dirty="0">
                  <a:latin typeface="Calibri"/>
                  <a:cs typeface="Calibri"/>
                </a:rPr>
                <a:t>National Steering</a:t>
              </a:r>
              <a:r>
                <a:rPr sz="1200" b="1" spc="-25" dirty="0">
                  <a:latin typeface="Calibri"/>
                  <a:cs typeface="Calibri"/>
                </a:rPr>
                <a:t> </a:t>
              </a:r>
              <a:r>
                <a:rPr sz="1200" b="1" spc="-10" dirty="0">
                  <a:latin typeface="Calibri"/>
                  <a:cs typeface="Calibri"/>
                </a:rPr>
                <a:t>Committee</a:t>
              </a:r>
              <a:endParaRPr sz="1200" dirty="0">
                <a:latin typeface="Calibri"/>
                <a:cs typeface="Calibri"/>
              </a:endParaRPr>
            </a:p>
            <a:p>
              <a:pPr algn="ctr">
                <a:lnSpc>
                  <a:spcPts val="1260"/>
                </a:lnSpc>
              </a:pPr>
              <a:r>
                <a:rPr lang="en-US" sz="1100" dirty="0">
                  <a:latin typeface="Calibri"/>
                  <a:cs typeface="Calibri"/>
                </a:rPr>
                <a:t>ABIM Foundation </a:t>
              </a:r>
            </a:p>
            <a:p>
              <a:pPr algn="ctr">
                <a:lnSpc>
                  <a:spcPts val="1260"/>
                </a:lnSpc>
              </a:pPr>
              <a:r>
                <a:rPr lang="en-US" sz="1100" dirty="0" err="1">
                  <a:latin typeface="Calibri"/>
                  <a:cs typeface="Calibri"/>
                </a:rPr>
                <a:t>AcademyHealth</a:t>
              </a:r>
              <a:r>
                <a:rPr lang="en-US" sz="1100" dirty="0">
                  <a:latin typeface="Calibri"/>
                  <a:cs typeface="Calibri"/>
                </a:rPr>
                <a:t> </a:t>
              </a:r>
              <a:endParaRPr sz="1100" dirty="0">
                <a:latin typeface="Calibri"/>
                <a:cs typeface="Calibri"/>
              </a:endParaRPr>
            </a:p>
            <a:p>
              <a:pPr marL="681990" marR="679450" indent="290195" algn="ctr">
                <a:lnSpc>
                  <a:spcPts val="1300"/>
                </a:lnSpc>
              </a:pPr>
              <a:r>
                <a:rPr sz="1100" spc="-25" dirty="0">
                  <a:latin typeface="Calibri"/>
                  <a:cs typeface="Calibri"/>
                </a:rPr>
                <a:t>National </a:t>
              </a:r>
              <a:r>
                <a:rPr sz="1100" spc="-20" dirty="0">
                  <a:latin typeface="Calibri"/>
                  <a:cs typeface="Calibri"/>
                </a:rPr>
                <a:t>Alliance of </a:t>
              </a:r>
              <a:r>
                <a:rPr sz="1100" spc="-25" dirty="0">
                  <a:latin typeface="Calibri"/>
                  <a:cs typeface="Calibri"/>
                </a:rPr>
                <a:t>Healthcare Purchaser</a:t>
              </a:r>
              <a:r>
                <a:rPr sz="1100" spc="-120" dirty="0">
                  <a:latin typeface="Calibri"/>
                  <a:cs typeface="Calibri"/>
                </a:rPr>
                <a:t> </a:t>
              </a:r>
              <a:r>
                <a:rPr sz="1100" spc="-25" dirty="0">
                  <a:latin typeface="Calibri"/>
                  <a:cs typeface="Calibri"/>
                </a:rPr>
                <a:t>Coalitions</a:t>
              </a:r>
              <a:endParaRPr sz="1100" dirty="0">
                <a:latin typeface="Calibri"/>
                <a:cs typeface="Calibri"/>
              </a:endParaRPr>
            </a:p>
          </p:txBody>
        </p:sp>
        <p:sp>
          <p:nvSpPr>
            <p:cNvPr id="10" name="object 3">
              <a:extLst>
                <a:ext uri="{FF2B5EF4-FFF2-40B4-BE49-F238E27FC236}">
                  <a16:creationId xmlns:a16="http://schemas.microsoft.com/office/drawing/2014/main" id="{15965095-21CD-4EAA-A241-399BE2C84927}"/>
                </a:ext>
              </a:extLst>
            </p:cNvPr>
            <p:cNvSpPr txBox="1"/>
            <p:nvPr/>
          </p:nvSpPr>
          <p:spPr>
            <a:xfrm>
              <a:off x="1897499" y="5670860"/>
              <a:ext cx="1104900" cy="415196"/>
            </a:xfrm>
            <a:prstGeom prst="rect">
              <a:avLst/>
            </a:prstGeom>
            <a:ln w="12700">
              <a:solidFill>
                <a:srgbClr val="77A22F"/>
              </a:solidFill>
            </a:ln>
          </p:spPr>
          <p:txBody>
            <a:bodyPr vert="horz" wrap="square" lIns="0" tIns="40640" rIns="0" bIns="0" rtlCol="0">
              <a:spAutoFit/>
            </a:bodyPr>
            <a:lstStyle/>
            <a:p>
              <a:pPr marL="125095" marR="135890" indent="125095">
                <a:lnSpc>
                  <a:spcPts val="1600"/>
                </a:lnSpc>
                <a:spcBef>
                  <a:spcPts val="320"/>
                </a:spcBef>
              </a:pPr>
              <a:r>
                <a:rPr lang="en-US" sz="1400" spc="-20" dirty="0">
                  <a:latin typeface="Calibri"/>
                  <a:cs typeface="Calibri"/>
                </a:rPr>
                <a:t>Community Collaborative</a:t>
              </a:r>
              <a:endParaRPr sz="1400" dirty="0">
                <a:latin typeface="Calibri"/>
                <a:cs typeface="Calibri"/>
              </a:endParaRPr>
            </a:p>
          </p:txBody>
        </p:sp>
        <p:sp>
          <p:nvSpPr>
            <p:cNvPr id="11" name="object 4">
              <a:extLst>
                <a:ext uri="{FF2B5EF4-FFF2-40B4-BE49-F238E27FC236}">
                  <a16:creationId xmlns:a16="http://schemas.microsoft.com/office/drawing/2014/main" id="{CF3938F4-A637-49E3-A064-FCFD8B3FF2B2}"/>
                </a:ext>
              </a:extLst>
            </p:cNvPr>
            <p:cNvSpPr txBox="1"/>
            <p:nvPr/>
          </p:nvSpPr>
          <p:spPr>
            <a:xfrm>
              <a:off x="3824322" y="5997441"/>
              <a:ext cx="1257300" cy="508000"/>
            </a:xfrm>
            <a:prstGeom prst="rect">
              <a:avLst/>
            </a:prstGeom>
            <a:ln w="12700">
              <a:solidFill>
                <a:srgbClr val="77A22F"/>
              </a:solidFill>
            </a:ln>
          </p:spPr>
          <p:txBody>
            <a:bodyPr vert="horz" wrap="square" lIns="0" tIns="40640" rIns="0" bIns="0" rtlCol="0">
              <a:spAutoFit/>
            </a:bodyPr>
            <a:lstStyle/>
            <a:p>
              <a:pPr marL="127635" marR="134620" indent="89535">
                <a:lnSpc>
                  <a:spcPts val="1600"/>
                </a:lnSpc>
                <a:spcBef>
                  <a:spcPts val="320"/>
                </a:spcBef>
              </a:pPr>
              <a:r>
                <a:rPr sz="1400" spc="-30" dirty="0">
                  <a:latin typeface="Calibri"/>
                  <a:cs typeface="Calibri"/>
                </a:rPr>
                <a:t>Employers/  </a:t>
              </a:r>
              <a:r>
                <a:rPr sz="1400" spc="-15" dirty="0">
                  <a:latin typeface="Calibri"/>
                  <a:cs typeface="Calibri"/>
                </a:rPr>
                <a:t>Plan</a:t>
              </a:r>
              <a:r>
                <a:rPr sz="1400" spc="-135" dirty="0">
                  <a:latin typeface="Calibri"/>
                  <a:cs typeface="Calibri"/>
                </a:rPr>
                <a:t> </a:t>
              </a:r>
              <a:r>
                <a:rPr sz="1400" spc="-25" dirty="0">
                  <a:latin typeface="Calibri"/>
                  <a:cs typeface="Calibri"/>
                </a:rPr>
                <a:t>Sponsors</a:t>
              </a:r>
              <a:endParaRPr sz="1400">
                <a:latin typeface="Calibri"/>
                <a:cs typeface="Calibri"/>
              </a:endParaRPr>
            </a:p>
          </p:txBody>
        </p:sp>
        <p:sp>
          <p:nvSpPr>
            <p:cNvPr id="12" name="object 5">
              <a:extLst>
                <a:ext uri="{FF2B5EF4-FFF2-40B4-BE49-F238E27FC236}">
                  <a16:creationId xmlns:a16="http://schemas.microsoft.com/office/drawing/2014/main" id="{41F43B7D-6DCC-488E-92D0-DD78591D296E}"/>
                </a:ext>
              </a:extLst>
            </p:cNvPr>
            <p:cNvSpPr txBox="1"/>
            <p:nvPr/>
          </p:nvSpPr>
          <p:spPr>
            <a:xfrm>
              <a:off x="5895073" y="6023738"/>
              <a:ext cx="1314450" cy="393609"/>
            </a:xfrm>
            <a:prstGeom prst="rect">
              <a:avLst/>
            </a:prstGeom>
            <a:ln w="12700">
              <a:solidFill>
                <a:srgbClr val="77A22F"/>
              </a:solidFill>
            </a:ln>
          </p:spPr>
          <p:txBody>
            <a:bodyPr vert="horz" wrap="square" lIns="0" tIns="27939" rIns="0" bIns="0" rtlCol="0">
              <a:spAutoFit/>
            </a:bodyPr>
            <a:lstStyle/>
            <a:p>
              <a:pPr marL="227013" marR="241300" algn="just" defTabSz="476250">
                <a:lnSpc>
                  <a:spcPts val="1600"/>
                </a:lnSpc>
                <a:spcBef>
                  <a:spcPts val="219"/>
                </a:spcBef>
              </a:pPr>
              <a:r>
                <a:rPr sz="1200" spc="-35" dirty="0">
                  <a:latin typeface="Calibri"/>
                  <a:cs typeface="Calibri"/>
                </a:rPr>
                <a:t>H</a:t>
              </a:r>
              <a:r>
                <a:rPr sz="1200" spc="-25" dirty="0">
                  <a:latin typeface="Calibri"/>
                  <a:cs typeface="Calibri"/>
                </a:rPr>
                <a:t>ea</a:t>
              </a:r>
              <a:r>
                <a:rPr sz="1200" spc="-10" dirty="0">
                  <a:latin typeface="Calibri"/>
                  <a:cs typeface="Calibri"/>
                </a:rPr>
                <a:t>l</a:t>
              </a:r>
              <a:r>
                <a:rPr sz="1200" spc="-20" dirty="0">
                  <a:latin typeface="Calibri"/>
                  <a:cs typeface="Calibri"/>
                </a:rPr>
                <a:t>t</a:t>
              </a:r>
              <a:r>
                <a:rPr sz="1200" dirty="0">
                  <a:latin typeface="Calibri"/>
                  <a:cs typeface="Calibri"/>
                </a:rPr>
                <a:t>h</a:t>
              </a:r>
              <a:r>
                <a:rPr lang="en-US" sz="1200" dirty="0">
                  <a:latin typeface="Calibri"/>
                  <a:cs typeface="Calibri"/>
                </a:rPr>
                <a:t>  </a:t>
              </a:r>
              <a:r>
                <a:rPr sz="1200" spc="-20" dirty="0">
                  <a:latin typeface="Calibri"/>
                  <a:cs typeface="Calibri"/>
                </a:rPr>
                <a:t>Plans/</a:t>
              </a:r>
              <a:r>
                <a:rPr lang="en-US" sz="1200" spc="-20" dirty="0">
                  <a:latin typeface="Calibri"/>
                  <a:cs typeface="Calibri"/>
                </a:rPr>
                <a:t>T</a:t>
              </a:r>
              <a:r>
                <a:rPr sz="1200" spc="-50" dirty="0">
                  <a:latin typeface="Calibri"/>
                  <a:cs typeface="Calibri"/>
                </a:rPr>
                <a:t>PAs</a:t>
              </a:r>
              <a:r>
                <a:rPr lang="en-US" sz="1200" spc="-50" dirty="0">
                  <a:latin typeface="Calibri"/>
                  <a:cs typeface="Calibri"/>
                </a:rPr>
                <a:t> PBMs </a:t>
              </a:r>
              <a:endParaRPr sz="1200" dirty="0">
                <a:latin typeface="Calibri"/>
                <a:cs typeface="Calibri"/>
              </a:endParaRPr>
            </a:p>
          </p:txBody>
        </p:sp>
        <p:sp>
          <p:nvSpPr>
            <p:cNvPr id="13" name="object 8">
              <a:extLst>
                <a:ext uri="{FF2B5EF4-FFF2-40B4-BE49-F238E27FC236}">
                  <a16:creationId xmlns:a16="http://schemas.microsoft.com/office/drawing/2014/main" id="{2B9417F6-FC63-41F3-8A87-DC87E264BDE7}"/>
                </a:ext>
              </a:extLst>
            </p:cNvPr>
            <p:cNvSpPr txBox="1"/>
            <p:nvPr/>
          </p:nvSpPr>
          <p:spPr>
            <a:xfrm>
              <a:off x="3790861" y="5308711"/>
              <a:ext cx="1290761" cy="419913"/>
            </a:xfrm>
            <a:prstGeom prst="rect">
              <a:avLst/>
            </a:prstGeom>
            <a:ln w="12700">
              <a:solidFill>
                <a:srgbClr val="77A22F"/>
              </a:solidFill>
            </a:ln>
          </p:spPr>
          <p:txBody>
            <a:bodyPr vert="horz" wrap="square" lIns="0" tIns="12700" rIns="0" bIns="0" rtlCol="0">
              <a:spAutoFit/>
            </a:bodyPr>
            <a:lstStyle/>
            <a:p>
              <a:pPr marL="141605">
                <a:lnSpc>
                  <a:spcPct val="100000"/>
                </a:lnSpc>
                <a:spcBef>
                  <a:spcPts val="100"/>
                </a:spcBef>
              </a:pPr>
              <a:r>
                <a:rPr sz="1400" spc="-20" dirty="0">
                  <a:latin typeface="Calibri"/>
                  <a:cs typeface="Calibri"/>
                </a:rPr>
                <a:t>Health</a:t>
              </a:r>
              <a:r>
                <a:rPr sz="1400" spc="-114" dirty="0">
                  <a:latin typeface="Calibri"/>
                  <a:cs typeface="Calibri"/>
                </a:rPr>
                <a:t> </a:t>
              </a:r>
              <a:r>
                <a:rPr sz="1400" spc="-35" dirty="0">
                  <a:latin typeface="Calibri"/>
                  <a:cs typeface="Calibri"/>
                </a:rPr>
                <a:t>Systems</a:t>
              </a:r>
              <a:endParaRPr lang="en-US" sz="1400" spc="-35" dirty="0">
                <a:latin typeface="Calibri"/>
                <a:cs typeface="Calibri"/>
              </a:endParaRPr>
            </a:p>
            <a:p>
              <a:pPr marL="141605">
                <a:lnSpc>
                  <a:spcPct val="100000"/>
                </a:lnSpc>
                <a:spcBef>
                  <a:spcPts val="100"/>
                </a:spcBef>
              </a:pPr>
              <a:r>
                <a:rPr lang="en-US" sz="1400" spc="-35" dirty="0">
                  <a:latin typeface="Calibri"/>
                  <a:cs typeface="Calibri"/>
                </a:rPr>
                <a:t>Primary Care</a:t>
              </a:r>
            </a:p>
          </p:txBody>
        </p:sp>
        <p:sp>
          <p:nvSpPr>
            <p:cNvPr id="14" name="object 11">
              <a:extLst>
                <a:ext uri="{FF2B5EF4-FFF2-40B4-BE49-F238E27FC236}">
                  <a16:creationId xmlns:a16="http://schemas.microsoft.com/office/drawing/2014/main" id="{FCB07DF3-F297-4296-A43A-91103E5FED21}"/>
                </a:ext>
              </a:extLst>
            </p:cNvPr>
            <p:cNvSpPr txBox="1"/>
            <p:nvPr/>
          </p:nvSpPr>
          <p:spPr>
            <a:xfrm>
              <a:off x="1405467" y="3851551"/>
              <a:ext cx="2298700" cy="1161857"/>
            </a:xfrm>
            <a:prstGeom prst="rect">
              <a:avLst/>
            </a:prstGeom>
            <a:ln w="12700">
              <a:solidFill>
                <a:srgbClr val="C0A02F"/>
              </a:solidFill>
            </a:ln>
          </p:spPr>
          <p:txBody>
            <a:bodyPr vert="horz" wrap="square" lIns="0" tIns="25400" rIns="0" bIns="0" rtlCol="0">
              <a:spAutoFit/>
            </a:bodyPr>
            <a:lstStyle/>
            <a:p>
              <a:pPr marR="11430" algn="ctr">
                <a:lnSpc>
                  <a:spcPct val="100000"/>
                </a:lnSpc>
                <a:spcBef>
                  <a:spcPts val="200"/>
                </a:spcBef>
              </a:pPr>
              <a:r>
                <a:rPr sz="1100" b="1" spc="-25" dirty="0">
                  <a:latin typeface="Calibri"/>
                  <a:cs typeface="Calibri"/>
                </a:rPr>
                <a:t>National Technical Resource</a:t>
              </a:r>
              <a:r>
                <a:rPr sz="1100" b="1" spc="-85" dirty="0">
                  <a:latin typeface="Calibri"/>
                  <a:cs typeface="Calibri"/>
                </a:rPr>
                <a:t> </a:t>
              </a:r>
              <a:r>
                <a:rPr sz="1100" b="1" spc="-25" dirty="0">
                  <a:latin typeface="Calibri"/>
                  <a:cs typeface="Calibri"/>
                </a:rPr>
                <a:t>Team</a:t>
              </a:r>
              <a:endParaRPr lang="en-US" sz="1100" b="1" spc="-25" dirty="0">
                <a:latin typeface="Calibri"/>
                <a:cs typeface="Calibri"/>
              </a:endParaRPr>
            </a:p>
            <a:p>
              <a:pPr marR="11430" algn="ctr">
                <a:lnSpc>
                  <a:spcPct val="100000"/>
                </a:lnSpc>
                <a:spcBef>
                  <a:spcPts val="200"/>
                </a:spcBef>
              </a:pPr>
              <a:r>
                <a:rPr lang="en-US" sz="1100" b="1" spc="-25" dirty="0">
                  <a:solidFill>
                    <a:srgbClr val="0070C0"/>
                  </a:solidFill>
                  <a:latin typeface="Calibri"/>
                  <a:cs typeface="Calibri"/>
                </a:rPr>
                <a:t>(LEAD)</a:t>
              </a:r>
            </a:p>
            <a:p>
              <a:pPr marR="11430" algn="ctr">
                <a:lnSpc>
                  <a:spcPct val="100000"/>
                </a:lnSpc>
                <a:spcBef>
                  <a:spcPts val="200"/>
                </a:spcBef>
              </a:pPr>
              <a:r>
                <a:rPr lang="en-US" sz="1100" spc="-25" dirty="0">
                  <a:cs typeface="Calibri"/>
                </a:rPr>
                <a:t>Collaborative between states</a:t>
              </a:r>
            </a:p>
            <a:p>
              <a:pPr marR="11430" algn="ctr">
                <a:lnSpc>
                  <a:spcPct val="100000"/>
                </a:lnSpc>
                <a:spcBef>
                  <a:spcPts val="200"/>
                </a:spcBef>
              </a:pPr>
              <a:r>
                <a:rPr lang="en-US" sz="1100" spc="-25" dirty="0">
                  <a:cs typeface="Calibri"/>
                </a:rPr>
                <a:t>Technical assistance in QI</a:t>
              </a:r>
            </a:p>
            <a:p>
              <a:pPr marR="11430" algn="ctr">
                <a:lnSpc>
                  <a:spcPct val="100000"/>
                </a:lnSpc>
                <a:spcBef>
                  <a:spcPts val="200"/>
                </a:spcBef>
              </a:pPr>
              <a:r>
                <a:rPr lang="en-US" sz="1100" spc="-25" dirty="0">
                  <a:cs typeface="Calibri"/>
                </a:rPr>
                <a:t>Resources</a:t>
              </a:r>
              <a:endParaRPr lang="en-US" dirty="0"/>
            </a:p>
            <a:p>
              <a:pPr marR="11430" algn="ctr">
                <a:lnSpc>
                  <a:spcPct val="100000"/>
                </a:lnSpc>
                <a:spcBef>
                  <a:spcPts val="200"/>
                </a:spcBef>
              </a:pPr>
              <a:endParaRPr sz="1050" b="1" dirty="0">
                <a:solidFill>
                  <a:srgbClr val="0070C0"/>
                </a:solidFill>
                <a:latin typeface="Times New Roman"/>
                <a:cs typeface="Times New Roman"/>
              </a:endParaRPr>
            </a:p>
          </p:txBody>
        </p:sp>
        <p:sp>
          <p:nvSpPr>
            <p:cNvPr id="15" name="object 12">
              <a:extLst>
                <a:ext uri="{FF2B5EF4-FFF2-40B4-BE49-F238E27FC236}">
                  <a16:creationId xmlns:a16="http://schemas.microsoft.com/office/drawing/2014/main" id="{C3A1E130-6AA6-4CD9-909A-AA5C6EC385F3}"/>
                </a:ext>
              </a:extLst>
            </p:cNvPr>
            <p:cNvSpPr txBox="1"/>
            <p:nvPr/>
          </p:nvSpPr>
          <p:spPr>
            <a:xfrm>
              <a:off x="4538137" y="3847145"/>
              <a:ext cx="2298700" cy="1141338"/>
            </a:xfrm>
            <a:prstGeom prst="rect">
              <a:avLst/>
            </a:prstGeom>
            <a:ln w="12700">
              <a:solidFill>
                <a:srgbClr val="C0A02F"/>
              </a:solidFill>
            </a:ln>
          </p:spPr>
          <p:txBody>
            <a:bodyPr vert="horz" wrap="square" lIns="0" tIns="12700" rIns="0" bIns="0" rtlCol="0">
              <a:spAutoFit/>
            </a:bodyPr>
            <a:lstStyle/>
            <a:p>
              <a:pPr marL="104775" algn="ctr">
                <a:lnSpc>
                  <a:spcPts val="1260"/>
                </a:lnSpc>
                <a:spcBef>
                  <a:spcPts val="100"/>
                </a:spcBef>
              </a:pPr>
              <a:r>
                <a:rPr lang="en-US" sz="1100" b="1" dirty="0">
                  <a:latin typeface="Calibri"/>
                  <a:cs typeface="Calibri"/>
                </a:rPr>
                <a:t>8 Statewide Initiatives</a:t>
              </a:r>
              <a:endParaRPr sz="1100" b="1" dirty="0">
                <a:latin typeface="Calibri"/>
                <a:cs typeface="Calibri"/>
              </a:endParaRPr>
            </a:p>
            <a:p>
              <a:pPr marR="8255" algn="ctr">
                <a:lnSpc>
                  <a:spcPts val="1260"/>
                </a:lnSpc>
              </a:pPr>
              <a:r>
                <a:rPr sz="1100" b="1" spc="-25" dirty="0">
                  <a:latin typeface="Calibri"/>
                  <a:cs typeface="Calibri"/>
                </a:rPr>
                <a:t>Multi-Stakeholder </a:t>
              </a:r>
              <a:r>
                <a:rPr sz="1100" b="1" spc="-30" dirty="0">
                  <a:latin typeface="Calibri"/>
                  <a:cs typeface="Calibri"/>
                </a:rPr>
                <a:t>Change</a:t>
              </a:r>
              <a:r>
                <a:rPr sz="1100" b="1" spc="-55" dirty="0">
                  <a:latin typeface="Calibri"/>
                  <a:cs typeface="Calibri"/>
                </a:rPr>
                <a:t> </a:t>
              </a:r>
              <a:r>
                <a:rPr sz="1100" b="1" spc="-25" dirty="0">
                  <a:latin typeface="Calibri"/>
                  <a:cs typeface="Calibri"/>
                </a:rPr>
                <a:t>Initiative</a:t>
              </a:r>
              <a:endParaRPr lang="en-US" sz="1100" b="1" spc="-25" dirty="0">
                <a:latin typeface="Calibri"/>
                <a:cs typeface="Calibri"/>
              </a:endParaRPr>
            </a:p>
            <a:p>
              <a:pPr marR="8255" algn="ctr">
                <a:lnSpc>
                  <a:spcPts val="1260"/>
                </a:lnSpc>
              </a:pPr>
              <a:r>
                <a:rPr lang="en-US" sz="1100" b="1" spc="-25" dirty="0">
                  <a:solidFill>
                    <a:srgbClr val="0070C0"/>
                  </a:solidFill>
                  <a:latin typeface="Calibri"/>
                  <a:cs typeface="Calibri"/>
                </a:rPr>
                <a:t>(LEVERAGE)</a:t>
              </a:r>
              <a:endParaRPr sz="1200" dirty="0">
                <a:solidFill>
                  <a:srgbClr val="0070C0"/>
                </a:solidFill>
                <a:latin typeface="Times New Roman"/>
                <a:cs typeface="Times New Roman"/>
              </a:endParaRPr>
            </a:p>
            <a:p>
              <a:pPr marL="404495" marR="410209" indent="-1270" algn="ctr">
                <a:lnSpc>
                  <a:spcPts val="1200"/>
                </a:lnSpc>
              </a:pPr>
              <a:r>
                <a:rPr sz="1100" spc="-20" dirty="0">
                  <a:latin typeface="Calibri"/>
                  <a:cs typeface="Calibri"/>
                </a:rPr>
                <a:t>Establish </a:t>
              </a:r>
              <a:r>
                <a:rPr sz="1100" spc="-25" dirty="0">
                  <a:latin typeface="Calibri"/>
                  <a:cs typeface="Calibri"/>
                </a:rPr>
                <a:t>Regional </a:t>
              </a:r>
              <a:r>
                <a:rPr sz="1100" spc="-20" dirty="0">
                  <a:latin typeface="Calibri"/>
                  <a:cs typeface="Calibri"/>
                </a:rPr>
                <a:t>Baseline  </a:t>
              </a:r>
              <a:r>
                <a:rPr lang="en-US" sz="1100" spc="-25" dirty="0">
                  <a:latin typeface="Calibri"/>
                  <a:cs typeface="Calibri"/>
                </a:rPr>
                <a:t>Foster</a:t>
              </a:r>
              <a:r>
                <a:rPr sz="1100" spc="-25" dirty="0">
                  <a:latin typeface="Calibri"/>
                  <a:cs typeface="Calibri"/>
                </a:rPr>
                <a:t> </a:t>
              </a:r>
              <a:r>
                <a:rPr lang="en-US" sz="1100" spc="-25" dirty="0">
                  <a:latin typeface="Calibri"/>
                  <a:cs typeface="Calibri"/>
                </a:rPr>
                <a:t>Stakeholder</a:t>
              </a:r>
              <a:r>
                <a:rPr lang="en-US" sz="1100" spc="-105" dirty="0">
                  <a:latin typeface="Calibri"/>
                  <a:cs typeface="Calibri"/>
                </a:rPr>
                <a:t> QI </a:t>
              </a:r>
              <a:r>
                <a:rPr lang="en-US" sz="1100" spc="-25" dirty="0">
                  <a:latin typeface="Calibri"/>
                  <a:cs typeface="Calibri"/>
                </a:rPr>
                <a:t>Plan: Drive practice changes</a:t>
              </a:r>
              <a:endParaRPr sz="1100" dirty="0">
                <a:latin typeface="Calibri"/>
                <a:cs typeface="Calibri"/>
              </a:endParaRPr>
            </a:p>
            <a:p>
              <a:pPr marR="5715" algn="ctr">
                <a:lnSpc>
                  <a:spcPts val="1280"/>
                </a:lnSpc>
              </a:pPr>
              <a:r>
                <a:rPr sz="1100" spc="-25" dirty="0">
                  <a:latin typeface="Calibri"/>
                  <a:cs typeface="Calibri"/>
                </a:rPr>
                <a:t>Project </a:t>
              </a:r>
              <a:r>
                <a:rPr sz="1100" spc="-30" dirty="0">
                  <a:latin typeface="Calibri"/>
                  <a:cs typeface="Calibri"/>
                </a:rPr>
                <a:t>Management/ </a:t>
              </a:r>
              <a:r>
                <a:rPr sz="1100" spc="-25" dirty="0">
                  <a:latin typeface="Calibri"/>
                  <a:cs typeface="Calibri"/>
                </a:rPr>
                <a:t>Problem</a:t>
              </a:r>
              <a:r>
                <a:rPr sz="1100" spc="-90" dirty="0">
                  <a:latin typeface="Calibri"/>
                  <a:cs typeface="Calibri"/>
                </a:rPr>
                <a:t> </a:t>
              </a:r>
              <a:r>
                <a:rPr sz="1100" spc="-25" dirty="0">
                  <a:latin typeface="Calibri"/>
                  <a:cs typeface="Calibri"/>
                </a:rPr>
                <a:t>Resolution</a:t>
              </a:r>
              <a:endParaRPr sz="1100" dirty="0">
                <a:latin typeface="Calibri"/>
                <a:cs typeface="Calibri"/>
              </a:endParaRPr>
            </a:p>
          </p:txBody>
        </p:sp>
        <p:sp>
          <p:nvSpPr>
            <p:cNvPr id="16" name="object 13">
              <a:extLst>
                <a:ext uri="{FF2B5EF4-FFF2-40B4-BE49-F238E27FC236}">
                  <a16:creationId xmlns:a16="http://schemas.microsoft.com/office/drawing/2014/main" id="{825CDE7E-22CA-4801-A6C9-5B3C644C2B0F}"/>
                </a:ext>
              </a:extLst>
            </p:cNvPr>
            <p:cNvSpPr txBox="1"/>
            <p:nvPr/>
          </p:nvSpPr>
          <p:spPr>
            <a:xfrm>
              <a:off x="7476072" y="3816368"/>
              <a:ext cx="2639483" cy="1228658"/>
            </a:xfrm>
            <a:prstGeom prst="rect">
              <a:avLst/>
            </a:prstGeom>
            <a:ln w="12700">
              <a:solidFill>
                <a:srgbClr val="C0A02F"/>
              </a:solidFill>
            </a:ln>
          </p:spPr>
          <p:txBody>
            <a:bodyPr vert="horz" wrap="square" lIns="0" tIns="43180" rIns="0" bIns="0" rtlCol="0">
              <a:noAutofit/>
            </a:bodyPr>
            <a:lstStyle/>
            <a:p>
              <a:pPr marL="174625" marR="391795" algn="ctr">
                <a:lnSpc>
                  <a:spcPts val="1200"/>
                </a:lnSpc>
                <a:spcBef>
                  <a:spcPts val="340"/>
                </a:spcBef>
              </a:pPr>
              <a:r>
                <a:rPr lang="en-US" sz="1100" b="1" spc="-15" dirty="0">
                  <a:latin typeface="Calibri"/>
                  <a:cs typeface="Calibri"/>
                </a:rPr>
                <a:t>20</a:t>
              </a:r>
              <a:r>
                <a:rPr sz="1100" b="1" spc="-15" dirty="0">
                  <a:latin typeface="Calibri"/>
                  <a:cs typeface="Calibri"/>
                </a:rPr>
                <a:t>+ </a:t>
              </a:r>
              <a:r>
                <a:rPr sz="1100" b="1" spc="-25" dirty="0">
                  <a:latin typeface="Calibri"/>
                  <a:cs typeface="Calibri"/>
                </a:rPr>
                <a:t>Regional </a:t>
              </a:r>
              <a:r>
                <a:rPr lang="en-US" sz="1100" b="1" spc="-25" dirty="0">
                  <a:latin typeface="Calibri"/>
                  <a:cs typeface="Calibri"/>
                </a:rPr>
                <a:t>Health </a:t>
              </a:r>
              <a:r>
                <a:rPr lang="en-US" sz="1100" b="1" spc="-25" dirty="0" err="1">
                  <a:latin typeface="Calibri"/>
                  <a:cs typeface="Calibri"/>
                </a:rPr>
                <a:t>Colaboratives</a:t>
              </a:r>
              <a:r>
                <a:rPr lang="en-US" sz="1100" b="1" spc="-25" dirty="0">
                  <a:latin typeface="Calibri"/>
                  <a:cs typeface="Calibri"/>
                </a:rPr>
                <a:t> and </a:t>
              </a:r>
              <a:r>
                <a:rPr sz="1100" b="1" spc="-25" dirty="0">
                  <a:latin typeface="Calibri"/>
                  <a:cs typeface="Calibri"/>
                </a:rPr>
                <a:t>Purchaser </a:t>
              </a:r>
              <a:r>
                <a:rPr lang="en-US" sz="1100" b="1" spc="-25" dirty="0">
                  <a:latin typeface="Calibri"/>
                  <a:cs typeface="Calibri"/>
                </a:rPr>
                <a:t> E</a:t>
              </a:r>
              <a:r>
                <a:rPr sz="1100" b="1" spc="-30" dirty="0">
                  <a:latin typeface="Calibri"/>
                  <a:cs typeface="Calibri"/>
                </a:rPr>
                <a:t>ngagement</a:t>
              </a:r>
              <a:r>
                <a:rPr sz="1100" b="1" spc="-80" dirty="0">
                  <a:latin typeface="Calibri"/>
                  <a:cs typeface="Calibri"/>
                </a:rPr>
                <a:t> </a:t>
              </a:r>
              <a:r>
                <a:rPr sz="1100" b="1" spc="-20" dirty="0">
                  <a:latin typeface="Calibri"/>
                  <a:cs typeface="Calibri"/>
                </a:rPr>
                <a:t>Initiativ</a:t>
              </a:r>
              <a:r>
                <a:rPr lang="en-US" sz="1100" b="1" spc="-20" dirty="0">
                  <a:latin typeface="Calibri"/>
                  <a:cs typeface="Calibri"/>
                </a:rPr>
                <a:t>e</a:t>
              </a:r>
            </a:p>
            <a:p>
              <a:pPr marL="174625" marR="391795" algn="ctr">
                <a:lnSpc>
                  <a:spcPts val="1200"/>
                </a:lnSpc>
                <a:spcBef>
                  <a:spcPts val="340"/>
                </a:spcBef>
              </a:pPr>
              <a:r>
                <a:rPr lang="en-US" sz="1100" b="1" spc="-20" dirty="0">
                  <a:solidFill>
                    <a:srgbClr val="0070C0"/>
                  </a:solidFill>
                  <a:latin typeface="Calibri"/>
                  <a:cs typeface="Calibri"/>
                </a:rPr>
                <a:t>(LOCALIZE)</a:t>
              </a:r>
              <a:endParaRPr lang="en-US" sz="1100" dirty="0">
                <a:solidFill>
                  <a:srgbClr val="0070C0"/>
                </a:solidFill>
                <a:latin typeface="Calibri"/>
                <a:cs typeface="Calibri"/>
              </a:endParaRPr>
            </a:p>
            <a:p>
              <a:pPr marL="174625" marR="391795" algn="ctr">
                <a:lnSpc>
                  <a:spcPts val="1200"/>
                </a:lnSpc>
                <a:spcBef>
                  <a:spcPts val="340"/>
                </a:spcBef>
              </a:pPr>
              <a:r>
                <a:rPr sz="1100" spc="-25" dirty="0">
                  <a:latin typeface="Calibri"/>
                  <a:cs typeface="Calibri"/>
                </a:rPr>
                <a:t>Educate consultants /employers  </a:t>
              </a:r>
              <a:endParaRPr lang="en-US" sz="1100" spc="-25" dirty="0">
                <a:latin typeface="Calibri"/>
                <a:cs typeface="Calibri"/>
              </a:endParaRPr>
            </a:p>
            <a:p>
              <a:pPr marL="174625" marR="391795" algn="ctr">
                <a:lnSpc>
                  <a:spcPts val="1200"/>
                </a:lnSpc>
                <a:spcBef>
                  <a:spcPts val="340"/>
                </a:spcBef>
              </a:pPr>
              <a:r>
                <a:rPr sz="1100" spc="-20" dirty="0">
                  <a:latin typeface="Calibri"/>
                  <a:cs typeface="Calibri"/>
                </a:rPr>
                <a:t>Enlist </a:t>
              </a:r>
              <a:r>
                <a:rPr sz="1100" spc="-25" dirty="0">
                  <a:latin typeface="Calibri"/>
                  <a:cs typeface="Calibri"/>
                </a:rPr>
                <a:t>Purchaser </a:t>
              </a:r>
              <a:r>
                <a:rPr lang="en-US" sz="1100" spc="-25" dirty="0">
                  <a:latin typeface="Calibri"/>
                  <a:cs typeface="Calibri"/>
                </a:rPr>
                <a:t>and Community commitment</a:t>
              </a:r>
            </a:p>
            <a:p>
              <a:pPr marL="174625" marR="391795" algn="ctr">
                <a:lnSpc>
                  <a:spcPts val="1200"/>
                </a:lnSpc>
                <a:spcBef>
                  <a:spcPts val="340"/>
                </a:spcBef>
              </a:pPr>
              <a:r>
                <a:rPr lang="en-US" sz="1100" spc="-25" dirty="0">
                  <a:latin typeface="Calibri"/>
                  <a:cs typeface="Calibri"/>
                </a:rPr>
                <a:t>Promote Choosing Wisely recommendations and employee activation  </a:t>
              </a:r>
            </a:p>
            <a:p>
              <a:pPr marL="240029" marR="250190" indent="168275">
                <a:lnSpc>
                  <a:spcPts val="1200"/>
                </a:lnSpc>
              </a:pPr>
              <a:endParaRPr sz="1100" dirty="0">
                <a:latin typeface="Calibri"/>
                <a:cs typeface="Calibri"/>
              </a:endParaRPr>
            </a:p>
          </p:txBody>
        </p:sp>
        <p:sp>
          <p:nvSpPr>
            <p:cNvPr id="17" name="object 15">
              <a:extLst>
                <a:ext uri="{FF2B5EF4-FFF2-40B4-BE49-F238E27FC236}">
                  <a16:creationId xmlns:a16="http://schemas.microsoft.com/office/drawing/2014/main" id="{A120DBEA-12ED-4C69-8A77-DAEAEBDCCE7C}"/>
                </a:ext>
              </a:extLst>
            </p:cNvPr>
            <p:cNvSpPr/>
            <p:nvPr/>
          </p:nvSpPr>
          <p:spPr>
            <a:xfrm>
              <a:off x="3117230" y="5387473"/>
              <a:ext cx="558800" cy="279400"/>
            </a:xfrm>
            <a:custGeom>
              <a:avLst/>
              <a:gdLst/>
              <a:ahLst/>
              <a:cxnLst/>
              <a:rect l="l" t="t" r="r" b="b"/>
              <a:pathLst>
                <a:path w="558800" h="279400">
                  <a:moveTo>
                    <a:pt x="0" y="215467"/>
                  </a:moveTo>
                  <a:lnTo>
                    <a:pt x="409787" y="215467"/>
                  </a:lnTo>
                  <a:lnTo>
                    <a:pt x="409787" y="279400"/>
                  </a:lnTo>
                  <a:lnTo>
                    <a:pt x="558800" y="139700"/>
                  </a:lnTo>
                  <a:lnTo>
                    <a:pt x="409787" y="0"/>
                  </a:lnTo>
                  <a:lnTo>
                    <a:pt x="409787" y="63932"/>
                  </a:lnTo>
                  <a:lnTo>
                    <a:pt x="0" y="63932"/>
                  </a:lnTo>
                  <a:lnTo>
                    <a:pt x="0" y="215467"/>
                  </a:lnTo>
                  <a:close/>
                </a:path>
              </a:pathLst>
            </a:custGeom>
            <a:ln w="25400">
              <a:solidFill>
                <a:srgbClr val="385D8A"/>
              </a:solidFill>
            </a:ln>
          </p:spPr>
          <p:txBody>
            <a:bodyPr wrap="square" lIns="0" tIns="0" rIns="0" bIns="0" rtlCol="0"/>
            <a:lstStyle/>
            <a:p>
              <a:endParaRPr/>
            </a:p>
          </p:txBody>
        </p:sp>
        <p:sp>
          <p:nvSpPr>
            <p:cNvPr id="18" name="object 17">
              <a:extLst>
                <a:ext uri="{FF2B5EF4-FFF2-40B4-BE49-F238E27FC236}">
                  <a16:creationId xmlns:a16="http://schemas.microsoft.com/office/drawing/2014/main" id="{2CE6B3AD-74BE-4943-91DD-7CCBF8DDE8EE}"/>
                </a:ext>
              </a:extLst>
            </p:cNvPr>
            <p:cNvSpPr/>
            <p:nvPr/>
          </p:nvSpPr>
          <p:spPr>
            <a:xfrm>
              <a:off x="5185774" y="6090322"/>
              <a:ext cx="555113" cy="327374"/>
            </a:xfrm>
            <a:custGeom>
              <a:avLst/>
              <a:gdLst/>
              <a:ahLst/>
              <a:cxnLst/>
              <a:rect l="l" t="t" r="r" b="b"/>
              <a:pathLst>
                <a:path w="495300" h="292100">
                  <a:moveTo>
                    <a:pt x="0" y="232635"/>
                  </a:moveTo>
                  <a:lnTo>
                    <a:pt x="347494" y="232635"/>
                  </a:lnTo>
                  <a:lnTo>
                    <a:pt x="347494" y="292100"/>
                  </a:lnTo>
                  <a:lnTo>
                    <a:pt x="495300" y="146049"/>
                  </a:lnTo>
                  <a:lnTo>
                    <a:pt x="347494" y="0"/>
                  </a:lnTo>
                  <a:lnTo>
                    <a:pt x="347494" y="59464"/>
                  </a:lnTo>
                  <a:lnTo>
                    <a:pt x="0" y="59464"/>
                  </a:lnTo>
                  <a:lnTo>
                    <a:pt x="0" y="232635"/>
                  </a:lnTo>
                  <a:close/>
                </a:path>
              </a:pathLst>
            </a:custGeom>
            <a:ln w="25400">
              <a:solidFill>
                <a:srgbClr val="385D8A"/>
              </a:solidFill>
            </a:ln>
          </p:spPr>
          <p:txBody>
            <a:bodyPr wrap="square" lIns="0" tIns="0" rIns="0" bIns="0" rtlCol="0"/>
            <a:lstStyle/>
            <a:p>
              <a:endParaRPr/>
            </a:p>
          </p:txBody>
        </p:sp>
        <p:sp>
          <p:nvSpPr>
            <p:cNvPr id="20" name="object 24">
              <a:extLst>
                <a:ext uri="{FF2B5EF4-FFF2-40B4-BE49-F238E27FC236}">
                  <a16:creationId xmlns:a16="http://schemas.microsoft.com/office/drawing/2014/main" id="{12D1D333-8120-4950-88B7-73CE908FBE6E}"/>
                </a:ext>
              </a:extLst>
            </p:cNvPr>
            <p:cNvSpPr/>
            <p:nvPr/>
          </p:nvSpPr>
          <p:spPr>
            <a:xfrm>
              <a:off x="5515504" y="3307152"/>
              <a:ext cx="419100" cy="406400"/>
            </a:xfrm>
            <a:custGeom>
              <a:avLst/>
              <a:gdLst/>
              <a:ahLst/>
              <a:cxnLst/>
              <a:rect l="l" t="t" r="r" b="b"/>
              <a:pathLst>
                <a:path w="419100" h="406400">
                  <a:moveTo>
                    <a:pt x="0" y="329045"/>
                  </a:moveTo>
                  <a:lnTo>
                    <a:pt x="117842" y="329045"/>
                  </a:lnTo>
                  <a:lnTo>
                    <a:pt x="117842" y="0"/>
                  </a:lnTo>
                  <a:lnTo>
                    <a:pt x="301257" y="0"/>
                  </a:lnTo>
                  <a:lnTo>
                    <a:pt x="301257" y="329045"/>
                  </a:lnTo>
                  <a:lnTo>
                    <a:pt x="419100" y="329045"/>
                  </a:lnTo>
                  <a:lnTo>
                    <a:pt x="209550" y="406400"/>
                  </a:lnTo>
                  <a:lnTo>
                    <a:pt x="0" y="329045"/>
                  </a:lnTo>
                  <a:close/>
                </a:path>
              </a:pathLst>
            </a:custGeom>
            <a:ln w="25400">
              <a:solidFill>
                <a:srgbClr val="385D8A"/>
              </a:solidFill>
            </a:ln>
          </p:spPr>
          <p:txBody>
            <a:bodyPr wrap="square" lIns="0" tIns="0" rIns="0" bIns="0" rtlCol="0"/>
            <a:lstStyle/>
            <a:p>
              <a:endParaRPr/>
            </a:p>
          </p:txBody>
        </p:sp>
        <p:sp>
          <p:nvSpPr>
            <p:cNvPr id="21" name="object 25">
              <a:extLst>
                <a:ext uri="{FF2B5EF4-FFF2-40B4-BE49-F238E27FC236}">
                  <a16:creationId xmlns:a16="http://schemas.microsoft.com/office/drawing/2014/main" id="{946F326E-2F53-4D6D-A6D2-BF5943F70BB1}"/>
                </a:ext>
              </a:extLst>
            </p:cNvPr>
            <p:cNvSpPr/>
            <p:nvPr/>
          </p:nvSpPr>
          <p:spPr>
            <a:xfrm>
              <a:off x="3315759" y="3296021"/>
              <a:ext cx="406400" cy="393700"/>
            </a:xfrm>
            <a:custGeom>
              <a:avLst/>
              <a:gdLst/>
              <a:ahLst/>
              <a:cxnLst/>
              <a:rect l="l" t="t" r="r" b="b"/>
              <a:pathLst>
                <a:path w="406400" h="393700">
                  <a:moveTo>
                    <a:pt x="0" y="301078"/>
                  </a:moveTo>
                  <a:lnTo>
                    <a:pt x="102831" y="301078"/>
                  </a:lnTo>
                  <a:lnTo>
                    <a:pt x="102831" y="0"/>
                  </a:lnTo>
                  <a:lnTo>
                    <a:pt x="303568" y="0"/>
                  </a:lnTo>
                  <a:lnTo>
                    <a:pt x="303568" y="301078"/>
                  </a:lnTo>
                  <a:lnTo>
                    <a:pt x="406400" y="301078"/>
                  </a:lnTo>
                  <a:lnTo>
                    <a:pt x="203200" y="393700"/>
                  </a:lnTo>
                  <a:lnTo>
                    <a:pt x="0" y="301078"/>
                  </a:lnTo>
                  <a:close/>
                </a:path>
              </a:pathLst>
            </a:custGeom>
            <a:ln w="25400">
              <a:solidFill>
                <a:srgbClr val="385D8A"/>
              </a:solidFill>
            </a:ln>
          </p:spPr>
          <p:txBody>
            <a:bodyPr wrap="square" lIns="0" tIns="0" rIns="0" bIns="0" rtlCol="0"/>
            <a:lstStyle/>
            <a:p>
              <a:endParaRPr/>
            </a:p>
          </p:txBody>
        </p:sp>
        <p:sp>
          <p:nvSpPr>
            <p:cNvPr id="22" name="object 26">
              <a:extLst>
                <a:ext uri="{FF2B5EF4-FFF2-40B4-BE49-F238E27FC236}">
                  <a16:creationId xmlns:a16="http://schemas.microsoft.com/office/drawing/2014/main" id="{D4073ACB-FA53-48A6-8F9F-E2487950E69D}"/>
                </a:ext>
              </a:extLst>
            </p:cNvPr>
            <p:cNvSpPr/>
            <p:nvPr/>
          </p:nvSpPr>
          <p:spPr>
            <a:xfrm>
              <a:off x="7502735" y="3309051"/>
              <a:ext cx="419100" cy="406400"/>
            </a:xfrm>
            <a:custGeom>
              <a:avLst/>
              <a:gdLst/>
              <a:ahLst/>
              <a:cxnLst/>
              <a:rect l="l" t="t" r="r" b="b"/>
              <a:pathLst>
                <a:path w="419100" h="406400">
                  <a:moveTo>
                    <a:pt x="0" y="329045"/>
                  </a:moveTo>
                  <a:lnTo>
                    <a:pt x="117842" y="329045"/>
                  </a:lnTo>
                  <a:lnTo>
                    <a:pt x="117842" y="0"/>
                  </a:lnTo>
                  <a:lnTo>
                    <a:pt x="301257" y="0"/>
                  </a:lnTo>
                  <a:lnTo>
                    <a:pt x="301257" y="329045"/>
                  </a:lnTo>
                  <a:lnTo>
                    <a:pt x="419100" y="329045"/>
                  </a:lnTo>
                  <a:lnTo>
                    <a:pt x="209550" y="406400"/>
                  </a:lnTo>
                  <a:lnTo>
                    <a:pt x="0" y="329045"/>
                  </a:lnTo>
                  <a:close/>
                </a:path>
              </a:pathLst>
            </a:custGeom>
            <a:ln w="25400">
              <a:solidFill>
                <a:srgbClr val="385D8A"/>
              </a:solidFill>
            </a:ln>
          </p:spPr>
          <p:txBody>
            <a:bodyPr wrap="square" lIns="0" tIns="0" rIns="0" bIns="0" rtlCol="0"/>
            <a:lstStyle/>
            <a:p>
              <a:endParaRPr/>
            </a:p>
          </p:txBody>
        </p:sp>
        <p:sp>
          <p:nvSpPr>
            <p:cNvPr id="23" name="object 27">
              <a:extLst>
                <a:ext uri="{FF2B5EF4-FFF2-40B4-BE49-F238E27FC236}">
                  <a16:creationId xmlns:a16="http://schemas.microsoft.com/office/drawing/2014/main" id="{BD9D717D-1BDB-4E53-B8FF-1050EEB1B91A}"/>
                </a:ext>
              </a:extLst>
            </p:cNvPr>
            <p:cNvSpPr/>
            <p:nvPr/>
          </p:nvSpPr>
          <p:spPr>
            <a:xfrm>
              <a:off x="1595167" y="5206855"/>
              <a:ext cx="8409000" cy="1348299"/>
            </a:xfrm>
            <a:custGeom>
              <a:avLst/>
              <a:gdLst/>
              <a:ahLst/>
              <a:cxnLst/>
              <a:rect l="l" t="t" r="r" b="b"/>
              <a:pathLst>
                <a:path w="7899400" h="1231900">
                  <a:moveTo>
                    <a:pt x="0" y="0"/>
                  </a:moveTo>
                  <a:lnTo>
                    <a:pt x="7899400" y="0"/>
                  </a:lnTo>
                  <a:lnTo>
                    <a:pt x="7899400" y="1231900"/>
                  </a:lnTo>
                  <a:lnTo>
                    <a:pt x="0" y="1231900"/>
                  </a:lnTo>
                  <a:lnTo>
                    <a:pt x="0" y="0"/>
                  </a:lnTo>
                  <a:close/>
                </a:path>
              </a:pathLst>
            </a:custGeom>
            <a:ln w="12700">
              <a:solidFill>
                <a:srgbClr val="008C99"/>
              </a:solidFill>
            </a:ln>
          </p:spPr>
          <p:txBody>
            <a:bodyPr wrap="square" lIns="0" tIns="0" rIns="0" bIns="0" rtlCol="0"/>
            <a:lstStyle/>
            <a:p>
              <a:endParaRPr dirty="0"/>
            </a:p>
          </p:txBody>
        </p:sp>
        <p:sp>
          <p:nvSpPr>
            <p:cNvPr id="25" name="object 29">
              <a:extLst>
                <a:ext uri="{FF2B5EF4-FFF2-40B4-BE49-F238E27FC236}">
                  <a16:creationId xmlns:a16="http://schemas.microsoft.com/office/drawing/2014/main" id="{54C6693D-80B7-41C4-B2B8-FD42275157F8}"/>
                </a:ext>
              </a:extLst>
            </p:cNvPr>
            <p:cNvSpPr/>
            <p:nvPr/>
          </p:nvSpPr>
          <p:spPr>
            <a:xfrm>
              <a:off x="6905955" y="4081770"/>
              <a:ext cx="495300" cy="362134"/>
            </a:xfrm>
            <a:custGeom>
              <a:avLst/>
              <a:gdLst/>
              <a:ahLst/>
              <a:cxnLst/>
              <a:rect l="l" t="t" r="r" b="b"/>
              <a:pathLst>
                <a:path w="495300" h="342900">
                  <a:moveTo>
                    <a:pt x="129386" y="0"/>
                  </a:moveTo>
                  <a:lnTo>
                    <a:pt x="0" y="171450"/>
                  </a:lnTo>
                  <a:lnTo>
                    <a:pt x="129386" y="342900"/>
                  </a:lnTo>
                  <a:lnTo>
                    <a:pt x="129386" y="259490"/>
                  </a:lnTo>
                  <a:lnTo>
                    <a:pt x="428859" y="259490"/>
                  </a:lnTo>
                  <a:lnTo>
                    <a:pt x="495300" y="171450"/>
                  </a:lnTo>
                  <a:lnTo>
                    <a:pt x="428859" y="83409"/>
                  </a:lnTo>
                  <a:lnTo>
                    <a:pt x="129386" y="83409"/>
                  </a:lnTo>
                  <a:lnTo>
                    <a:pt x="129386" y="0"/>
                  </a:lnTo>
                  <a:close/>
                </a:path>
                <a:path w="495300" h="342900">
                  <a:moveTo>
                    <a:pt x="428859" y="259490"/>
                  </a:moveTo>
                  <a:lnTo>
                    <a:pt x="365913" y="259490"/>
                  </a:lnTo>
                  <a:lnTo>
                    <a:pt x="365913" y="342900"/>
                  </a:lnTo>
                  <a:lnTo>
                    <a:pt x="428859" y="259490"/>
                  </a:lnTo>
                  <a:close/>
                </a:path>
                <a:path w="495300" h="342900">
                  <a:moveTo>
                    <a:pt x="365913" y="0"/>
                  </a:moveTo>
                  <a:lnTo>
                    <a:pt x="365913" y="83409"/>
                  </a:lnTo>
                  <a:lnTo>
                    <a:pt x="428859" y="83409"/>
                  </a:lnTo>
                  <a:lnTo>
                    <a:pt x="365913" y="0"/>
                  </a:lnTo>
                  <a:close/>
                </a:path>
              </a:pathLst>
            </a:custGeom>
            <a:solidFill>
              <a:srgbClr val="FDEADA"/>
            </a:solidFill>
          </p:spPr>
          <p:txBody>
            <a:bodyPr wrap="square" lIns="0" tIns="0" rIns="0" bIns="0" rtlCol="0"/>
            <a:lstStyle/>
            <a:p>
              <a:endParaRPr/>
            </a:p>
          </p:txBody>
        </p:sp>
        <p:sp>
          <p:nvSpPr>
            <p:cNvPr id="26" name="object 30">
              <a:extLst>
                <a:ext uri="{FF2B5EF4-FFF2-40B4-BE49-F238E27FC236}">
                  <a16:creationId xmlns:a16="http://schemas.microsoft.com/office/drawing/2014/main" id="{C8385084-3409-404A-BCAC-FF0143367F5B}"/>
                </a:ext>
              </a:extLst>
            </p:cNvPr>
            <p:cNvSpPr/>
            <p:nvPr/>
          </p:nvSpPr>
          <p:spPr>
            <a:xfrm>
              <a:off x="6897642" y="4098844"/>
              <a:ext cx="495300" cy="342900"/>
            </a:xfrm>
            <a:custGeom>
              <a:avLst/>
              <a:gdLst/>
              <a:ahLst/>
              <a:cxnLst/>
              <a:rect l="l" t="t" r="r" b="b"/>
              <a:pathLst>
                <a:path w="495300" h="342900">
                  <a:moveTo>
                    <a:pt x="495300" y="171450"/>
                  </a:moveTo>
                  <a:lnTo>
                    <a:pt x="365913" y="0"/>
                  </a:lnTo>
                  <a:lnTo>
                    <a:pt x="365913" y="83410"/>
                  </a:lnTo>
                  <a:lnTo>
                    <a:pt x="129386" y="83410"/>
                  </a:lnTo>
                  <a:lnTo>
                    <a:pt x="129386" y="0"/>
                  </a:lnTo>
                  <a:lnTo>
                    <a:pt x="0" y="171450"/>
                  </a:lnTo>
                  <a:lnTo>
                    <a:pt x="129386" y="342900"/>
                  </a:lnTo>
                  <a:lnTo>
                    <a:pt x="129386" y="259489"/>
                  </a:lnTo>
                  <a:lnTo>
                    <a:pt x="365913" y="259489"/>
                  </a:lnTo>
                  <a:lnTo>
                    <a:pt x="365913" y="342900"/>
                  </a:lnTo>
                  <a:lnTo>
                    <a:pt x="495300" y="171450"/>
                  </a:lnTo>
                  <a:close/>
                </a:path>
              </a:pathLst>
            </a:custGeom>
            <a:ln w="25400">
              <a:solidFill>
                <a:srgbClr val="385D8A"/>
              </a:solidFill>
            </a:ln>
          </p:spPr>
          <p:txBody>
            <a:bodyPr wrap="square" lIns="0" tIns="0" rIns="0" bIns="0" rtlCol="0"/>
            <a:lstStyle/>
            <a:p>
              <a:endParaRPr/>
            </a:p>
          </p:txBody>
        </p:sp>
        <p:sp>
          <p:nvSpPr>
            <p:cNvPr id="27" name="object 31">
              <a:extLst>
                <a:ext uri="{FF2B5EF4-FFF2-40B4-BE49-F238E27FC236}">
                  <a16:creationId xmlns:a16="http://schemas.microsoft.com/office/drawing/2014/main" id="{EC0E4C7F-2EB4-41BD-958F-E1EB84F57416}"/>
                </a:ext>
              </a:extLst>
            </p:cNvPr>
            <p:cNvSpPr/>
            <p:nvPr/>
          </p:nvSpPr>
          <p:spPr>
            <a:xfrm>
              <a:off x="3848102" y="4102632"/>
              <a:ext cx="546100" cy="388958"/>
            </a:xfrm>
            <a:custGeom>
              <a:avLst/>
              <a:gdLst/>
              <a:ahLst/>
              <a:cxnLst/>
              <a:rect l="l" t="t" r="r" b="b"/>
              <a:pathLst>
                <a:path w="546100" h="368300">
                  <a:moveTo>
                    <a:pt x="138971" y="0"/>
                  </a:moveTo>
                  <a:lnTo>
                    <a:pt x="0" y="184150"/>
                  </a:lnTo>
                  <a:lnTo>
                    <a:pt x="138971" y="368300"/>
                  </a:lnTo>
                  <a:lnTo>
                    <a:pt x="138971" y="278711"/>
                  </a:lnTo>
                  <a:lnTo>
                    <a:pt x="474737" y="278711"/>
                  </a:lnTo>
                  <a:lnTo>
                    <a:pt x="546100" y="184150"/>
                  </a:lnTo>
                  <a:lnTo>
                    <a:pt x="474737" y="89588"/>
                  </a:lnTo>
                  <a:lnTo>
                    <a:pt x="138971" y="89588"/>
                  </a:lnTo>
                  <a:lnTo>
                    <a:pt x="138971" y="0"/>
                  </a:lnTo>
                  <a:close/>
                </a:path>
                <a:path w="546100" h="368300">
                  <a:moveTo>
                    <a:pt x="474737" y="278711"/>
                  </a:moveTo>
                  <a:lnTo>
                    <a:pt x="407128" y="278711"/>
                  </a:lnTo>
                  <a:lnTo>
                    <a:pt x="407128" y="368300"/>
                  </a:lnTo>
                  <a:lnTo>
                    <a:pt x="474737" y="278711"/>
                  </a:lnTo>
                  <a:close/>
                </a:path>
                <a:path w="546100" h="368300">
                  <a:moveTo>
                    <a:pt x="407128" y="0"/>
                  </a:moveTo>
                  <a:lnTo>
                    <a:pt x="407128" y="89588"/>
                  </a:lnTo>
                  <a:lnTo>
                    <a:pt x="474737" y="89588"/>
                  </a:lnTo>
                  <a:lnTo>
                    <a:pt x="407128" y="0"/>
                  </a:lnTo>
                  <a:close/>
                </a:path>
              </a:pathLst>
            </a:custGeom>
            <a:solidFill>
              <a:srgbClr val="FDEADA"/>
            </a:solidFill>
          </p:spPr>
          <p:txBody>
            <a:bodyPr wrap="square" lIns="0" tIns="0" rIns="0" bIns="0" rtlCol="0"/>
            <a:lstStyle/>
            <a:p>
              <a:endParaRPr/>
            </a:p>
          </p:txBody>
        </p:sp>
        <p:sp>
          <p:nvSpPr>
            <p:cNvPr id="28" name="object 32">
              <a:extLst>
                <a:ext uri="{FF2B5EF4-FFF2-40B4-BE49-F238E27FC236}">
                  <a16:creationId xmlns:a16="http://schemas.microsoft.com/office/drawing/2014/main" id="{A7CFA6BB-083B-4D98-A564-176A3D9D6A40}"/>
                </a:ext>
              </a:extLst>
            </p:cNvPr>
            <p:cNvSpPr/>
            <p:nvPr/>
          </p:nvSpPr>
          <p:spPr>
            <a:xfrm>
              <a:off x="3843871" y="4080203"/>
              <a:ext cx="546100" cy="388958"/>
            </a:xfrm>
            <a:custGeom>
              <a:avLst/>
              <a:gdLst/>
              <a:ahLst/>
              <a:cxnLst/>
              <a:rect l="l" t="t" r="r" b="b"/>
              <a:pathLst>
                <a:path w="546100" h="368300">
                  <a:moveTo>
                    <a:pt x="546100" y="184150"/>
                  </a:moveTo>
                  <a:lnTo>
                    <a:pt x="407129" y="0"/>
                  </a:lnTo>
                  <a:lnTo>
                    <a:pt x="407129" y="89588"/>
                  </a:lnTo>
                  <a:lnTo>
                    <a:pt x="138970" y="89588"/>
                  </a:lnTo>
                  <a:lnTo>
                    <a:pt x="138970" y="0"/>
                  </a:lnTo>
                  <a:lnTo>
                    <a:pt x="0" y="184150"/>
                  </a:lnTo>
                  <a:lnTo>
                    <a:pt x="138970" y="368300"/>
                  </a:lnTo>
                  <a:lnTo>
                    <a:pt x="138970" y="278711"/>
                  </a:lnTo>
                  <a:lnTo>
                    <a:pt x="407129" y="278711"/>
                  </a:lnTo>
                  <a:lnTo>
                    <a:pt x="407129" y="368300"/>
                  </a:lnTo>
                  <a:lnTo>
                    <a:pt x="546100" y="184150"/>
                  </a:lnTo>
                  <a:close/>
                </a:path>
              </a:pathLst>
            </a:custGeom>
            <a:ln w="25400">
              <a:solidFill>
                <a:srgbClr val="385D8A"/>
              </a:solidFill>
            </a:ln>
          </p:spPr>
          <p:txBody>
            <a:bodyPr wrap="square" lIns="0" tIns="0" rIns="0" bIns="0" rtlCol="0"/>
            <a:lstStyle/>
            <a:p>
              <a:endParaRPr/>
            </a:p>
          </p:txBody>
        </p:sp>
        <p:sp>
          <p:nvSpPr>
            <p:cNvPr id="29" name="object 33">
              <a:extLst>
                <a:ext uri="{FF2B5EF4-FFF2-40B4-BE49-F238E27FC236}">
                  <a16:creationId xmlns:a16="http://schemas.microsoft.com/office/drawing/2014/main" id="{4A107D48-CCB4-4B14-980C-11F4A3543DB0}"/>
                </a:ext>
              </a:extLst>
            </p:cNvPr>
            <p:cNvSpPr txBox="1"/>
            <p:nvPr/>
          </p:nvSpPr>
          <p:spPr>
            <a:xfrm>
              <a:off x="2214610" y="1795375"/>
              <a:ext cx="6816436" cy="502308"/>
            </a:xfrm>
            <a:prstGeom prst="rect">
              <a:avLst/>
            </a:prstGeom>
            <a:ln w="12700">
              <a:solidFill>
                <a:srgbClr val="6C217E"/>
              </a:solidFill>
            </a:ln>
          </p:spPr>
          <p:txBody>
            <a:bodyPr vert="horz" wrap="square" lIns="0" tIns="38100" rIns="0" bIns="0" rtlCol="0">
              <a:spAutoFit/>
            </a:bodyPr>
            <a:lstStyle/>
            <a:p>
              <a:pPr marL="339725" algn="ctr">
                <a:lnSpc>
                  <a:spcPct val="100000"/>
                </a:lnSpc>
                <a:spcBef>
                  <a:spcPts val="300"/>
                </a:spcBef>
              </a:pPr>
              <a:r>
                <a:rPr sz="1400" b="1" spc="-30" dirty="0">
                  <a:latin typeface="Calibri"/>
                  <a:cs typeface="Calibri"/>
                </a:rPr>
                <a:t>National</a:t>
              </a:r>
              <a:r>
                <a:rPr lang="en-US" sz="1400" b="1" spc="-30" dirty="0">
                  <a:latin typeface="Calibri"/>
                  <a:cs typeface="Calibri"/>
                </a:rPr>
                <a:t> Coordinating Choosing Wisely </a:t>
              </a:r>
              <a:r>
                <a:rPr sz="1400" b="1" spc="-25" dirty="0">
                  <a:latin typeface="Calibri"/>
                  <a:cs typeface="Calibri"/>
                </a:rPr>
                <a:t>Initiative</a:t>
              </a:r>
              <a:r>
                <a:rPr lang="en-US" sz="1400" b="1" spc="-25" dirty="0">
                  <a:latin typeface="Calibri"/>
                  <a:cs typeface="Calibri"/>
                </a:rPr>
                <a:t> Office </a:t>
              </a:r>
              <a:endParaRPr sz="1400" dirty="0">
                <a:latin typeface="Calibri"/>
                <a:cs typeface="Calibri"/>
              </a:endParaRPr>
            </a:p>
            <a:p>
              <a:pPr marL="600710" marR="427990" indent="-67310" algn="ctr">
                <a:lnSpc>
                  <a:spcPct val="104200"/>
                </a:lnSpc>
                <a:spcBef>
                  <a:spcPts val="660"/>
                </a:spcBef>
                <a:tabLst>
                  <a:tab pos="1626870" algn="l"/>
                  <a:tab pos="1722120" algn="l"/>
                  <a:tab pos="2902585" algn="l"/>
                  <a:tab pos="3180715" algn="l"/>
                  <a:tab pos="4012565" algn="l"/>
                  <a:tab pos="4067175" algn="l"/>
                  <a:tab pos="5056505" algn="l"/>
                  <a:tab pos="5332095" algn="l"/>
                </a:tabLst>
              </a:pPr>
              <a:r>
                <a:rPr lang="en-US" sz="1200" dirty="0">
                  <a:latin typeface="Calibri"/>
                  <a:cs typeface="Calibri"/>
                </a:rPr>
                <a:t>Collaborative Learning *  Measurement *  Team-based care * Patient/community engagement    </a:t>
              </a:r>
            </a:p>
          </p:txBody>
        </p:sp>
      </p:grpSp>
      <p:sp>
        <p:nvSpPr>
          <p:cNvPr id="30" name="object 15">
            <a:extLst>
              <a:ext uri="{FF2B5EF4-FFF2-40B4-BE49-F238E27FC236}">
                <a16:creationId xmlns:a16="http://schemas.microsoft.com/office/drawing/2014/main" id="{A120DBEA-12ED-4C69-8A77-DAEAEBDCCE7C}"/>
              </a:ext>
            </a:extLst>
          </p:cNvPr>
          <p:cNvSpPr/>
          <p:nvPr/>
        </p:nvSpPr>
        <p:spPr>
          <a:xfrm>
            <a:off x="3048781" y="5170836"/>
            <a:ext cx="672166" cy="303767"/>
          </a:xfrm>
          <a:custGeom>
            <a:avLst/>
            <a:gdLst/>
            <a:ahLst/>
            <a:cxnLst/>
            <a:rect l="l" t="t" r="r" b="b"/>
            <a:pathLst>
              <a:path w="558800" h="279400">
                <a:moveTo>
                  <a:pt x="0" y="215467"/>
                </a:moveTo>
                <a:lnTo>
                  <a:pt x="409787" y="215467"/>
                </a:lnTo>
                <a:lnTo>
                  <a:pt x="409787" y="279400"/>
                </a:lnTo>
                <a:lnTo>
                  <a:pt x="558800" y="139700"/>
                </a:lnTo>
                <a:lnTo>
                  <a:pt x="409787" y="0"/>
                </a:lnTo>
                <a:lnTo>
                  <a:pt x="409787" y="63932"/>
                </a:lnTo>
                <a:lnTo>
                  <a:pt x="0" y="63932"/>
                </a:lnTo>
                <a:lnTo>
                  <a:pt x="0" y="215467"/>
                </a:lnTo>
                <a:close/>
              </a:path>
            </a:pathLst>
          </a:custGeom>
          <a:ln w="25400">
            <a:solidFill>
              <a:srgbClr val="385D8A"/>
            </a:solidFill>
          </a:ln>
        </p:spPr>
        <p:txBody>
          <a:bodyPr wrap="square" lIns="0" tIns="0" rIns="0" bIns="0" rtlCol="0"/>
          <a:lstStyle/>
          <a:p>
            <a:endParaRPr/>
          </a:p>
        </p:txBody>
      </p:sp>
      <p:sp>
        <p:nvSpPr>
          <p:cNvPr id="31" name="TextBox 30"/>
          <p:cNvSpPr txBox="1"/>
          <p:nvPr/>
        </p:nvSpPr>
        <p:spPr>
          <a:xfrm>
            <a:off x="8980628" y="4425379"/>
            <a:ext cx="2027226" cy="923330"/>
          </a:xfrm>
          <a:prstGeom prst="rect">
            <a:avLst/>
          </a:prstGeom>
          <a:noFill/>
          <a:ln>
            <a:solidFill>
              <a:srgbClr val="6C217E"/>
            </a:solidFill>
          </a:ln>
        </p:spPr>
        <p:txBody>
          <a:bodyPr wrap="square" rtlCol="0">
            <a:spAutoFit/>
          </a:bodyPr>
          <a:lstStyle/>
          <a:p>
            <a:r>
              <a:rPr lang="en-US" dirty="0"/>
              <a:t>Community Integration of Choosing Wisely</a:t>
            </a:r>
          </a:p>
        </p:txBody>
      </p:sp>
      <p:sp>
        <p:nvSpPr>
          <p:cNvPr id="32" name="object 5">
            <a:extLst>
              <a:ext uri="{FF2B5EF4-FFF2-40B4-BE49-F238E27FC236}">
                <a16:creationId xmlns:a16="http://schemas.microsoft.com/office/drawing/2014/main" id="{41F43B7D-6DCC-488E-92D0-DD78591D296E}"/>
              </a:ext>
            </a:extLst>
          </p:cNvPr>
          <p:cNvSpPr txBox="1"/>
          <p:nvPr/>
        </p:nvSpPr>
        <p:spPr>
          <a:xfrm>
            <a:off x="6327291" y="4262704"/>
            <a:ext cx="1662665" cy="643765"/>
          </a:xfrm>
          <a:prstGeom prst="rect">
            <a:avLst/>
          </a:prstGeom>
          <a:ln w="12700">
            <a:solidFill>
              <a:srgbClr val="77A22F"/>
            </a:solidFill>
          </a:ln>
        </p:spPr>
        <p:txBody>
          <a:bodyPr vert="horz" wrap="square" lIns="0" tIns="27939" rIns="0" bIns="0" rtlCol="0">
            <a:spAutoFit/>
          </a:bodyPr>
          <a:lstStyle/>
          <a:p>
            <a:pPr marL="227013" marR="241300" algn="just" defTabSz="476250">
              <a:lnSpc>
                <a:spcPts val="1600"/>
              </a:lnSpc>
              <a:spcBef>
                <a:spcPts val="219"/>
              </a:spcBef>
            </a:pPr>
            <a:r>
              <a:rPr lang="en-US" sz="1200" spc="-35" dirty="0">
                <a:latin typeface="Calibri"/>
                <a:cs typeface="Calibri"/>
              </a:rPr>
              <a:t>Community Health Orgs/State and Local Health Depts.</a:t>
            </a:r>
            <a:endParaRPr sz="1200" dirty="0">
              <a:latin typeface="Calibri"/>
              <a:cs typeface="Calibri"/>
            </a:endParaRPr>
          </a:p>
        </p:txBody>
      </p:sp>
      <p:pic>
        <p:nvPicPr>
          <p:cNvPr id="34" name="Picture 33"/>
          <p:cNvPicPr>
            <a:picLocks noChangeAspect="1"/>
          </p:cNvPicPr>
          <p:nvPr/>
        </p:nvPicPr>
        <p:blipFill>
          <a:blip r:embed="rId4"/>
          <a:stretch>
            <a:fillRect/>
          </a:stretch>
        </p:blipFill>
        <p:spPr>
          <a:xfrm>
            <a:off x="7541662" y="5738544"/>
            <a:ext cx="945704" cy="1027230"/>
          </a:xfrm>
          <a:prstGeom prst="rect">
            <a:avLst/>
          </a:prstGeom>
        </p:spPr>
      </p:pic>
      <p:sp>
        <p:nvSpPr>
          <p:cNvPr id="36" name="object 17">
            <a:extLst>
              <a:ext uri="{FF2B5EF4-FFF2-40B4-BE49-F238E27FC236}">
                <a16:creationId xmlns:a16="http://schemas.microsoft.com/office/drawing/2014/main" id="{2CE6B3AD-74BE-4943-91DD-7CCBF8DDE8EE}"/>
              </a:ext>
            </a:extLst>
          </p:cNvPr>
          <p:cNvSpPr/>
          <p:nvPr/>
        </p:nvSpPr>
        <p:spPr>
          <a:xfrm>
            <a:off x="8142157" y="4772252"/>
            <a:ext cx="667731" cy="355925"/>
          </a:xfrm>
          <a:custGeom>
            <a:avLst/>
            <a:gdLst/>
            <a:ahLst/>
            <a:cxnLst/>
            <a:rect l="l" t="t" r="r" b="b"/>
            <a:pathLst>
              <a:path w="495300" h="292100">
                <a:moveTo>
                  <a:pt x="0" y="232635"/>
                </a:moveTo>
                <a:lnTo>
                  <a:pt x="347494" y="232635"/>
                </a:lnTo>
                <a:lnTo>
                  <a:pt x="347494" y="292100"/>
                </a:lnTo>
                <a:lnTo>
                  <a:pt x="495300" y="146049"/>
                </a:lnTo>
                <a:lnTo>
                  <a:pt x="347494" y="0"/>
                </a:lnTo>
                <a:lnTo>
                  <a:pt x="347494" y="59464"/>
                </a:lnTo>
                <a:lnTo>
                  <a:pt x="0" y="59464"/>
                </a:lnTo>
                <a:lnTo>
                  <a:pt x="0" y="232635"/>
                </a:lnTo>
                <a:close/>
              </a:path>
            </a:pathLst>
          </a:custGeom>
          <a:ln w="25400">
            <a:solidFill>
              <a:srgbClr val="385D8A"/>
            </a:solidFill>
          </a:ln>
        </p:spPr>
        <p:txBody>
          <a:bodyPr wrap="square" lIns="0" tIns="0" rIns="0" bIns="0" rtlCol="0"/>
          <a:lstStyle/>
          <a:p>
            <a:endParaRPr/>
          </a:p>
        </p:txBody>
      </p:sp>
      <p:sp>
        <p:nvSpPr>
          <p:cNvPr id="37" name="object 17">
            <a:extLst>
              <a:ext uri="{FF2B5EF4-FFF2-40B4-BE49-F238E27FC236}">
                <a16:creationId xmlns:a16="http://schemas.microsoft.com/office/drawing/2014/main" id="{2CE6B3AD-74BE-4943-91DD-7CCBF8DDE8EE}"/>
              </a:ext>
            </a:extLst>
          </p:cNvPr>
          <p:cNvSpPr/>
          <p:nvPr/>
        </p:nvSpPr>
        <p:spPr>
          <a:xfrm>
            <a:off x="5568486" y="4401416"/>
            <a:ext cx="667731" cy="355925"/>
          </a:xfrm>
          <a:custGeom>
            <a:avLst/>
            <a:gdLst/>
            <a:ahLst/>
            <a:cxnLst/>
            <a:rect l="l" t="t" r="r" b="b"/>
            <a:pathLst>
              <a:path w="495300" h="292100">
                <a:moveTo>
                  <a:pt x="0" y="232635"/>
                </a:moveTo>
                <a:lnTo>
                  <a:pt x="347494" y="232635"/>
                </a:lnTo>
                <a:lnTo>
                  <a:pt x="347494" y="292100"/>
                </a:lnTo>
                <a:lnTo>
                  <a:pt x="495300" y="146049"/>
                </a:lnTo>
                <a:lnTo>
                  <a:pt x="347494" y="0"/>
                </a:lnTo>
                <a:lnTo>
                  <a:pt x="347494" y="59464"/>
                </a:lnTo>
                <a:lnTo>
                  <a:pt x="0" y="59464"/>
                </a:lnTo>
                <a:lnTo>
                  <a:pt x="0" y="232635"/>
                </a:lnTo>
                <a:close/>
              </a:path>
            </a:pathLst>
          </a:custGeom>
          <a:ln w="25400">
            <a:solidFill>
              <a:srgbClr val="385D8A"/>
            </a:solidFill>
          </a:ln>
        </p:spPr>
        <p:txBody>
          <a:bodyPr wrap="square" lIns="0" tIns="0" rIns="0" bIns="0" rtlCol="0"/>
          <a:lstStyle/>
          <a:p>
            <a:endParaRPr/>
          </a:p>
        </p:txBody>
      </p:sp>
    </p:spTree>
    <p:extLst>
      <p:ext uri="{BB962C8B-B14F-4D97-AF65-F5344CB8AC3E}">
        <p14:creationId xmlns:p14="http://schemas.microsoft.com/office/powerpoint/2010/main" val="428686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09125" y="1699975"/>
            <a:ext cx="9973750" cy="2585799"/>
          </a:xfrm>
        </p:spPr>
        <p:txBody>
          <a:bodyPr>
            <a:normAutofit/>
          </a:bodyPr>
          <a:lstStyle/>
          <a:p>
            <a:pPr algn="ctr"/>
            <a:r>
              <a:rPr lang="en-US" sz="6000" dirty="0">
                <a:solidFill>
                  <a:srgbClr val="105282"/>
                </a:solidFill>
                <a:latin typeface="Calibri Light" panose="020F0302020204030204" pitchFamily="34" charset="0"/>
                <a:cs typeface="Calibri Light" panose="020F0302020204030204" pitchFamily="34" charset="0"/>
              </a:rPr>
              <a:t>Choosing Wisely: </a:t>
            </a:r>
            <a:br>
              <a:rPr lang="en-US" sz="6000" dirty="0">
                <a:solidFill>
                  <a:srgbClr val="105282"/>
                </a:solidFill>
                <a:latin typeface="Calibri Light" panose="020F0302020204030204" pitchFamily="34" charset="0"/>
                <a:cs typeface="Calibri Light" panose="020F0302020204030204" pitchFamily="34" charset="0"/>
              </a:rPr>
            </a:br>
            <a:r>
              <a:rPr lang="en-US" sz="6000" dirty="0">
                <a:solidFill>
                  <a:srgbClr val="105282"/>
                </a:solidFill>
                <a:latin typeface="Calibri Light" panose="020F0302020204030204" pitchFamily="34" charset="0"/>
                <a:cs typeface="Calibri Light" panose="020F0302020204030204" pitchFamily="34" charset="0"/>
              </a:rPr>
              <a:t>Statewide Models</a:t>
            </a:r>
          </a:p>
        </p:txBody>
      </p:sp>
      <p:sp>
        <p:nvSpPr>
          <p:cNvPr id="5" name="Subtitle 2"/>
          <p:cNvSpPr txBox="1">
            <a:spLocks/>
          </p:cNvSpPr>
          <p:nvPr/>
        </p:nvSpPr>
        <p:spPr>
          <a:xfrm>
            <a:off x="1524000" y="4285774"/>
            <a:ext cx="9144000" cy="201877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latin typeface="Franklin Gothic Book" panose="020B0503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00" y="496389"/>
            <a:ext cx="2198014" cy="1469446"/>
          </a:xfrm>
          <a:prstGeom prst="rect">
            <a:avLst/>
          </a:prstGeom>
        </p:spPr>
      </p:pic>
    </p:spTree>
    <p:extLst>
      <p:ext uri="{BB962C8B-B14F-4D97-AF65-F5344CB8AC3E}">
        <p14:creationId xmlns:p14="http://schemas.microsoft.com/office/powerpoint/2010/main" val="258255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atient listening to doctor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228" y="2105987"/>
            <a:ext cx="4073758" cy="2701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ph idx="1"/>
          </p:nvPr>
        </p:nvSpPr>
        <p:spPr>
          <a:xfrm>
            <a:off x="1780032" y="2105988"/>
            <a:ext cx="4677196" cy="3652453"/>
          </a:xfrm>
        </p:spPr>
        <p:txBody>
          <a:bodyPr>
            <a:normAutofit fontScale="92500" lnSpcReduction="10000"/>
          </a:bodyPr>
          <a:lstStyle/>
          <a:p>
            <a:pPr marL="0" indent="1588">
              <a:lnSpc>
                <a:spcPct val="120000"/>
              </a:lnSpc>
              <a:buNone/>
            </a:pPr>
            <a:r>
              <a:rPr lang="en-US" altLang="en-US" i="1" dirty="0">
                <a:latin typeface="Franklin Gothic Book" panose="020B0503020102020204" pitchFamily="34" charset="0"/>
                <a:ea typeface="Avenir Book" charset="0"/>
                <a:cs typeface="Avenir Book" charset="0"/>
              </a:rPr>
              <a:t>Choosing Wisely </a:t>
            </a:r>
            <a:r>
              <a:rPr lang="en-US" altLang="en-US" dirty="0">
                <a:latin typeface="Franklin Gothic Book" panose="020B0503020102020204" pitchFamily="34" charset="0"/>
                <a:ea typeface="Avenir Book" charset="0"/>
                <a:cs typeface="Avenir Book" charset="0"/>
              </a:rPr>
              <a:t>is an initiative of the ABIM Foundation to help clinicians and patients engage in </a:t>
            </a:r>
            <a:r>
              <a:rPr lang="en-US" altLang="en-US" b="1" dirty="0">
                <a:latin typeface="Franklin Gothic Book" panose="020B0503020102020204" pitchFamily="34" charset="0"/>
                <a:ea typeface="Avenir Heavy" charset="0"/>
                <a:cs typeface="Avenir Heavy" charset="0"/>
              </a:rPr>
              <a:t>conversations</a:t>
            </a:r>
            <a:r>
              <a:rPr lang="en-US" altLang="en-US" b="1" dirty="0">
                <a:latin typeface="Franklin Gothic Book" panose="020B0503020102020204" pitchFamily="34" charset="0"/>
                <a:ea typeface="Avenir Book" charset="0"/>
                <a:cs typeface="Avenir Book" charset="0"/>
              </a:rPr>
              <a:t> </a:t>
            </a:r>
            <a:r>
              <a:rPr lang="en-US" altLang="en-US" dirty="0">
                <a:latin typeface="Franklin Gothic Book" panose="020B0503020102020204" pitchFamily="34" charset="0"/>
                <a:ea typeface="Avenir Book" charset="0"/>
                <a:cs typeface="Avenir Book" charset="0"/>
              </a:rPr>
              <a:t>about the overuse of tests and procedures and to support physician efforts to help patients make </a:t>
            </a:r>
            <a:r>
              <a:rPr lang="en-US" altLang="en-US" b="1" dirty="0">
                <a:latin typeface="Franklin Gothic Book" panose="020B0503020102020204" pitchFamily="34" charset="0"/>
                <a:ea typeface="Avenir Book" charset="0"/>
                <a:cs typeface="Avenir Book" charset="0"/>
              </a:rPr>
              <a:t>smart, effective choices</a:t>
            </a:r>
            <a:r>
              <a:rPr lang="en-US" altLang="en-US" dirty="0">
                <a:latin typeface="Franklin Gothic Book" panose="020B0503020102020204" pitchFamily="34" charset="0"/>
                <a:ea typeface="Avenir Book" charset="0"/>
                <a:cs typeface="Avenir Book" charset="0"/>
              </a:rPr>
              <a:t>.</a:t>
            </a:r>
          </a:p>
        </p:txBody>
      </p:sp>
      <p:sp>
        <p:nvSpPr>
          <p:cNvPr id="6" name="Title 1"/>
          <p:cNvSpPr>
            <a:spLocks noGrp="1"/>
          </p:cNvSpPr>
          <p:nvPr>
            <p:ph type="title"/>
          </p:nvPr>
        </p:nvSpPr>
        <p:spPr>
          <a:xfrm>
            <a:off x="2255521" y="889159"/>
            <a:ext cx="7717536" cy="762662"/>
          </a:xfrm>
        </p:spPr>
        <p:txBody>
          <a:bodyPr>
            <a:noAutofit/>
          </a:bodyPr>
          <a:lstStyle/>
          <a:p>
            <a:pPr algn="ctr"/>
            <a:r>
              <a:rPr lang="en-US" sz="4000" dirty="0"/>
              <a:t>The </a:t>
            </a:r>
            <a:r>
              <a:rPr lang="en-US" sz="4000" i="1" dirty="0"/>
              <a:t>Choosing Wisely</a:t>
            </a:r>
            <a:r>
              <a:rPr lang="en-US" sz="4000" i="1" baseline="30000" dirty="0"/>
              <a:t>®</a:t>
            </a:r>
            <a:r>
              <a:rPr lang="en-US" sz="4000" i="1" dirty="0"/>
              <a:t> </a:t>
            </a:r>
            <a:r>
              <a:rPr lang="en-US" sz="4000" dirty="0"/>
              <a:t>Campaign</a:t>
            </a:r>
          </a:p>
        </p:txBody>
      </p:sp>
    </p:spTree>
    <p:extLst>
      <p:ext uri="{BB962C8B-B14F-4D97-AF65-F5344CB8AC3E}">
        <p14:creationId xmlns:p14="http://schemas.microsoft.com/office/powerpoint/2010/main" val="94214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765" y="1355472"/>
            <a:ext cx="5537486" cy="516306"/>
          </a:xfrm>
        </p:spPr>
        <p:txBody>
          <a:bodyPr>
            <a:noAutofit/>
          </a:bodyPr>
          <a:lstStyle/>
          <a:p>
            <a:r>
              <a:rPr lang="en-US" sz="2800" dirty="0"/>
              <a:t>Specialty Societies take </a:t>
            </a:r>
            <a:r>
              <a:rPr lang="en-US" sz="2600" dirty="0"/>
              <a:t>the</a:t>
            </a:r>
            <a:r>
              <a:rPr lang="en-US" sz="2800" dirty="0"/>
              <a:t> lead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766" y="314001"/>
            <a:ext cx="1714831" cy="1126712"/>
          </a:xfrm>
          <a:prstGeom prst="rect">
            <a:avLst/>
          </a:prstGeom>
        </p:spPr>
      </p:pic>
      <p:sp>
        <p:nvSpPr>
          <p:cNvPr id="5" name="Content Placeholder 2"/>
          <p:cNvSpPr>
            <a:spLocks noGrp="1"/>
          </p:cNvSpPr>
          <p:nvPr>
            <p:ph idx="1"/>
          </p:nvPr>
        </p:nvSpPr>
        <p:spPr>
          <a:xfrm>
            <a:off x="1686766" y="1871778"/>
            <a:ext cx="8874909" cy="4986222"/>
          </a:xfrm>
        </p:spPr>
        <p:txBody>
          <a:bodyPr numCol="3">
            <a:normAutofit fontScale="85000" lnSpcReduction="10000"/>
          </a:bodyPr>
          <a:lstStyle/>
          <a:p>
            <a:pPr marL="171450" indent="-171450">
              <a:spcBef>
                <a:spcPts val="0"/>
              </a:spcBef>
            </a:pPr>
            <a:r>
              <a:rPr lang="en-US" sz="1300" b="1" dirty="0">
                <a:solidFill>
                  <a:srgbClr val="B3931B"/>
                </a:solidFill>
              </a:rPr>
              <a:t>American Academy of Allergy, Asthma &amp; Immunology</a:t>
            </a:r>
          </a:p>
          <a:p>
            <a:pPr marL="171450" indent="-171450">
              <a:spcBef>
                <a:spcPts val="0"/>
              </a:spcBef>
            </a:pPr>
            <a:r>
              <a:rPr lang="en-US" sz="1300" b="1" dirty="0">
                <a:solidFill>
                  <a:srgbClr val="B3931B"/>
                </a:solidFill>
              </a:rPr>
              <a:t>American Academy of Family Physicians</a:t>
            </a:r>
          </a:p>
          <a:p>
            <a:pPr marL="171450" indent="-171450">
              <a:spcBef>
                <a:spcPts val="0"/>
              </a:spcBef>
            </a:pPr>
            <a:r>
              <a:rPr lang="en-US" sz="1300" b="1" dirty="0">
                <a:solidFill>
                  <a:srgbClr val="B3931B"/>
                </a:solidFill>
              </a:rPr>
              <a:t>American College of Cardiology</a:t>
            </a:r>
          </a:p>
          <a:p>
            <a:pPr marL="171450" indent="-171450">
              <a:spcBef>
                <a:spcPts val="0"/>
              </a:spcBef>
            </a:pPr>
            <a:r>
              <a:rPr lang="en-US" sz="1300" b="1" dirty="0">
                <a:solidFill>
                  <a:srgbClr val="B3931B"/>
                </a:solidFill>
              </a:rPr>
              <a:t>American College of Physicians</a:t>
            </a:r>
          </a:p>
          <a:p>
            <a:pPr marL="171450" indent="-171450">
              <a:spcBef>
                <a:spcPts val="0"/>
              </a:spcBef>
            </a:pPr>
            <a:r>
              <a:rPr lang="en-US" sz="1300" b="1" dirty="0">
                <a:solidFill>
                  <a:srgbClr val="B3931B"/>
                </a:solidFill>
              </a:rPr>
              <a:t>American College of Radiology</a:t>
            </a:r>
          </a:p>
          <a:p>
            <a:pPr marL="171450" indent="-171450">
              <a:spcBef>
                <a:spcPts val="0"/>
              </a:spcBef>
            </a:pPr>
            <a:r>
              <a:rPr lang="en-US" sz="1300" b="1" dirty="0">
                <a:solidFill>
                  <a:srgbClr val="B3931B"/>
                </a:solidFill>
              </a:rPr>
              <a:t>American Gastroenterological Association</a:t>
            </a:r>
          </a:p>
          <a:p>
            <a:pPr marL="171450" indent="-171450">
              <a:spcBef>
                <a:spcPts val="0"/>
              </a:spcBef>
            </a:pPr>
            <a:r>
              <a:rPr lang="en-US" sz="1300" b="1" dirty="0">
                <a:solidFill>
                  <a:srgbClr val="B3931B"/>
                </a:solidFill>
              </a:rPr>
              <a:t>American Society of Clinical Oncology</a:t>
            </a:r>
          </a:p>
          <a:p>
            <a:pPr marL="171450" indent="-171450">
              <a:spcBef>
                <a:spcPts val="0"/>
              </a:spcBef>
            </a:pPr>
            <a:r>
              <a:rPr lang="en-US" sz="1300" b="1" dirty="0">
                <a:solidFill>
                  <a:srgbClr val="B3931B"/>
                </a:solidFill>
              </a:rPr>
              <a:t>American Society of Nephrology</a:t>
            </a:r>
          </a:p>
          <a:p>
            <a:pPr marL="171450" indent="-171450">
              <a:spcBef>
                <a:spcPts val="0"/>
              </a:spcBef>
            </a:pPr>
            <a:r>
              <a:rPr lang="en-US" sz="1300" b="1" dirty="0">
                <a:solidFill>
                  <a:srgbClr val="B3931B"/>
                </a:solidFill>
              </a:rPr>
              <a:t>American Society of Nuclear Cardiology</a:t>
            </a:r>
          </a:p>
          <a:p>
            <a:pPr marL="0" indent="0">
              <a:spcBef>
                <a:spcPts val="0"/>
              </a:spcBef>
              <a:buNone/>
            </a:pPr>
            <a:endParaRPr lang="en-US" sz="1300" dirty="0">
              <a:solidFill>
                <a:srgbClr val="B3931B"/>
              </a:solidFill>
            </a:endParaRPr>
          </a:p>
          <a:p>
            <a:pPr marL="171450" indent="-171450">
              <a:spcBef>
                <a:spcPts val="0"/>
              </a:spcBef>
            </a:pPr>
            <a:r>
              <a:rPr lang="en-US" sz="1300" b="1" dirty="0">
                <a:solidFill>
                  <a:srgbClr val="105282"/>
                </a:solidFill>
                <a:latin typeface="Franklin Gothic Book" panose="020B0503020102020204" pitchFamily="34" charset="0"/>
              </a:rPr>
              <a:t>American Academy of Hospice and Palliative Medicine</a:t>
            </a:r>
          </a:p>
          <a:p>
            <a:pPr marL="171450" indent="-171450">
              <a:spcBef>
                <a:spcPts val="0"/>
              </a:spcBef>
            </a:pPr>
            <a:r>
              <a:rPr lang="en-US" sz="1300" b="1" dirty="0">
                <a:solidFill>
                  <a:srgbClr val="105282"/>
                </a:solidFill>
                <a:latin typeface="Franklin Gothic Book" panose="020B0503020102020204" pitchFamily="34" charset="0"/>
              </a:rPr>
              <a:t>American Academy of Neurology</a:t>
            </a:r>
          </a:p>
          <a:p>
            <a:pPr marL="171450" indent="-171450">
              <a:spcBef>
                <a:spcPts val="0"/>
              </a:spcBef>
            </a:pPr>
            <a:r>
              <a:rPr lang="en-US" sz="1300" b="1" dirty="0">
                <a:solidFill>
                  <a:srgbClr val="105282"/>
                </a:solidFill>
                <a:latin typeface="Franklin Gothic Book" panose="020B0503020102020204" pitchFamily="34" charset="0"/>
              </a:rPr>
              <a:t>American Academy of Ophthalmology</a:t>
            </a:r>
          </a:p>
          <a:p>
            <a:pPr marL="171450" indent="-171450">
              <a:spcBef>
                <a:spcPts val="0"/>
              </a:spcBef>
            </a:pPr>
            <a:r>
              <a:rPr lang="en-US" sz="1300" b="1" dirty="0">
                <a:solidFill>
                  <a:srgbClr val="105282"/>
                </a:solidFill>
                <a:latin typeface="Franklin Gothic Book" panose="020B0503020102020204" pitchFamily="34" charset="0"/>
              </a:rPr>
              <a:t>American Academy of Otolaryngology— Head and Neck Surgery</a:t>
            </a:r>
          </a:p>
          <a:p>
            <a:pPr marL="171450" indent="-171450">
              <a:spcBef>
                <a:spcPts val="0"/>
              </a:spcBef>
            </a:pPr>
            <a:r>
              <a:rPr lang="en-US" sz="1300" b="1" dirty="0">
                <a:solidFill>
                  <a:srgbClr val="105282"/>
                </a:solidFill>
                <a:latin typeface="Franklin Gothic Book" panose="020B0503020102020204" pitchFamily="34" charset="0"/>
              </a:rPr>
              <a:t>American Academy of Pediatrics</a:t>
            </a:r>
          </a:p>
          <a:p>
            <a:pPr marL="171450" indent="-171450">
              <a:spcBef>
                <a:spcPts val="0"/>
              </a:spcBef>
            </a:pPr>
            <a:r>
              <a:rPr lang="en-US" sz="1300" b="1" dirty="0">
                <a:solidFill>
                  <a:srgbClr val="105282"/>
                </a:solidFill>
                <a:latin typeface="Franklin Gothic Book" panose="020B0503020102020204" pitchFamily="34" charset="0"/>
              </a:rPr>
              <a:t>American College of Obstetricians and Gynecologists</a:t>
            </a:r>
          </a:p>
          <a:p>
            <a:pPr marL="171450" indent="-171450">
              <a:spcBef>
                <a:spcPts val="0"/>
              </a:spcBef>
            </a:pPr>
            <a:r>
              <a:rPr lang="en-US" sz="1300" b="1" dirty="0">
                <a:solidFill>
                  <a:srgbClr val="105282"/>
                </a:solidFill>
                <a:latin typeface="Franklin Gothic Book" panose="020B0503020102020204" pitchFamily="34" charset="0"/>
              </a:rPr>
              <a:t>American College of Rheumatology</a:t>
            </a:r>
          </a:p>
          <a:p>
            <a:pPr marL="171450" indent="-171450">
              <a:spcBef>
                <a:spcPts val="0"/>
              </a:spcBef>
            </a:pPr>
            <a:r>
              <a:rPr lang="en-US" sz="1300" b="1" dirty="0">
                <a:solidFill>
                  <a:srgbClr val="105282"/>
                </a:solidFill>
                <a:latin typeface="Franklin Gothic Book" panose="020B0503020102020204" pitchFamily="34" charset="0"/>
              </a:rPr>
              <a:t>American Geriatrics Society</a:t>
            </a:r>
          </a:p>
          <a:p>
            <a:pPr marL="171450" indent="-171450">
              <a:spcBef>
                <a:spcPts val="0"/>
              </a:spcBef>
            </a:pPr>
            <a:r>
              <a:rPr lang="en-US" sz="1300" b="1" dirty="0">
                <a:solidFill>
                  <a:srgbClr val="105282"/>
                </a:solidFill>
                <a:latin typeface="Franklin Gothic Book" panose="020B0503020102020204" pitchFamily="34" charset="0"/>
              </a:rPr>
              <a:t>American Society for Clinical Pathology</a:t>
            </a:r>
          </a:p>
          <a:p>
            <a:pPr marL="171450" indent="-171450">
              <a:spcBef>
                <a:spcPts val="0"/>
              </a:spcBef>
            </a:pPr>
            <a:r>
              <a:rPr lang="en-US" sz="1300" b="1" dirty="0">
                <a:solidFill>
                  <a:srgbClr val="105282"/>
                </a:solidFill>
                <a:latin typeface="Franklin Gothic Book" panose="020B0503020102020204" pitchFamily="34" charset="0"/>
              </a:rPr>
              <a:t>American Society of Echocardiography</a:t>
            </a:r>
          </a:p>
          <a:p>
            <a:pPr marL="171450" indent="-171450">
              <a:spcBef>
                <a:spcPts val="0"/>
              </a:spcBef>
            </a:pPr>
            <a:r>
              <a:rPr lang="en-US" sz="1300" b="1" dirty="0">
                <a:solidFill>
                  <a:srgbClr val="105282"/>
                </a:solidFill>
                <a:latin typeface="Franklin Gothic Book" panose="020B0503020102020204" pitchFamily="34" charset="0"/>
              </a:rPr>
              <a:t>American Urological Association</a:t>
            </a:r>
          </a:p>
          <a:p>
            <a:pPr marL="171450" indent="-171450">
              <a:spcBef>
                <a:spcPts val="0"/>
              </a:spcBef>
            </a:pPr>
            <a:r>
              <a:rPr lang="en-US" sz="1300" b="1" dirty="0">
                <a:solidFill>
                  <a:srgbClr val="105282"/>
                </a:solidFill>
                <a:latin typeface="Franklin Gothic Book" panose="020B0503020102020204" pitchFamily="34" charset="0"/>
              </a:rPr>
              <a:t>Society for Vascular Medicine</a:t>
            </a:r>
          </a:p>
          <a:p>
            <a:pPr marL="171450" indent="-171450">
              <a:spcBef>
                <a:spcPts val="0"/>
              </a:spcBef>
            </a:pPr>
            <a:r>
              <a:rPr lang="en-US" sz="1300" b="1" dirty="0">
                <a:solidFill>
                  <a:srgbClr val="105282"/>
                </a:solidFill>
                <a:latin typeface="Franklin Gothic Book" panose="020B0503020102020204" pitchFamily="34" charset="0"/>
              </a:rPr>
              <a:t>Society of Cardiovascular Computed Tomography</a:t>
            </a:r>
          </a:p>
          <a:p>
            <a:pPr marL="171450" indent="-171450">
              <a:spcBef>
                <a:spcPts val="0"/>
              </a:spcBef>
            </a:pPr>
            <a:r>
              <a:rPr lang="en-US" sz="1300" b="1" dirty="0">
                <a:solidFill>
                  <a:srgbClr val="105282"/>
                </a:solidFill>
                <a:latin typeface="Franklin Gothic Book" panose="020B0503020102020204" pitchFamily="34" charset="0"/>
              </a:rPr>
              <a:t>Society of Hospital Medicine</a:t>
            </a:r>
          </a:p>
          <a:p>
            <a:pPr marL="171450" indent="-171450">
              <a:spcBef>
                <a:spcPts val="0"/>
              </a:spcBef>
            </a:pPr>
            <a:r>
              <a:rPr lang="en-US" sz="1300" b="1" dirty="0">
                <a:solidFill>
                  <a:srgbClr val="105282"/>
                </a:solidFill>
                <a:latin typeface="Franklin Gothic Book" panose="020B0503020102020204" pitchFamily="34" charset="0"/>
              </a:rPr>
              <a:t>Society of Nuclear Medicine and Molecular Imaging</a:t>
            </a:r>
          </a:p>
          <a:p>
            <a:pPr marL="171450" indent="-171450">
              <a:spcBef>
                <a:spcPts val="0"/>
              </a:spcBef>
            </a:pPr>
            <a:r>
              <a:rPr lang="en-US" sz="1300" b="1" dirty="0">
                <a:solidFill>
                  <a:srgbClr val="105282"/>
                </a:solidFill>
                <a:latin typeface="Franklin Gothic Book" panose="020B0503020102020204" pitchFamily="34" charset="0"/>
              </a:rPr>
              <a:t>Society of Thoracic Surgeons</a:t>
            </a:r>
          </a:p>
          <a:p>
            <a:pPr marL="0" indent="0">
              <a:spcBef>
                <a:spcPts val="0"/>
              </a:spcBef>
              <a:buNone/>
            </a:pPr>
            <a:endParaRPr lang="en-US" sz="1300" dirty="0">
              <a:solidFill>
                <a:srgbClr val="105282"/>
              </a:solidFill>
              <a:latin typeface="Franklin Gothic Book" panose="020B0503020102020204" pitchFamily="34" charset="0"/>
            </a:endParaRPr>
          </a:p>
          <a:p>
            <a:pPr marL="171450" indent="-171450">
              <a:spcBef>
                <a:spcPts val="0"/>
              </a:spcBef>
            </a:pPr>
            <a:r>
              <a:rPr lang="en-US" sz="1300" b="1" dirty="0">
                <a:solidFill>
                  <a:srgbClr val="660066"/>
                </a:solidFill>
              </a:rPr>
              <a:t>AAGL – Gynecologic </a:t>
            </a:r>
            <a:r>
              <a:rPr lang="en-US" sz="1300" b="1" dirty="0" err="1">
                <a:solidFill>
                  <a:srgbClr val="660066"/>
                </a:solidFill>
              </a:rPr>
              <a:t>Laparoscopists</a:t>
            </a:r>
            <a:endParaRPr lang="en-US" sz="1300" b="1" dirty="0">
              <a:solidFill>
                <a:srgbClr val="660066"/>
              </a:solidFill>
            </a:endParaRPr>
          </a:p>
          <a:p>
            <a:pPr marL="171450" indent="-171450">
              <a:spcBef>
                <a:spcPts val="0"/>
              </a:spcBef>
            </a:pPr>
            <a:r>
              <a:rPr lang="en-US" sz="1300" b="1" dirty="0">
                <a:solidFill>
                  <a:srgbClr val="660066"/>
                </a:solidFill>
              </a:rPr>
              <a:t>AMDA – Dedicated to Long Term Care Medicine</a:t>
            </a:r>
          </a:p>
          <a:p>
            <a:pPr marL="171450" indent="-171450">
              <a:spcBef>
                <a:spcPts val="0"/>
              </a:spcBef>
            </a:pPr>
            <a:r>
              <a:rPr lang="en-US" sz="1300" b="1" dirty="0">
                <a:solidFill>
                  <a:srgbClr val="660066"/>
                </a:solidFill>
              </a:rPr>
              <a:t>American Academy of Clinical Toxicology</a:t>
            </a:r>
          </a:p>
          <a:p>
            <a:pPr marL="171450" indent="-171450">
              <a:spcBef>
                <a:spcPts val="0"/>
              </a:spcBef>
            </a:pPr>
            <a:r>
              <a:rPr lang="en-US" sz="1300" b="1" dirty="0">
                <a:solidFill>
                  <a:srgbClr val="660066"/>
                </a:solidFill>
              </a:rPr>
              <a:t>American Academy of Dermatology</a:t>
            </a:r>
          </a:p>
          <a:p>
            <a:pPr marL="171450" indent="-171450">
              <a:spcBef>
                <a:spcPts val="0"/>
              </a:spcBef>
            </a:pPr>
            <a:r>
              <a:rPr lang="en-US" sz="1300" b="1" dirty="0">
                <a:solidFill>
                  <a:srgbClr val="660066"/>
                </a:solidFill>
              </a:rPr>
              <a:t>American Academy of Nursing</a:t>
            </a:r>
          </a:p>
          <a:p>
            <a:pPr marL="171450" indent="-171450">
              <a:spcBef>
                <a:spcPts val="0"/>
              </a:spcBef>
            </a:pPr>
            <a:r>
              <a:rPr lang="en-US" sz="1300" b="1" dirty="0">
                <a:solidFill>
                  <a:srgbClr val="660066"/>
                </a:solidFill>
              </a:rPr>
              <a:t>American Academy of </a:t>
            </a:r>
            <a:r>
              <a:rPr lang="en-US" sz="1300" b="1" dirty="0" err="1">
                <a:solidFill>
                  <a:srgbClr val="660066"/>
                </a:solidFill>
              </a:rPr>
              <a:t>Orthopaedic</a:t>
            </a:r>
            <a:r>
              <a:rPr lang="en-US" sz="1300" b="1" dirty="0">
                <a:solidFill>
                  <a:srgbClr val="660066"/>
                </a:solidFill>
              </a:rPr>
              <a:t> Surgeons</a:t>
            </a:r>
          </a:p>
          <a:p>
            <a:pPr marL="171450" indent="-171450">
              <a:spcBef>
                <a:spcPts val="0"/>
              </a:spcBef>
            </a:pPr>
            <a:r>
              <a:rPr lang="en-US" sz="1300" b="1" dirty="0">
                <a:solidFill>
                  <a:srgbClr val="660066"/>
                </a:solidFill>
              </a:rPr>
              <a:t>American Academy of Physical Medicine and Rehabilitation</a:t>
            </a:r>
          </a:p>
          <a:p>
            <a:pPr marL="171450" indent="-171450">
              <a:spcBef>
                <a:spcPts val="0"/>
              </a:spcBef>
            </a:pPr>
            <a:r>
              <a:rPr lang="en-US" sz="1300" b="1" dirty="0">
                <a:solidFill>
                  <a:srgbClr val="660066"/>
                </a:solidFill>
              </a:rPr>
              <a:t>American Academy of Sleep Medicine</a:t>
            </a:r>
          </a:p>
          <a:p>
            <a:pPr marL="171450" indent="-171450">
              <a:spcBef>
                <a:spcPts val="0"/>
              </a:spcBef>
            </a:pPr>
            <a:r>
              <a:rPr lang="en-US" sz="1300" b="1" dirty="0">
                <a:solidFill>
                  <a:srgbClr val="660066"/>
                </a:solidFill>
              </a:rPr>
              <a:t>American Association for Pediatric Ophthalmology and Strabismus</a:t>
            </a:r>
          </a:p>
          <a:p>
            <a:pPr marL="171450" indent="-171450">
              <a:spcBef>
                <a:spcPts val="0"/>
              </a:spcBef>
            </a:pPr>
            <a:r>
              <a:rPr lang="en-US" sz="1300" b="1" dirty="0">
                <a:solidFill>
                  <a:srgbClr val="660066"/>
                </a:solidFill>
              </a:rPr>
              <a:t>American Association for the Study of Liver Diseases</a:t>
            </a:r>
          </a:p>
          <a:p>
            <a:pPr marL="171450" indent="-171450">
              <a:spcBef>
                <a:spcPts val="0"/>
              </a:spcBef>
            </a:pPr>
            <a:r>
              <a:rPr lang="en-US" sz="1300" b="1" dirty="0">
                <a:solidFill>
                  <a:srgbClr val="660066"/>
                </a:solidFill>
              </a:rPr>
              <a:t>American Association of Blood Banks</a:t>
            </a:r>
          </a:p>
          <a:p>
            <a:pPr marL="171450" indent="-171450">
              <a:spcBef>
                <a:spcPts val="0"/>
              </a:spcBef>
            </a:pPr>
            <a:r>
              <a:rPr lang="en-US" sz="1300" b="1" dirty="0">
                <a:solidFill>
                  <a:srgbClr val="660066"/>
                </a:solidFill>
              </a:rPr>
              <a:t>American Association of Neurological Surgeons</a:t>
            </a:r>
          </a:p>
          <a:p>
            <a:pPr marL="171450" indent="-171450">
              <a:spcBef>
                <a:spcPts val="0"/>
              </a:spcBef>
            </a:pPr>
            <a:r>
              <a:rPr lang="en-US" sz="1300" b="1" dirty="0">
                <a:solidFill>
                  <a:srgbClr val="660066"/>
                </a:solidFill>
              </a:rPr>
              <a:t>AANEM (Neuromuscular/</a:t>
            </a:r>
            <a:r>
              <a:rPr lang="en-US" sz="1300" b="1" dirty="0" err="1">
                <a:solidFill>
                  <a:srgbClr val="660066"/>
                </a:solidFill>
              </a:rPr>
              <a:t>Electrodiagnostic</a:t>
            </a:r>
            <a:r>
              <a:rPr lang="en-US" sz="1300" b="1" dirty="0">
                <a:solidFill>
                  <a:srgbClr val="660066"/>
                </a:solidFill>
              </a:rPr>
              <a:t> Medicine</a:t>
            </a:r>
          </a:p>
          <a:p>
            <a:pPr marL="171450" indent="-171450">
              <a:spcBef>
                <a:spcPts val="0"/>
              </a:spcBef>
            </a:pPr>
            <a:r>
              <a:rPr lang="en-US" sz="1300" b="1" dirty="0">
                <a:solidFill>
                  <a:srgbClr val="660066"/>
                </a:solidFill>
              </a:rPr>
              <a:t>American Chiropractic Association</a:t>
            </a:r>
          </a:p>
          <a:p>
            <a:pPr marL="171450" indent="-171450">
              <a:spcBef>
                <a:spcPts val="0"/>
              </a:spcBef>
            </a:pPr>
            <a:r>
              <a:rPr lang="en-US" sz="1300" b="1" dirty="0">
                <a:solidFill>
                  <a:srgbClr val="660066"/>
                </a:solidFill>
              </a:rPr>
              <a:t>American College of Chest Physicians</a:t>
            </a:r>
          </a:p>
          <a:p>
            <a:pPr marL="171450" indent="-171450">
              <a:spcBef>
                <a:spcPts val="0"/>
              </a:spcBef>
            </a:pPr>
            <a:r>
              <a:rPr lang="en-US" sz="1300" b="1" dirty="0">
                <a:solidFill>
                  <a:srgbClr val="660066"/>
                </a:solidFill>
              </a:rPr>
              <a:t>American College of Emergency Physicians</a:t>
            </a:r>
          </a:p>
          <a:p>
            <a:pPr marL="171450" indent="-171450">
              <a:spcBef>
                <a:spcPts val="0"/>
              </a:spcBef>
            </a:pPr>
            <a:r>
              <a:rPr lang="en-US" sz="1300" b="1" dirty="0">
                <a:solidFill>
                  <a:srgbClr val="660066"/>
                </a:solidFill>
              </a:rPr>
              <a:t>American College of Medical Genetics and Genomics</a:t>
            </a:r>
            <a:endParaRPr lang="en-US" sz="1300" b="1" dirty="0">
              <a:solidFill>
                <a:srgbClr val="551269"/>
              </a:solidFill>
            </a:endParaRPr>
          </a:p>
          <a:p>
            <a:pPr marL="171450" indent="-171450">
              <a:spcBef>
                <a:spcPts val="0"/>
              </a:spcBef>
            </a:pPr>
            <a:r>
              <a:rPr lang="en-US" sz="1300" b="1" dirty="0">
                <a:solidFill>
                  <a:srgbClr val="551269"/>
                </a:solidFill>
              </a:rPr>
              <a:t>American College of Medical Toxicology</a:t>
            </a:r>
          </a:p>
          <a:p>
            <a:pPr marL="171450" indent="-171450">
              <a:spcBef>
                <a:spcPts val="0"/>
              </a:spcBef>
            </a:pPr>
            <a:r>
              <a:rPr lang="en-US" sz="1300" b="1" dirty="0">
                <a:solidFill>
                  <a:srgbClr val="660066"/>
                </a:solidFill>
              </a:rPr>
              <a:t>American College of Occupational </a:t>
            </a:r>
            <a:r>
              <a:rPr lang="en-US" sz="1300" b="1" dirty="0">
                <a:solidFill>
                  <a:srgbClr val="551269"/>
                </a:solidFill>
              </a:rPr>
              <a:t>and </a:t>
            </a:r>
            <a:r>
              <a:rPr lang="en-US" sz="1300" b="1" dirty="0">
                <a:solidFill>
                  <a:srgbClr val="660066"/>
                </a:solidFill>
              </a:rPr>
              <a:t>Environmental Medicine</a:t>
            </a:r>
          </a:p>
          <a:p>
            <a:pPr marL="171450" indent="-171450">
              <a:spcBef>
                <a:spcPts val="0"/>
              </a:spcBef>
            </a:pPr>
            <a:r>
              <a:rPr lang="en-US" sz="1300" b="1" dirty="0">
                <a:solidFill>
                  <a:srgbClr val="660066"/>
                </a:solidFill>
              </a:rPr>
              <a:t>American College of Preventive Medicine</a:t>
            </a:r>
          </a:p>
          <a:p>
            <a:pPr marL="171450" indent="-171450">
              <a:spcBef>
                <a:spcPts val="0"/>
              </a:spcBef>
            </a:pPr>
            <a:r>
              <a:rPr lang="en-US" sz="1300" b="1" dirty="0">
                <a:solidFill>
                  <a:srgbClr val="660066"/>
                </a:solidFill>
              </a:rPr>
              <a:t>American College of Surgeons</a:t>
            </a:r>
          </a:p>
          <a:p>
            <a:pPr marL="171450" indent="-171450">
              <a:spcBef>
                <a:spcPts val="0"/>
              </a:spcBef>
            </a:pPr>
            <a:r>
              <a:rPr lang="en-US" sz="1300" b="1" dirty="0">
                <a:solidFill>
                  <a:srgbClr val="660066"/>
                </a:solidFill>
              </a:rPr>
              <a:t>American Dental Association</a:t>
            </a:r>
          </a:p>
          <a:p>
            <a:pPr marL="171450" indent="-171450">
              <a:spcBef>
                <a:spcPts val="0"/>
              </a:spcBef>
            </a:pPr>
            <a:r>
              <a:rPr lang="en-US" sz="1300" b="1" dirty="0">
                <a:solidFill>
                  <a:srgbClr val="660066"/>
                </a:solidFill>
              </a:rPr>
              <a:t>American Medical Society for Sports Medicine</a:t>
            </a:r>
          </a:p>
          <a:p>
            <a:pPr marL="171450" indent="-171450">
              <a:spcBef>
                <a:spcPts val="0"/>
              </a:spcBef>
            </a:pPr>
            <a:r>
              <a:rPr lang="en-US" sz="1300" b="1" dirty="0">
                <a:solidFill>
                  <a:srgbClr val="660066"/>
                </a:solidFill>
              </a:rPr>
              <a:t>American Occupational Therapy Association</a:t>
            </a:r>
          </a:p>
          <a:p>
            <a:pPr marL="171450" indent="-171450">
              <a:spcBef>
                <a:spcPts val="0"/>
              </a:spcBef>
            </a:pPr>
            <a:r>
              <a:rPr lang="en-US" sz="1300" b="1" dirty="0">
                <a:solidFill>
                  <a:srgbClr val="660066"/>
                </a:solidFill>
              </a:rPr>
              <a:t>American </a:t>
            </a:r>
            <a:r>
              <a:rPr lang="en-US" sz="1300" b="1" dirty="0" err="1">
                <a:solidFill>
                  <a:srgbClr val="660066"/>
                </a:solidFill>
              </a:rPr>
              <a:t>Orthopaedic</a:t>
            </a:r>
            <a:r>
              <a:rPr lang="en-US" sz="1300" b="1" dirty="0">
                <a:solidFill>
                  <a:srgbClr val="660066"/>
                </a:solidFill>
              </a:rPr>
              <a:t> Foot &amp; Ankle Society</a:t>
            </a:r>
          </a:p>
          <a:p>
            <a:pPr marL="171450" indent="-171450">
              <a:spcBef>
                <a:spcPts val="0"/>
              </a:spcBef>
            </a:pPr>
            <a:r>
              <a:rPr lang="en-US" sz="1300" b="1" dirty="0">
                <a:solidFill>
                  <a:srgbClr val="660066"/>
                </a:solidFill>
              </a:rPr>
              <a:t>American Physical Therapy Association</a:t>
            </a:r>
          </a:p>
          <a:p>
            <a:pPr marL="171450" indent="-171450">
              <a:spcBef>
                <a:spcPts val="0"/>
              </a:spcBef>
            </a:pPr>
            <a:r>
              <a:rPr lang="en-US" sz="1300" b="1" dirty="0">
                <a:solidFill>
                  <a:srgbClr val="660066"/>
                </a:solidFill>
              </a:rPr>
              <a:t>American Podiatric Medical Association</a:t>
            </a:r>
          </a:p>
          <a:p>
            <a:pPr marL="171450" indent="-171450">
              <a:spcBef>
                <a:spcPts val="0"/>
              </a:spcBef>
            </a:pPr>
            <a:r>
              <a:rPr lang="en-US" sz="1300" b="1" dirty="0">
                <a:solidFill>
                  <a:srgbClr val="660066"/>
                </a:solidFill>
              </a:rPr>
              <a:t>American Psychiatric Association</a:t>
            </a:r>
          </a:p>
          <a:p>
            <a:pPr marL="171450" indent="-171450">
              <a:spcBef>
                <a:spcPts val="0"/>
              </a:spcBef>
            </a:pPr>
            <a:r>
              <a:rPr lang="en-US" sz="1300" b="1" dirty="0">
                <a:solidFill>
                  <a:srgbClr val="660066"/>
                </a:solidFill>
              </a:rPr>
              <a:t>American Society for Blood and Marrow Transplantation</a:t>
            </a:r>
          </a:p>
          <a:p>
            <a:pPr marL="171450" indent="-171450">
              <a:spcBef>
                <a:spcPts val="0"/>
              </a:spcBef>
            </a:pPr>
            <a:endParaRPr lang="en-US" sz="1300" b="1" dirty="0">
              <a:solidFill>
                <a:srgbClr val="660066"/>
              </a:solidFill>
            </a:endParaRPr>
          </a:p>
          <a:p>
            <a:pPr marL="171450" indent="-171450">
              <a:spcBef>
                <a:spcPts val="0"/>
              </a:spcBef>
            </a:pPr>
            <a:r>
              <a:rPr lang="en-US" sz="1300" b="1" dirty="0">
                <a:solidFill>
                  <a:srgbClr val="660066"/>
                </a:solidFill>
              </a:rPr>
              <a:t>American Society for Colposcopy &amp; Cervical Pathology</a:t>
            </a:r>
          </a:p>
          <a:p>
            <a:pPr marL="171450" indent="-171450">
              <a:spcBef>
                <a:spcPts val="0"/>
              </a:spcBef>
            </a:pPr>
            <a:r>
              <a:rPr lang="en-US" sz="1300" b="1" dirty="0">
                <a:solidFill>
                  <a:srgbClr val="660066"/>
                </a:solidFill>
              </a:rPr>
              <a:t>American Society for Metabolic and Bariatric Surgery</a:t>
            </a:r>
          </a:p>
          <a:p>
            <a:pPr marL="171450" indent="-171450">
              <a:spcBef>
                <a:spcPts val="0"/>
              </a:spcBef>
            </a:pPr>
            <a:r>
              <a:rPr lang="en-US" sz="1300" b="1" dirty="0">
                <a:solidFill>
                  <a:srgbClr val="660066"/>
                </a:solidFill>
              </a:rPr>
              <a:t>American Society for Radiation Oncology</a:t>
            </a:r>
          </a:p>
          <a:p>
            <a:pPr marL="171450" indent="-171450">
              <a:spcBef>
                <a:spcPts val="0"/>
              </a:spcBef>
            </a:pPr>
            <a:r>
              <a:rPr lang="en-US" sz="1300" b="1" dirty="0">
                <a:solidFill>
                  <a:srgbClr val="660066"/>
                </a:solidFill>
              </a:rPr>
              <a:t>American Society for Reproductive Medicine</a:t>
            </a:r>
          </a:p>
          <a:p>
            <a:pPr marL="171450" indent="-171450">
              <a:spcBef>
                <a:spcPts val="0"/>
              </a:spcBef>
            </a:pPr>
            <a:r>
              <a:rPr lang="en-US" sz="1300" b="1" dirty="0">
                <a:solidFill>
                  <a:srgbClr val="660066"/>
                </a:solidFill>
              </a:rPr>
              <a:t>American Society of Anesthesiologists-Pain Medicine</a:t>
            </a:r>
          </a:p>
          <a:p>
            <a:pPr marL="171450" indent="-171450">
              <a:spcBef>
                <a:spcPts val="0"/>
              </a:spcBef>
            </a:pPr>
            <a:r>
              <a:rPr lang="en-US" sz="1300" b="1" dirty="0">
                <a:solidFill>
                  <a:srgbClr val="660066"/>
                </a:solidFill>
              </a:rPr>
              <a:t>American Society of Breast Surgeons</a:t>
            </a:r>
          </a:p>
          <a:p>
            <a:pPr marL="171450" indent="-171450">
              <a:spcBef>
                <a:spcPts val="0"/>
              </a:spcBef>
            </a:pPr>
            <a:r>
              <a:rPr lang="en-US" sz="1300" b="1" dirty="0">
                <a:solidFill>
                  <a:srgbClr val="660066"/>
                </a:solidFill>
              </a:rPr>
              <a:t>American Society of  Health-System Pharmacists</a:t>
            </a:r>
          </a:p>
          <a:p>
            <a:pPr marL="171450" indent="-171450">
              <a:spcBef>
                <a:spcPts val="0"/>
              </a:spcBef>
            </a:pPr>
            <a:r>
              <a:rPr lang="en-US" sz="1300" b="1" dirty="0">
                <a:solidFill>
                  <a:srgbClr val="660066"/>
                </a:solidFill>
              </a:rPr>
              <a:t>American Society of Hematology</a:t>
            </a:r>
          </a:p>
          <a:p>
            <a:pPr marL="171450" indent="-171450">
              <a:spcBef>
                <a:spcPts val="0"/>
              </a:spcBef>
            </a:pPr>
            <a:r>
              <a:rPr lang="en-US" sz="1300" b="1" dirty="0">
                <a:solidFill>
                  <a:srgbClr val="660066"/>
                </a:solidFill>
              </a:rPr>
              <a:t>American Thoracic Society</a:t>
            </a:r>
          </a:p>
          <a:p>
            <a:pPr marL="171450" indent="-171450">
              <a:spcBef>
                <a:spcPts val="0"/>
              </a:spcBef>
            </a:pPr>
            <a:r>
              <a:rPr lang="en-US" sz="1300" b="1" dirty="0">
                <a:solidFill>
                  <a:srgbClr val="660066"/>
                </a:solidFill>
              </a:rPr>
              <a:t>American </a:t>
            </a:r>
            <a:r>
              <a:rPr lang="en-US" sz="1300" b="1" dirty="0" err="1">
                <a:solidFill>
                  <a:srgbClr val="660066"/>
                </a:solidFill>
              </a:rPr>
              <a:t>Urogynecologic</a:t>
            </a:r>
            <a:r>
              <a:rPr lang="en-US" sz="1300" b="1" dirty="0">
                <a:solidFill>
                  <a:srgbClr val="660066"/>
                </a:solidFill>
              </a:rPr>
              <a:t> Society</a:t>
            </a:r>
          </a:p>
          <a:p>
            <a:pPr marL="171450" indent="-171450">
              <a:spcBef>
                <a:spcPts val="0"/>
              </a:spcBef>
            </a:pPr>
            <a:r>
              <a:rPr lang="en-US" sz="1300" b="1" dirty="0">
                <a:solidFill>
                  <a:srgbClr val="551269"/>
                </a:solidFill>
              </a:rPr>
              <a:t>Commission on Cancer</a:t>
            </a:r>
          </a:p>
          <a:p>
            <a:pPr marL="171450" indent="-171450">
              <a:spcBef>
                <a:spcPts val="0"/>
              </a:spcBef>
            </a:pPr>
            <a:r>
              <a:rPr lang="en-US" sz="1300" b="1" dirty="0">
                <a:solidFill>
                  <a:srgbClr val="660066"/>
                </a:solidFill>
              </a:rPr>
              <a:t>Congress of Neurological Surgeons</a:t>
            </a:r>
          </a:p>
          <a:p>
            <a:pPr marL="171450" indent="-171450">
              <a:spcBef>
                <a:spcPts val="0"/>
              </a:spcBef>
            </a:pPr>
            <a:r>
              <a:rPr lang="en-US" sz="1300" b="1" dirty="0">
                <a:solidFill>
                  <a:srgbClr val="660066"/>
                </a:solidFill>
              </a:rPr>
              <a:t>Endocrine Society</a:t>
            </a:r>
          </a:p>
          <a:p>
            <a:pPr marL="171450" indent="-171450">
              <a:spcBef>
                <a:spcPts val="0"/>
              </a:spcBef>
            </a:pPr>
            <a:r>
              <a:rPr lang="en-US" sz="1300" b="1" dirty="0">
                <a:solidFill>
                  <a:srgbClr val="660066"/>
                </a:solidFill>
              </a:rPr>
              <a:t>Heart Rhythm Society</a:t>
            </a:r>
          </a:p>
          <a:p>
            <a:pPr marL="171450" indent="-171450">
              <a:spcBef>
                <a:spcPts val="0"/>
              </a:spcBef>
            </a:pPr>
            <a:r>
              <a:rPr lang="en-US" sz="1300" b="1" dirty="0">
                <a:solidFill>
                  <a:srgbClr val="660066"/>
                </a:solidFill>
              </a:rPr>
              <a:t>HIV Medicine Association</a:t>
            </a:r>
          </a:p>
          <a:p>
            <a:pPr marL="171450" indent="-171450">
              <a:spcBef>
                <a:spcPts val="0"/>
              </a:spcBef>
            </a:pPr>
            <a:r>
              <a:rPr lang="en-US" sz="1300" b="1" dirty="0">
                <a:solidFill>
                  <a:srgbClr val="660066"/>
                </a:solidFill>
              </a:rPr>
              <a:t>Infectious Diseases Society of America</a:t>
            </a:r>
          </a:p>
          <a:p>
            <a:pPr marL="171450" indent="-171450">
              <a:spcBef>
                <a:spcPts val="0"/>
              </a:spcBef>
            </a:pPr>
            <a:r>
              <a:rPr lang="en-US" sz="1300" b="1" dirty="0">
                <a:solidFill>
                  <a:srgbClr val="660066"/>
                </a:solidFill>
              </a:rPr>
              <a:t>North American Spine Society</a:t>
            </a:r>
          </a:p>
          <a:p>
            <a:pPr marL="171450" indent="-171450">
              <a:spcBef>
                <a:spcPts val="0"/>
              </a:spcBef>
            </a:pPr>
            <a:r>
              <a:rPr lang="en-US" sz="1300" b="1" dirty="0">
                <a:solidFill>
                  <a:srgbClr val="660066"/>
                </a:solidFill>
              </a:rPr>
              <a:t>Society for Cardiovascular Angiography and Interventions</a:t>
            </a:r>
          </a:p>
          <a:p>
            <a:pPr marL="171450" indent="-171450">
              <a:spcBef>
                <a:spcPts val="0"/>
              </a:spcBef>
            </a:pPr>
            <a:r>
              <a:rPr lang="en-US" sz="1300" b="1" dirty="0">
                <a:solidFill>
                  <a:srgbClr val="660066"/>
                </a:solidFill>
              </a:rPr>
              <a:t>Society for Healthcare Epidemiology of America</a:t>
            </a:r>
          </a:p>
          <a:p>
            <a:pPr marL="171450" indent="-171450">
              <a:spcBef>
                <a:spcPts val="0"/>
              </a:spcBef>
            </a:pPr>
            <a:r>
              <a:rPr lang="en-US" sz="1300" b="1" dirty="0">
                <a:solidFill>
                  <a:srgbClr val="660066"/>
                </a:solidFill>
              </a:rPr>
              <a:t>Society for Maternal-Fetal Medicine</a:t>
            </a:r>
          </a:p>
          <a:p>
            <a:pPr marL="171450" indent="-171450">
              <a:spcBef>
                <a:spcPts val="0"/>
              </a:spcBef>
            </a:pPr>
            <a:r>
              <a:rPr lang="en-US" sz="1300" b="1" dirty="0">
                <a:solidFill>
                  <a:srgbClr val="660066"/>
                </a:solidFill>
              </a:rPr>
              <a:t>Society for Vascular Surgery</a:t>
            </a:r>
          </a:p>
          <a:p>
            <a:pPr marL="171450" indent="-171450">
              <a:spcBef>
                <a:spcPts val="0"/>
              </a:spcBef>
            </a:pPr>
            <a:r>
              <a:rPr lang="en-US" sz="1300" b="1" dirty="0">
                <a:solidFill>
                  <a:srgbClr val="660066"/>
                </a:solidFill>
              </a:rPr>
              <a:t>Society of Cardiovascular Magnetic Resonance</a:t>
            </a:r>
          </a:p>
          <a:p>
            <a:pPr marL="171450" indent="-171450">
              <a:spcBef>
                <a:spcPts val="0"/>
              </a:spcBef>
            </a:pPr>
            <a:r>
              <a:rPr lang="en-US" sz="1300" b="1" dirty="0">
                <a:solidFill>
                  <a:srgbClr val="660066"/>
                </a:solidFill>
              </a:rPr>
              <a:t>Society of Critical Care Medicine</a:t>
            </a:r>
          </a:p>
          <a:p>
            <a:pPr marL="171450" indent="-171450">
              <a:spcBef>
                <a:spcPts val="0"/>
              </a:spcBef>
            </a:pPr>
            <a:r>
              <a:rPr lang="en-US" sz="1300" b="1" dirty="0">
                <a:solidFill>
                  <a:srgbClr val="660066"/>
                </a:solidFill>
              </a:rPr>
              <a:t>Society of General Internal Medicine</a:t>
            </a:r>
          </a:p>
          <a:p>
            <a:pPr marL="171450" indent="-171450">
              <a:spcBef>
                <a:spcPts val="0"/>
              </a:spcBef>
            </a:pPr>
            <a:r>
              <a:rPr lang="en-US" sz="1300" b="1" dirty="0">
                <a:solidFill>
                  <a:srgbClr val="660066"/>
                </a:solidFill>
              </a:rPr>
              <a:t>Society of Gynecologic Oncology</a:t>
            </a:r>
          </a:p>
          <a:p>
            <a:pPr marL="171450" indent="-171450">
              <a:spcBef>
                <a:spcPts val="0"/>
              </a:spcBef>
            </a:pPr>
            <a:endParaRPr lang="en-US" sz="1100" b="1" dirty="0">
              <a:solidFill>
                <a:srgbClr val="105282"/>
              </a:solidFill>
              <a:latin typeface="Franklin Gothic Book" panose="020B0503020102020204" pitchFamily="34" charset="0"/>
            </a:endParaRPr>
          </a:p>
          <a:p>
            <a:pPr marL="171450" indent="-171450">
              <a:spcBef>
                <a:spcPts val="0"/>
              </a:spcBef>
            </a:pPr>
            <a:endParaRPr lang="en-US" sz="2400" dirty="0">
              <a:solidFill>
                <a:prstClr val="black"/>
              </a:solidFill>
              <a:latin typeface="Calibri"/>
            </a:endParaRPr>
          </a:p>
          <a:p>
            <a:endParaRPr lang="en-US" dirty="0"/>
          </a:p>
        </p:txBody>
      </p:sp>
      <p:sp>
        <p:nvSpPr>
          <p:cNvPr id="6" name="Content Placeholder 2"/>
          <p:cNvSpPr txBox="1">
            <a:spLocks/>
          </p:cNvSpPr>
          <p:nvPr/>
        </p:nvSpPr>
        <p:spPr>
          <a:xfrm>
            <a:off x="3580932" y="559656"/>
            <a:ext cx="6402721" cy="635403"/>
          </a:xfrm>
          <a:prstGeom prst="rect">
            <a:avLst/>
          </a:prstGeom>
          <a:solidFill>
            <a:srgbClr val="92D050"/>
          </a:solidFill>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3600" b="1" dirty="0"/>
              <a:t>Engagement &amp; Partnerships</a:t>
            </a:r>
          </a:p>
          <a:p>
            <a:endParaRPr lang="en-US" sz="3600" dirty="0"/>
          </a:p>
        </p:txBody>
      </p:sp>
    </p:spTree>
    <p:extLst>
      <p:ext uri="{BB962C8B-B14F-4D97-AF65-F5344CB8AC3E}">
        <p14:creationId xmlns:p14="http://schemas.microsoft.com/office/powerpoint/2010/main" val="356648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0680"/>
            <a:ext cx="6937160" cy="762662"/>
          </a:xfrm>
        </p:spPr>
        <p:txBody>
          <a:bodyPr>
            <a:normAutofit/>
          </a:bodyPr>
          <a:lstStyle/>
          <a:p>
            <a:r>
              <a:rPr lang="en-US" sz="4000" dirty="0"/>
              <a:t>A Growing Global Movement</a:t>
            </a:r>
          </a:p>
        </p:txBody>
      </p:sp>
      <p:sp>
        <p:nvSpPr>
          <p:cNvPr id="3" name="Content Placeholder 2"/>
          <p:cNvSpPr>
            <a:spLocks noGrp="1"/>
          </p:cNvSpPr>
          <p:nvPr>
            <p:ph idx="1"/>
          </p:nvPr>
        </p:nvSpPr>
        <p:spPr>
          <a:xfrm>
            <a:off x="1178498" y="5513369"/>
            <a:ext cx="8349343" cy="1114961"/>
          </a:xfrm>
        </p:spPr>
        <p:txBody>
          <a:bodyPr>
            <a:normAutofit fontScale="77500" lnSpcReduction="20000"/>
          </a:bodyPr>
          <a:lstStyle/>
          <a:p>
            <a:pPr marL="0" indent="0">
              <a:buNone/>
            </a:pPr>
            <a:r>
              <a:rPr lang="en-US" dirty="0"/>
              <a:t>Australia, Austria, Brazil, Canada, Denmark, England, France, Germany, India, Israel, Italy, Japan, Netherlands, New Zealand, Norway, Portugal, South Korea, South Africa, Switzerland, United Kingdom, United States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416" y="1245117"/>
            <a:ext cx="7330740" cy="4123541"/>
          </a:xfrm>
          <a:prstGeom prst="rect">
            <a:avLst/>
          </a:prstGeom>
        </p:spPr>
      </p:pic>
    </p:spTree>
    <p:extLst>
      <p:ext uri="{BB962C8B-B14F-4D97-AF65-F5344CB8AC3E}">
        <p14:creationId xmlns:p14="http://schemas.microsoft.com/office/powerpoint/2010/main" val="351383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State</a:t>
            </a:r>
          </a:p>
        </p:txBody>
      </p:sp>
      <p:pic>
        <p:nvPicPr>
          <p:cNvPr id="5" name="Content Placeholder 4"/>
          <p:cNvPicPr>
            <a:picLocks noGrp="1" noChangeAspect="1"/>
          </p:cNvPicPr>
          <p:nvPr>
            <p:ph idx="1"/>
          </p:nvPr>
        </p:nvPicPr>
        <p:blipFill>
          <a:blip r:embed="rId3"/>
          <a:stretch>
            <a:fillRect/>
          </a:stretch>
        </p:blipFill>
        <p:spPr>
          <a:xfrm>
            <a:off x="666257" y="1606295"/>
            <a:ext cx="2734057" cy="924054"/>
          </a:xfrm>
          <a:prstGeom prst="rect">
            <a:avLst/>
          </a:prstGeom>
        </p:spPr>
      </p:pic>
      <p:sp>
        <p:nvSpPr>
          <p:cNvPr id="4" name="Slide Number Placeholder 3"/>
          <p:cNvSpPr>
            <a:spLocks noGrp="1"/>
          </p:cNvSpPr>
          <p:nvPr>
            <p:ph type="sldNum" sz="quarter" idx="12"/>
          </p:nvPr>
        </p:nvSpPr>
        <p:spPr/>
        <p:txBody>
          <a:bodyPr/>
          <a:lstStyle/>
          <a:p>
            <a:fld id="{8BC4A0B9-777E-406F-9659-070ECF329FAC}" type="slidenum">
              <a:rPr lang="en-US" smtClean="0"/>
              <a:t>9</a:t>
            </a:fld>
            <a:endParaRPr lang="en-US"/>
          </a:p>
        </p:txBody>
      </p:sp>
      <p:pic>
        <p:nvPicPr>
          <p:cNvPr id="6" name="Picture 5"/>
          <p:cNvPicPr>
            <a:picLocks noChangeAspect="1"/>
          </p:cNvPicPr>
          <p:nvPr/>
        </p:nvPicPr>
        <p:blipFill>
          <a:blip r:embed="rId4"/>
          <a:stretch>
            <a:fillRect/>
          </a:stretch>
        </p:blipFill>
        <p:spPr>
          <a:xfrm>
            <a:off x="4438272" y="1811060"/>
            <a:ext cx="2829320" cy="638264"/>
          </a:xfrm>
          <a:prstGeom prst="rect">
            <a:avLst/>
          </a:prstGeom>
        </p:spPr>
      </p:pic>
      <p:sp>
        <p:nvSpPr>
          <p:cNvPr id="7" name="TextBox 6"/>
          <p:cNvSpPr txBox="1"/>
          <p:nvPr/>
        </p:nvSpPr>
        <p:spPr>
          <a:xfrm>
            <a:off x="1590900" y="3176680"/>
            <a:ext cx="4213185" cy="2954655"/>
          </a:xfrm>
          <a:prstGeom prst="rect">
            <a:avLst/>
          </a:prstGeom>
          <a:noFill/>
        </p:spPr>
        <p:txBody>
          <a:bodyPr wrap="square" rtlCol="0">
            <a:spAutoFit/>
          </a:bodyPr>
          <a:lstStyle/>
          <a:p>
            <a:r>
              <a:rPr lang="en-US" sz="1400" dirty="0"/>
              <a:t>David Buchholz, MD, </a:t>
            </a:r>
            <a:r>
              <a:rPr lang="en-US" sz="1400" dirty="0" err="1">
                <a:hlinkClick r:id="rId5"/>
              </a:rPr>
              <a:t>Premera</a:t>
            </a:r>
            <a:r>
              <a:rPr lang="en-US" sz="1400" dirty="0">
                <a:hlinkClick r:id="rId5"/>
              </a:rPr>
              <a:t> Blue Cross</a:t>
            </a:r>
            <a:endParaRPr lang="en-US" sz="1400" dirty="0"/>
          </a:p>
          <a:p>
            <a:r>
              <a:rPr lang="en-US" sz="1400" dirty="0"/>
              <a:t>Andrea Carter, MD, </a:t>
            </a:r>
            <a:r>
              <a:rPr lang="en-US" sz="1400" dirty="0">
                <a:hlinkClick r:id="rId6"/>
              </a:rPr>
              <a:t>Samaritan Healthcare</a:t>
            </a:r>
            <a:endParaRPr lang="en-US" sz="1400" dirty="0"/>
          </a:p>
          <a:p>
            <a:r>
              <a:rPr lang="en-US" sz="1400" dirty="0"/>
              <a:t>Marisa </a:t>
            </a:r>
            <a:r>
              <a:rPr lang="en-US" sz="1400" dirty="0" err="1"/>
              <a:t>D’Angeli</a:t>
            </a:r>
            <a:r>
              <a:rPr lang="en-US" sz="1400" dirty="0"/>
              <a:t>, MD, </a:t>
            </a:r>
            <a:r>
              <a:rPr lang="en-US" sz="1400" dirty="0">
                <a:hlinkClick r:id="rId7"/>
              </a:rPr>
              <a:t>Washington State Department of Health</a:t>
            </a:r>
            <a:endParaRPr lang="en-US" sz="1400" dirty="0"/>
          </a:p>
          <a:p>
            <a:r>
              <a:rPr lang="en-US" sz="1400" dirty="0"/>
              <a:t>Christopher Dale, MD, MPH, </a:t>
            </a:r>
            <a:r>
              <a:rPr lang="en-US" sz="1400" dirty="0">
                <a:hlinkClick r:id="rId8"/>
              </a:rPr>
              <a:t>Swedish Medical Group</a:t>
            </a:r>
            <a:endParaRPr lang="en-US" sz="1400" dirty="0"/>
          </a:p>
          <a:p>
            <a:r>
              <a:rPr lang="en-US" sz="1400" dirty="0" err="1"/>
              <a:t>Tanny</a:t>
            </a:r>
            <a:r>
              <a:rPr lang="en-US" sz="1400" dirty="0"/>
              <a:t> Davenport, MD, MMM, </a:t>
            </a:r>
            <a:r>
              <a:rPr lang="en-US" sz="1400" dirty="0" err="1">
                <a:hlinkClick r:id="rId9"/>
              </a:rPr>
              <a:t>SignalHealth</a:t>
            </a:r>
            <a:endParaRPr lang="en-US" sz="1400" dirty="0"/>
          </a:p>
          <a:p>
            <a:r>
              <a:rPr lang="en-US" sz="1400" dirty="0"/>
              <a:t>Connie Davis, MD, </a:t>
            </a:r>
            <a:r>
              <a:rPr lang="en-US" sz="1400" dirty="0">
                <a:hlinkClick r:id="rId10"/>
              </a:rPr>
              <a:t>Skagit Regional Health</a:t>
            </a:r>
            <a:endParaRPr lang="en-US" sz="1400" dirty="0"/>
          </a:p>
          <a:p>
            <a:r>
              <a:rPr lang="en-US" sz="1400" dirty="0"/>
              <a:t>Scott Foster, MD, MPH, </a:t>
            </a:r>
            <a:r>
              <a:rPr lang="en-US" sz="1400" dirty="0" err="1">
                <a:hlinkClick r:id="rId11"/>
              </a:rPr>
              <a:t>PeaceHealth</a:t>
            </a:r>
            <a:r>
              <a:rPr lang="en-US" sz="1400" dirty="0">
                <a:hlinkClick r:id="rId11"/>
              </a:rPr>
              <a:t> Medical Group</a:t>
            </a:r>
            <a:endParaRPr lang="en-US" sz="1400" dirty="0"/>
          </a:p>
          <a:p>
            <a:r>
              <a:rPr lang="en-US" sz="1400" dirty="0"/>
              <a:t>Matt Handley, MD, </a:t>
            </a:r>
            <a:r>
              <a:rPr lang="en-US" sz="1400" dirty="0">
                <a:hlinkClick r:id="rId12"/>
              </a:rPr>
              <a:t>Kaiser Permanente, Washington</a:t>
            </a:r>
            <a:endParaRPr lang="en-US" sz="1400" dirty="0"/>
          </a:p>
          <a:p>
            <a:r>
              <a:rPr lang="en-US" sz="1400" dirty="0"/>
              <a:t>Kent Hu, MD, MPH, </a:t>
            </a:r>
            <a:r>
              <a:rPr lang="en-US" sz="1400" dirty="0">
                <a:hlinkClick r:id="rId13"/>
              </a:rPr>
              <a:t>The Everett Clinic</a:t>
            </a:r>
            <a:endParaRPr lang="en-US" sz="1400" dirty="0"/>
          </a:p>
          <a:p>
            <a:r>
              <a:rPr lang="en-US" sz="1400" dirty="0"/>
              <a:t>Camille Johnson, MD, </a:t>
            </a:r>
            <a:r>
              <a:rPr lang="en-US" sz="1400" dirty="0">
                <a:hlinkClick r:id="rId14"/>
              </a:rPr>
              <a:t>Virginia Mason</a:t>
            </a:r>
            <a:endParaRPr lang="en-US" sz="1400" dirty="0"/>
          </a:p>
          <a:p>
            <a:r>
              <a:rPr lang="en-US" sz="1400" dirty="0"/>
              <a:t>Dan Kent, MD, </a:t>
            </a:r>
            <a:r>
              <a:rPr lang="en-US" sz="1400" dirty="0">
                <a:hlinkClick r:id="rId15"/>
              </a:rPr>
              <a:t>United Healthcare Community Plan</a:t>
            </a:r>
            <a:endParaRPr lang="en-US" sz="1400" dirty="0"/>
          </a:p>
          <a:p>
            <a:endParaRPr lang="en-US" dirty="0"/>
          </a:p>
        </p:txBody>
      </p:sp>
      <p:sp>
        <p:nvSpPr>
          <p:cNvPr id="8" name="TextBox 7"/>
          <p:cNvSpPr txBox="1"/>
          <p:nvPr/>
        </p:nvSpPr>
        <p:spPr>
          <a:xfrm>
            <a:off x="6238754" y="3176680"/>
            <a:ext cx="5953246" cy="2246769"/>
          </a:xfrm>
          <a:prstGeom prst="rect">
            <a:avLst/>
          </a:prstGeom>
          <a:noFill/>
        </p:spPr>
        <p:txBody>
          <a:bodyPr wrap="square" rtlCol="0">
            <a:spAutoFit/>
          </a:bodyPr>
          <a:lstStyle/>
          <a:p>
            <a:r>
              <a:rPr lang="en-US" sz="1400" dirty="0"/>
              <a:t>Gary Knox, MD, </a:t>
            </a:r>
            <a:r>
              <a:rPr lang="en-US" sz="1400" dirty="0">
                <a:hlinkClick r:id="rId16"/>
              </a:rPr>
              <a:t>Rockwood Clinic</a:t>
            </a:r>
            <a:endParaRPr lang="en-US" sz="1400" dirty="0"/>
          </a:p>
          <a:p>
            <a:r>
              <a:rPr lang="en-US" sz="1400" dirty="0"/>
              <a:t>Scott </a:t>
            </a:r>
            <a:r>
              <a:rPr lang="en-US" sz="1400" dirty="0" err="1"/>
              <a:t>Kronlund</a:t>
            </a:r>
            <a:r>
              <a:rPr lang="en-US" sz="1400" dirty="0"/>
              <a:t>, MD, </a:t>
            </a:r>
            <a:r>
              <a:rPr lang="en-US" sz="1400" dirty="0">
                <a:hlinkClick r:id="rId17"/>
              </a:rPr>
              <a:t>Northwest Physicians Network</a:t>
            </a:r>
            <a:endParaRPr lang="en-US" sz="1400" dirty="0"/>
          </a:p>
          <a:p>
            <a:r>
              <a:rPr lang="en-US" sz="1400" dirty="0"/>
              <a:t>Pat </a:t>
            </a:r>
            <a:r>
              <a:rPr lang="en-US" sz="1400" dirty="0" err="1"/>
              <a:t>Kulpa</a:t>
            </a:r>
            <a:r>
              <a:rPr lang="en-US" sz="1400" dirty="0"/>
              <a:t>, MD, MBA, </a:t>
            </a:r>
            <a:r>
              <a:rPr lang="en-US" sz="1400" dirty="0">
                <a:hlinkClick r:id="rId18"/>
              </a:rPr>
              <a:t>Regence BlueShield</a:t>
            </a:r>
            <a:endParaRPr lang="en-US" sz="1400" dirty="0"/>
          </a:p>
          <a:p>
            <a:r>
              <a:rPr lang="en-US" sz="1400" dirty="0"/>
              <a:t>Francis Mercado, MD, </a:t>
            </a:r>
            <a:r>
              <a:rPr lang="en-US" sz="1400" dirty="0">
                <a:hlinkClick r:id="rId19"/>
              </a:rPr>
              <a:t>CHI Franciscan Health System</a:t>
            </a:r>
            <a:endParaRPr lang="en-US" sz="1400" dirty="0"/>
          </a:p>
          <a:p>
            <a:r>
              <a:rPr lang="en-US" sz="1400" dirty="0"/>
              <a:t>Randy Moseley, MD, </a:t>
            </a:r>
            <a:r>
              <a:rPr lang="en-US" sz="1400" dirty="0">
                <a:hlinkClick r:id="rId20"/>
              </a:rPr>
              <a:t>Confluence Health</a:t>
            </a:r>
            <a:endParaRPr lang="en-US" sz="1400" dirty="0"/>
          </a:p>
          <a:p>
            <a:r>
              <a:rPr lang="en-US" sz="1400" dirty="0"/>
              <a:t>Scott Ramsey, MD, PhD, </a:t>
            </a:r>
            <a:r>
              <a:rPr lang="en-US" sz="1400" dirty="0">
                <a:hlinkClick r:id="rId21"/>
              </a:rPr>
              <a:t>Fred Hutchinson Cancer Research Center</a:t>
            </a:r>
            <a:endParaRPr lang="en-US" sz="1400" dirty="0"/>
          </a:p>
          <a:p>
            <a:r>
              <a:rPr lang="en-US" sz="1400" dirty="0"/>
              <a:t>John Robinson, MD, SM, </a:t>
            </a:r>
            <a:r>
              <a:rPr lang="en-US" sz="1400" dirty="0">
                <a:hlinkClick r:id="rId22"/>
              </a:rPr>
              <a:t>First Choice Health</a:t>
            </a:r>
            <a:endParaRPr lang="en-US" sz="1400" dirty="0"/>
          </a:p>
          <a:p>
            <a:r>
              <a:rPr lang="en-US" sz="1400" dirty="0"/>
              <a:t>Pam Sheffield, MD, </a:t>
            </a:r>
            <a:r>
              <a:rPr lang="en-US" sz="1400" dirty="0">
                <a:hlinkClick r:id="rId23"/>
              </a:rPr>
              <a:t>University of Washington (UW) Medicine</a:t>
            </a:r>
            <a:endParaRPr lang="en-US" sz="1400" dirty="0"/>
          </a:p>
          <a:p>
            <a:r>
              <a:rPr lang="en-US" sz="1400" dirty="0"/>
              <a:t>Jae Sim, MD, </a:t>
            </a:r>
            <a:r>
              <a:rPr lang="en-US" sz="1400" dirty="0">
                <a:hlinkClick r:id="rId24"/>
              </a:rPr>
              <a:t>Edmonds Family Medicine</a:t>
            </a:r>
            <a:endParaRPr lang="en-US" sz="1400" dirty="0"/>
          </a:p>
          <a:p>
            <a:r>
              <a:rPr lang="en-US" sz="1400" dirty="0"/>
              <a:t>John </a:t>
            </a:r>
            <a:r>
              <a:rPr lang="en-US" sz="1400" dirty="0" err="1"/>
              <a:t>Vassell</a:t>
            </a:r>
            <a:r>
              <a:rPr lang="en-US" sz="1400" dirty="0"/>
              <a:t>, MD, </a:t>
            </a:r>
            <a:r>
              <a:rPr lang="en-US" sz="1400" dirty="0" err="1">
                <a:hlinkClick r:id="rId25"/>
              </a:rPr>
              <a:t>Qualis</a:t>
            </a:r>
            <a:r>
              <a:rPr lang="en-US" sz="1400" dirty="0">
                <a:hlinkClick r:id="rId25"/>
              </a:rPr>
              <a:t> Health</a:t>
            </a:r>
            <a:endParaRPr lang="en-US" sz="1400" dirty="0"/>
          </a:p>
        </p:txBody>
      </p:sp>
      <p:sp>
        <p:nvSpPr>
          <p:cNvPr id="9" name="TextBox 8"/>
          <p:cNvSpPr txBox="1"/>
          <p:nvPr/>
        </p:nvSpPr>
        <p:spPr>
          <a:xfrm>
            <a:off x="1365813" y="2530349"/>
            <a:ext cx="9433367" cy="646331"/>
          </a:xfrm>
          <a:prstGeom prst="rect">
            <a:avLst/>
          </a:prstGeom>
          <a:noFill/>
        </p:spPr>
        <p:txBody>
          <a:bodyPr wrap="square" rtlCol="0">
            <a:spAutoFit/>
          </a:bodyPr>
          <a:lstStyle/>
          <a:p>
            <a:pPr algn="ctr"/>
            <a:r>
              <a:rPr lang="en-US" b="1" dirty="0"/>
              <a:t>Washington State Choosing Wisely Task Force:</a:t>
            </a:r>
          </a:p>
          <a:p>
            <a:endParaRPr lang="en-US" dirty="0"/>
          </a:p>
        </p:txBody>
      </p:sp>
      <p:pic>
        <p:nvPicPr>
          <p:cNvPr id="11" name="Picture 10"/>
          <p:cNvPicPr>
            <a:picLocks noChangeAspect="1"/>
          </p:cNvPicPr>
          <p:nvPr/>
        </p:nvPicPr>
        <p:blipFill>
          <a:blip r:embed="rId26"/>
          <a:stretch>
            <a:fillRect/>
          </a:stretch>
        </p:blipFill>
        <p:spPr>
          <a:xfrm>
            <a:off x="7400057" y="1796150"/>
            <a:ext cx="2924583" cy="628738"/>
          </a:xfrm>
          <a:prstGeom prst="rect">
            <a:avLst/>
          </a:prstGeom>
        </p:spPr>
      </p:pic>
    </p:spTree>
    <p:extLst>
      <p:ext uri="{BB962C8B-B14F-4D97-AF65-F5344CB8AC3E}">
        <p14:creationId xmlns:p14="http://schemas.microsoft.com/office/powerpoint/2010/main" val="9873819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8F30E8C19AC3449692B3123E884768" ma:contentTypeVersion="10" ma:contentTypeDescription="Create a new document." ma:contentTypeScope="" ma:versionID="3ca0d79882f0d41685724d9f63da4c76">
  <xsd:schema xmlns:xsd="http://www.w3.org/2001/XMLSchema" xmlns:xs="http://www.w3.org/2001/XMLSchema" xmlns:p="http://schemas.microsoft.com/office/2006/metadata/properties" xmlns:ns2="78b4b246-e66f-4de4-aae1-24b99d7b6e2c" xmlns:ns3="d29a8555-db37-4257-91ea-e6d336cdedf2" targetNamespace="http://schemas.microsoft.com/office/2006/metadata/properties" ma:root="true" ma:fieldsID="9d83b4d3762af5e09391a857bf591c6b" ns2:_="" ns3:_="">
    <xsd:import namespace="78b4b246-e66f-4de4-aae1-24b99d7b6e2c"/>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4b246-e66f-4de4-aae1-24b99d7b6e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7CC2E-CC5B-49DD-85C9-C500B5142BCB}">
  <ds:schemaRefs>
    <ds:schemaRef ds:uri="http://purl.org/dc/elements/1.1/"/>
    <ds:schemaRef ds:uri="http://schemas.microsoft.com/office/2006/metadata/properties"/>
    <ds:schemaRef ds:uri="d29a8555-db37-4257-91ea-e6d336cdedf2"/>
    <ds:schemaRef ds:uri="http://purl.org/dc/terms/"/>
    <ds:schemaRef ds:uri="http://schemas.microsoft.com/office/2006/documentManagement/types"/>
    <ds:schemaRef ds:uri="78b4b246-e66f-4de4-aae1-24b99d7b6e2c"/>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EC11693-7EE0-42AC-BA3E-3078151C66E9}">
  <ds:schemaRefs>
    <ds:schemaRef ds:uri="http://schemas.microsoft.com/sharepoint/v3/contenttype/forms"/>
  </ds:schemaRefs>
</ds:datastoreItem>
</file>

<file path=customXml/itemProps3.xml><?xml version="1.0" encoding="utf-8"?>
<ds:datastoreItem xmlns:ds="http://schemas.openxmlformats.org/officeDocument/2006/customXml" ds:itemID="{86F917B6-62D6-47AF-8ED6-5DD64AC0A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4b246-e66f-4de4-aae1-24b99d7b6e2c"/>
    <ds:schemaRef ds:uri="d29a8555-db37-4257-91ea-e6d336cde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21504</TotalTime>
  <Words>1564</Words>
  <Application>Microsoft Office PowerPoint</Application>
  <PresentationFormat>Widescreen</PresentationFormat>
  <Paragraphs>290</Paragraphs>
  <Slides>20</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Arial</vt:lpstr>
      <vt:lpstr>Calibri</vt:lpstr>
      <vt:lpstr>Calibri Light</vt:lpstr>
      <vt:lpstr>Courier New</vt:lpstr>
      <vt:lpstr>Franklin Gothic Book</vt:lpstr>
      <vt:lpstr>Franklin Gothic Demi</vt:lpstr>
      <vt:lpstr>Franklin Gothic Medium</vt:lpstr>
      <vt:lpstr>Franklin Gothic Medium Cond</vt:lpstr>
      <vt:lpstr>Lora-Regular</vt:lpstr>
      <vt:lpstr>Lucida Sans Unicode</vt:lpstr>
      <vt:lpstr>Times New Roman</vt:lpstr>
      <vt:lpstr>Wingdings</vt:lpstr>
      <vt:lpstr>Office Theme</vt:lpstr>
      <vt:lpstr>1_Office Theme</vt:lpstr>
      <vt:lpstr>PowerPoint Presentation</vt:lpstr>
      <vt:lpstr>PowerPoint Presentation</vt:lpstr>
      <vt:lpstr>PowerPoint Presentation</vt:lpstr>
      <vt:lpstr>PowerPoint Presentation</vt:lpstr>
      <vt:lpstr>Choosing Wisely:  Statewide Models</vt:lpstr>
      <vt:lpstr>The Choosing Wisely® Campaign</vt:lpstr>
      <vt:lpstr>Specialty Societies take the lead</vt:lpstr>
      <vt:lpstr>A Growing Global Movement</vt:lpstr>
      <vt:lpstr>Washington State</vt:lpstr>
      <vt:lpstr>“First, Do No Harm: Calculating Health Care Waste in Washington State” </vt:lpstr>
      <vt:lpstr>Virginia Statewide </vt:lpstr>
      <vt:lpstr>PowerPoint Presentation</vt:lpstr>
      <vt:lpstr>Ways We Can Support Your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GYMR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Rand</dc:creator>
  <cp:lastModifiedBy>Justine Zayhowski</cp:lastModifiedBy>
  <cp:revision>761</cp:revision>
  <cp:lastPrinted>2019-05-29T12:37:43Z</cp:lastPrinted>
  <dcterms:created xsi:type="dcterms:W3CDTF">2014-07-29T22:32:25Z</dcterms:created>
  <dcterms:modified xsi:type="dcterms:W3CDTF">2019-11-27T18:01:40Z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0x010100738F30E8C19AC3449692B3123E884768</vt:lpwstr>
  </property>
</Properties>
</file>