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4"/>
    <p:sldMasterId id="2147483757" r:id="rId5"/>
  </p:sldMasterIdLst>
  <p:notesMasterIdLst>
    <p:notesMasterId r:id="rId36"/>
  </p:notesMasterIdLst>
  <p:sldIdLst>
    <p:sldId id="280" r:id="rId6"/>
    <p:sldId id="281" r:id="rId7"/>
    <p:sldId id="291" r:id="rId8"/>
    <p:sldId id="295" r:id="rId9"/>
    <p:sldId id="304" r:id="rId10"/>
    <p:sldId id="770" r:id="rId11"/>
    <p:sldId id="771" r:id="rId12"/>
    <p:sldId id="772" r:id="rId13"/>
    <p:sldId id="773" r:id="rId14"/>
    <p:sldId id="774" r:id="rId15"/>
    <p:sldId id="776" r:id="rId16"/>
    <p:sldId id="775" r:id="rId17"/>
    <p:sldId id="784" r:id="rId18"/>
    <p:sldId id="785" r:id="rId19"/>
    <p:sldId id="777" r:id="rId20"/>
    <p:sldId id="778" r:id="rId21"/>
    <p:sldId id="779" r:id="rId22"/>
    <p:sldId id="781" r:id="rId23"/>
    <p:sldId id="780" r:id="rId24"/>
    <p:sldId id="786" r:id="rId25"/>
    <p:sldId id="787" r:id="rId26"/>
    <p:sldId id="782" r:id="rId27"/>
    <p:sldId id="783" r:id="rId28"/>
    <p:sldId id="306" r:id="rId29"/>
    <p:sldId id="766" r:id="rId30"/>
    <p:sldId id="767" r:id="rId31"/>
    <p:sldId id="769" r:id="rId32"/>
    <p:sldId id="288" r:id="rId33"/>
    <p:sldId id="289" r:id="rId34"/>
    <p:sldId id="29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Burns" initials="MB" lastIdx="21" clrIdx="0">
    <p:extLst>
      <p:ext uri="{19B8F6BF-5375-455C-9EA6-DF929625EA0E}">
        <p15:presenceInfo xmlns:p15="http://schemas.microsoft.com/office/powerpoint/2012/main" userId="S::mburns@bailit-health.com::c618f2ce-3b45-45fc-84b9-ecdabaf9800a" providerId="AD"/>
      </p:ext>
    </p:extLst>
  </p:cmAuthor>
  <p:cmAuthor id="2" name="Justine Zayhowski" initials="JZ" lastIdx="2" clrIdx="1">
    <p:extLst>
      <p:ext uri="{19B8F6BF-5375-455C-9EA6-DF929625EA0E}">
        <p15:presenceInfo xmlns:p15="http://schemas.microsoft.com/office/powerpoint/2012/main" userId="S::jzayhowski@bailit-health.com::2377d393-ab0f-4e66-8672-ed1beebcd407" providerId="AD"/>
      </p:ext>
    </p:extLst>
  </p:cmAuthor>
  <p:cmAuthor id="3" name="Michael Bailit" initials="MB" lastIdx="39" clrIdx="2">
    <p:extLst>
      <p:ext uri="{19B8F6BF-5375-455C-9EA6-DF929625EA0E}">
        <p15:presenceInfo xmlns:p15="http://schemas.microsoft.com/office/powerpoint/2012/main" userId="S::mbailit@bailit-health.com::6e5c4604-85bf-41ef-8e97-4724b7d56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2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FA49CA-38D9-4334-AA51-B973857CC893}" v="6" dt="2019-12-02T13:00:57.0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5" autoAdjust="0"/>
    <p:restoredTop sz="94660"/>
  </p:normalViewPr>
  <p:slideViewPr>
    <p:cSldViewPr snapToGrid="0">
      <p:cViewPr varScale="1">
        <p:scale>
          <a:sx n="68" d="100"/>
          <a:sy n="68" d="100"/>
        </p:scale>
        <p:origin x="7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3EC56-CECA-443B-B578-BD2C76F49B15}" type="datetimeFigureOut">
              <a:rPr lang="en-US" smtClean="0"/>
              <a:t>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BFF34-4E4C-47C4-BB1F-F6A660910A80}" type="slidenum">
              <a:rPr lang="en-US" smtClean="0"/>
              <a:t>‹#›</a:t>
            </a:fld>
            <a:endParaRPr lang="en-US"/>
          </a:p>
        </p:txBody>
      </p:sp>
    </p:spTree>
    <p:extLst>
      <p:ext uri="{BB962C8B-B14F-4D97-AF65-F5344CB8AC3E}">
        <p14:creationId xmlns:p14="http://schemas.microsoft.com/office/powerpoint/2010/main" val="261225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2306356"/>
            <a:ext cx="10058400" cy="2018755"/>
          </a:xfrm>
        </p:spPr>
        <p:txBody>
          <a:bodyPr anchor="b">
            <a:normAutofit/>
          </a:bodyPr>
          <a:lstStyle>
            <a:lvl1pPr algn="ctr">
              <a:lnSpc>
                <a:spcPct val="85000"/>
              </a:lnSpc>
              <a:defRPr sz="8000" spc="-50" baseline="0">
                <a:solidFill>
                  <a:srgbClr val="1D4268"/>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ctr">
              <a:buNone/>
              <a:defRPr sz="2400" cap="all" spc="200" baseline="0">
                <a:solidFill>
                  <a:schemeClr val="tx2">
                    <a:lumMod val="50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CD81651D-A16F-4C37-9A39-C199241A6C01}" type="datetime1">
              <a:rPr lang="en-US" smtClean="0"/>
              <a:pPr/>
              <a:t>12/2/2019</a:t>
            </a:fld>
            <a:endParaRPr lang="en-US"/>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image1.jpeg">
            <a:extLst>
              <a:ext uri="{FF2B5EF4-FFF2-40B4-BE49-F238E27FC236}">
                <a16:creationId xmlns:a16="http://schemas.microsoft.com/office/drawing/2014/main" id="{3AE31069-7D15-41AE-B081-49D9D66454A6}"/>
              </a:ext>
            </a:extLst>
          </p:cNvPr>
          <p:cNvPicPr/>
          <p:nvPr userDrawn="1"/>
        </p:nvPicPr>
        <p:blipFill>
          <a:blip r:embed="rId2" cstate="print"/>
          <a:stretch>
            <a:fillRect/>
          </a:stretch>
        </p:blipFill>
        <p:spPr>
          <a:xfrm>
            <a:off x="3803559" y="23154"/>
            <a:ext cx="4584882" cy="2120039"/>
          </a:xfrm>
          <a:prstGeom prst="rect">
            <a:avLst/>
          </a:prstGeom>
        </p:spPr>
      </p:pic>
    </p:spTree>
    <p:extLst>
      <p:ext uri="{BB962C8B-B14F-4D97-AF65-F5344CB8AC3E}">
        <p14:creationId xmlns:p14="http://schemas.microsoft.com/office/powerpoint/2010/main" val="343144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D4268"/>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D29EBE-4401-477E-931E-805A5A3AC7C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a:t>Office of the Health Insurance Commissioner</a:t>
            </a:r>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214379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lvl1pPr>
              <a:defRPr>
                <a:solidFill>
                  <a:srgbClr val="1D4268"/>
                </a:solidFill>
              </a:defRPr>
            </a:lvl1pPr>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D29EBE-4401-477E-931E-805A5A3AC7C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a:t>Office of the Health Insurance Commissioner</a:t>
            </a:r>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3700970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41B5C302-2967-466F-AB87-32FBE3DC0034}"/>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
        <p:nvSpPr>
          <p:cNvPr id="11" name="Footer Placeholder 3">
            <a:extLst>
              <a:ext uri="{FF2B5EF4-FFF2-40B4-BE49-F238E27FC236}">
                <a16:creationId xmlns:a16="http://schemas.microsoft.com/office/drawing/2014/main" id="{3272A2D9-1C29-4931-84D9-8E396571BC4B}"/>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1682222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B8AF59CA-9A0A-4708-991B-9EA712BC766F}"/>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504384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B4839BFF-9ECC-457E-A89E-D80634445C7D}"/>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
        <p:nvSpPr>
          <p:cNvPr id="11" name="Footer Placeholder 3">
            <a:extLst>
              <a:ext uri="{FF2B5EF4-FFF2-40B4-BE49-F238E27FC236}">
                <a16:creationId xmlns:a16="http://schemas.microsoft.com/office/drawing/2014/main" id="{F63434C9-75F2-4FBE-AAB5-8DD0AE09F3D5}"/>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4290004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47590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420376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5849518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Slide Number Placeholder 5">
            <a:extLst>
              <a:ext uri="{FF2B5EF4-FFF2-40B4-BE49-F238E27FC236}">
                <a16:creationId xmlns:a16="http://schemas.microsoft.com/office/drawing/2014/main" id="{E5C79C45-808A-49F1-9C82-72DF978C382C}"/>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
        <p:nvSpPr>
          <p:cNvPr id="11" name="Footer Placeholder 3">
            <a:extLst>
              <a:ext uri="{FF2B5EF4-FFF2-40B4-BE49-F238E27FC236}">
                <a16:creationId xmlns:a16="http://schemas.microsoft.com/office/drawing/2014/main" id="{5C6FB3CA-FE55-4F81-BE76-EBD293AF20D2}"/>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2783203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4800600" y="6459785"/>
            <a:ext cx="5099858" cy="365125"/>
          </a:xfrm>
          <a:prstGeom prst="rect">
            <a:avLst/>
          </a:prstGeo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344068"/>
                </a:solidFill>
                <a:effectLst/>
                <a:uLnTx/>
                <a:uFillTx/>
                <a:latin typeface="Calibri"/>
                <a:ea typeface="+mn-ea"/>
                <a:cs typeface="+mn-cs"/>
              </a:rPr>
              <a:t>State of Rhode Island  Support provided by the  Peterson Center on Healthcare</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344068"/>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344068"/>
              </a:solidFill>
              <a:effectLst/>
              <a:uLnTx/>
              <a:uFillTx/>
              <a:latin typeface="Calibri"/>
              <a:ea typeface="+mn-ea"/>
              <a:cs typeface="+mn-cs"/>
            </a:endParaRPr>
          </a:p>
        </p:txBody>
      </p:sp>
    </p:spTree>
    <p:extLst>
      <p:ext uri="{BB962C8B-B14F-4D97-AF65-F5344CB8AC3E}">
        <p14:creationId xmlns:p14="http://schemas.microsoft.com/office/powerpoint/2010/main" val="259511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solidFill>
                  <a:srgbClr val="1D4268"/>
                </a:solidFill>
              </a:defRPr>
            </a:lvl1p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D24412-2748-4BFF-BC48-DB209666C6CF}" type="datetime1">
              <a:rPr lang="en-US" smtClean="0"/>
              <a:pPr/>
              <a:t>12/2/2019</a:t>
            </a:fld>
            <a:endParaRPr lang="en-US"/>
          </a:p>
        </p:txBody>
      </p:sp>
      <p:sp>
        <p:nvSpPr>
          <p:cNvPr id="5" name="Footer Placeholder 4"/>
          <p:cNvSpPr>
            <a:spLocks noGrp="1"/>
          </p:cNvSpPr>
          <p:nvPr>
            <p:ph type="ftr" sz="quarter" idx="11"/>
          </p:nvPr>
        </p:nvSpPr>
        <p:spPr/>
        <p:txBody>
          <a:bodyPr/>
          <a:lstStyle/>
          <a:p>
            <a:r>
              <a:rPr lang="en-US"/>
              <a:t>Office of the Health Insurance Commissioner</a:t>
            </a:r>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1671631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Slide Number Placeholder 5">
            <a:extLst>
              <a:ext uri="{FF2B5EF4-FFF2-40B4-BE49-F238E27FC236}">
                <a16:creationId xmlns:a16="http://schemas.microsoft.com/office/drawing/2014/main" id="{77930D2F-DBF3-4165-897C-F4EF71BF2188}"/>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
        <p:nvSpPr>
          <p:cNvPr id="11" name="Footer Placeholder 3">
            <a:extLst>
              <a:ext uri="{FF2B5EF4-FFF2-40B4-BE49-F238E27FC236}">
                <a16:creationId xmlns:a16="http://schemas.microsoft.com/office/drawing/2014/main" id="{BAB244DF-19AB-4763-9464-2A8D205EEC9B}"/>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650284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023690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81751DFF-58CF-49E1-B757-841659A05350}"/>
              </a:ext>
            </a:extLst>
          </p:cNvPr>
          <p:cNvSpPr txBox="1">
            <a:spLocks/>
          </p:cNvSpPr>
          <p:nvPr userDrawn="1"/>
        </p:nvSpPr>
        <p:spPr>
          <a:xfrm>
            <a:off x="9900458" y="6459785"/>
            <a:ext cx="1312025"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88AA37-CDEA-44EC-A0B7-972E33B09182}" type="slidenum">
              <a:rPr lang="en-US" smtClean="0">
                <a:latin typeface="Calibri"/>
              </a:rPr>
              <a:pPr>
                <a:defRPr/>
              </a:pPr>
              <a:t>‹#›</a:t>
            </a:fld>
            <a:endParaRPr lang="en-US">
              <a:latin typeface="Calibri"/>
            </a:endParaRPr>
          </a:p>
        </p:txBody>
      </p:sp>
      <p:sp>
        <p:nvSpPr>
          <p:cNvPr id="10" name="Footer Placeholder 3">
            <a:extLst>
              <a:ext uri="{FF2B5EF4-FFF2-40B4-BE49-F238E27FC236}">
                <a16:creationId xmlns:a16="http://schemas.microsoft.com/office/drawing/2014/main" id="{9AD44724-A3C3-4F77-943C-D348B8573A68}"/>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1291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 y="1716464"/>
            <a:ext cx="12188825" cy="1237047"/>
          </a:xfrm>
          <a:solidFill>
            <a:schemeClr val="accent4">
              <a:lumMod val="20000"/>
              <a:lumOff val="80000"/>
            </a:schemeClr>
          </a:solidFill>
          <a:ln>
            <a:solidFill>
              <a:schemeClr val="tx2"/>
            </a:solidFill>
          </a:ln>
        </p:spPr>
        <p:txBody>
          <a:bodyPr anchor="b" anchorCtr="0">
            <a:normAutofit/>
          </a:bodyPr>
          <a:lstStyle>
            <a:lvl1pPr>
              <a:lnSpc>
                <a:spcPct val="85000"/>
              </a:lnSpc>
              <a:defRPr sz="6000" b="0">
                <a:solidFill>
                  <a:srgbClr val="1D4268"/>
                </a:solidFill>
              </a:defRPr>
            </a:lvl1pPr>
          </a:lstStyle>
          <a:p>
            <a:r>
              <a:rPr lang="en-US"/>
              <a:t>Click to edit Master title style</a:t>
            </a:r>
          </a:p>
        </p:txBody>
      </p:sp>
      <p:sp>
        <p:nvSpPr>
          <p:cNvPr id="3" name="Text Placeholder 2"/>
          <p:cNvSpPr>
            <a:spLocks noGrp="1"/>
          </p:cNvSpPr>
          <p:nvPr>
            <p:ph type="body" idx="1"/>
          </p:nvPr>
        </p:nvSpPr>
        <p:spPr>
          <a:xfrm>
            <a:off x="0" y="2977023"/>
            <a:ext cx="12188824" cy="1143000"/>
          </a:xfrm>
        </p:spPr>
        <p:txBody>
          <a:bodyPr lIns="91440" rIns="91440" anchor="t" anchorCtr="0">
            <a:normAutofit/>
          </a:bodyPr>
          <a:lstStyle>
            <a:lvl1pPr marL="0" indent="0">
              <a:buNone/>
              <a:defRPr sz="2400" cap="all" spc="200" baseline="0">
                <a:solidFill>
                  <a:schemeClr val="tx2">
                    <a:lumMod val="50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D852ED-31E4-45F0-B926-2DDA15617DE7}" type="datetime1">
              <a:rPr lang="en-US" smtClean="0"/>
              <a:pPr/>
              <a:t>12/2/2019</a:t>
            </a:fld>
            <a:endParaRPr lang="en-US"/>
          </a:p>
        </p:txBody>
      </p:sp>
      <p:sp>
        <p:nvSpPr>
          <p:cNvPr id="5" name="Footer Placeholder 4"/>
          <p:cNvSpPr>
            <a:spLocks noGrp="1"/>
          </p:cNvSpPr>
          <p:nvPr>
            <p:ph type="ftr" sz="quarter" idx="11"/>
          </p:nvPr>
        </p:nvSpPr>
        <p:spPr/>
        <p:txBody>
          <a:bodyPr/>
          <a:lstStyle/>
          <a:p>
            <a:r>
              <a:rPr lang="en-US"/>
              <a:t>Office of the Health Insurance Commissioner</a:t>
            </a:r>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185799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444137" y="286604"/>
            <a:ext cx="11312433" cy="968440"/>
          </a:xfrm>
        </p:spPr>
        <p:txBody>
          <a:bodyPr/>
          <a:lstStyle>
            <a:lvl1pPr>
              <a:defRPr>
                <a:solidFill>
                  <a:srgbClr val="1D4268"/>
                </a:solidFill>
              </a:defRPr>
            </a:lvl1pPr>
          </a:lstStyle>
          <a:p>
            <a:r>
              <a:rPr lang="en-US"/>
              <a:t>Click to edit Master title style</a:t>
            </a:r>
          </a:p>
        </p:txBody>
      </p:sp>
      <p:sp>
        <p:nvSpPr>
          <p:cNvPr id="3" name="Content Placeholder 2"/>
          <p:cNvSpPr>
            <a:spLocks noGrp="1"/>
          </p:cNvSpPr>
          <p:nvPr>
            <p:ph sz="half" idx="1"/>
          </p:nvPr>
        </p:nvSpPr>
        <p:spPr>
          <a:xfrm>
            <a:off x="444137" y="1372611"/>
            <a:ext cx="5590902" cy="489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5666" y="1372611"/>
            <a:ext cx="5586984" cy="489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EF34C7-9E75-47C4-A516-66C3CB6DF461}" type="datetime1">
              <a:rPr lang="en-US" smtClean="0"/>
              <a:pPr/>
              <a:t>12/2/2019</a:t>
            </a:fld>
            <a:endParaRPr lang="en-US"/>
          </a:p>
        </p:txBody>
      </p:sp>
      <p:sp>
        <p:nvSpPr>
          <p:cNvPr id="6" name="Footer Placeholder 5"/>
          <p:cNvSpPr>
            <a:spLocks noGrp="1"/>
          </p:cNvSpPr>
          <p:nvPr>
            <p:ph type="ftr" sz="quarter" idx="11"/>
          </p:nvPr>
        </p:nvSpPr>
        <p:spPr/>
        <p:txBody>
          <a:bodyPr/>
          <a:lstStyle/>
          <a:p>
            <a:r>
              <a:rPr lang="en-US"/>
              <a:t>Office of the Health Insurance Commissioner</a:t>
            </a:r>
          </a:p>
        </p:txBody>
      </p:sp>
      <p:sp>
        <p:nvSpPr>
          <p:cNvPr id="7" name="Slide Number Placeholder 6"/>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150128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457200" y="286604"/>
            <a:ext cx="11273246" cy="954368"/>
          </a:xfrm>
        </p:spPr>
        <p:txBody>
          <a:bodyPr/>
          <a:lstStyle>
            <a:lvl1pPr>
              <a:defRPr>
                <a:solidFill>
                  <a:srgbClr val="1D4268"/>
                </a:solidFill>
              </a:defRPr>
            </a:lvl1pPr>
          </a:lstStyle>
          <a:p>
            <a:r>
              <a:rPr lang="en-US"/>
              <a:t>Click to edit Master title style</a:t>
            </a:r>
          </a:p>
        </p:txBody>
      </p:sp>
      <p:sp>
        <p:nvSpPr>
          <p:cNvPr id="3" name="Text Placeholder 2"/>
          <p:cNvSpPr>
            <a:spLocks noGrp="1"/>
          </p:cNvSpPr>
          <p:nvPr>
            <p:ph type="body" idx="1"/>
          </p:nvPr>
        </p:nvSpPr>
        <p:spPr>
          <a:xfrm>
            <a:off x="457200" y="1334506"/>
            <a:ext cx="5586984" cy="736282"/>
          </a:xfrm>
        </p:spPr>
        <p:txBody>
          <a:bodyPr lIns="91440" rIns="91440" anchor="ctr">
            <a:normAutofit/>
          </a:bodyPr>
          <a:lstStyle>
            <a:lvl1pPr marL="0" indent="0">
              <a:buNone/>
              <a:defRPr sz="2000" b="0" cap="all" baseline="0">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45293"/>
            <a:ext cx="5586984" cy="41248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47818" y="1334506"/>
            <a:ext cx="5586984" cy="736282"/>
          </a:xfrm>
        </p:spPr>
        <p:txBody>
          <a:bodyPr lIns="91440" rIns="91440" anchor="ctr">
            <a:normAutofit/>
          </a:bodyPr>
          <a:lstStyle>
            <a:lvl1pPr marL="0" indent="0">
              <a:buNone/>
              <a:defRPr sz="2000" b="0" cap="all" baseline="0">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47818" y="2145292"/>
            <a:ext cx="5586984" cy="41248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8763B4-BC7E-42CD-B3D6-103D73BE7EE7}" type="datetime1">
              <a:rPr lang="en-US" smtClean="0"/>
              <a:pPr/>
              <a:t>12/2/2019</a:t>
            </a:fld>
            <a:endParaRPr lang="en-US"/>
          </a:p>
        </p:txBody>
      </p:sp>
      <p:sp>
        <p:nvSpPr>
          <p:cNvPr id="8" name="Footer Placeholder 7"/>
          <p:cNvSpPr>
            <a:spLocks noGrp="1"/>
          </p:cNvSpPr>
          <p:nvPr>
            <p:ph type="ftr" sz="quarter" idx="11"/>
          </p:nvPr>
        </p:nvSpPr>
        <p:spPr/>
        <p:txBody>
          <a:bodyPr/>
          <a:lstStyle/>
          <a:p>
            <a:r>
              <a:rPr lang="en-US"/>
              <a:t>Office of the Health Insurance Commissioner</a:t>
            </a:r>
          </a:p>
        </p:txBody>
      </p:sp>
      <p:sp>
        <p:nvSpPr>
          <p:cNvPr id="9" name="Slide Number Placeholder 8"/>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244131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D4268"/>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97CB78B-CA1C-4CF2-83E0-2165CCF69628}" type="datetime1">
              <a:rPr lang="en-US" smtClean="0"/>
              <a:pPr/>
              <a:t>12/2/2019</a:t>
            </a:fld>
            <a:endParaRPr lang="en-US"/>
          </a:p>
        </p:txBody>
      </p:sp>
      <p:sp>
        <p:nvSpPr>
          <p:cNvPr id="4" name="Footer Placeholder 3"/>
          <p:cNvSpPr>
            <a:spLocks noGrp="1"/>
          </p:cNvSpPr>
          <p:nvPr>
            <p:ph type="ftr" sz="quarter" idx="11"/>
          </p:nvPr>
        </p:nvSpPr>
        <p:spPr/>
        <p:txBody>
          <a:bodyPr/>
          <a:lstStyle/>
          <a:p>
            <a:r>
              <a:rPr lang="en-US"/>
              <a:t>Office of the Health Insurance Commissioner</a:t>
            </a:r>
          </a:p>
        </p:txBody>
      </p:sp>
      <p:sp>
        <p:nvSpPr>
          <p:cNvPr id="5" name="Slide Number Placeholder 4"/>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98946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73D604F-33AD-42BE-935C-A82F196E525E}" type="datetime1">
              <a:rPr lang="en-US" smtClean="0"/>
              <a:pPr/>
              <a:t>12/2/2019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Office of the Health Insurance Commissioner</a:t>
            </a:r>
          </a:p>
        </p:txBody>
      </p:sp>
      <p:sp>
        <p:nvSpPr>
          <p:cNvPr id="9" name="Slide Number Placeholder 8"/>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6886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2D29EBE-4401-477E-931E-805A5A3AC7CC}" type="datetime1">
              <a:rPr lang="en-US" smtClean="0"/>
              <a:pPr/>
              <a:t>12/2/2019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1D4268"/>
                </a:solidFill>
              </a:defRPr>
            </a:lvl1pPr>
          </a:lstStyle>
          <a:p>
            <a:r>
              <a:rPr lang="en-US"/>
              <a:t>Office of the Health Insurance Commissioner</a:t>
            </a:r>
          </a:p>
        </p:txBody>
      </p:sp>
      <p:sp>
        <p:nvSpPr>
          <p:cNvPr id="7" name="Slide Number Placeholder 6"/>
          <p:cNvSpPr>
            <a:spLocks noGrp="1"/>
          </p:cNvSpPr>
          <p:nvPr>
            <p:ph type="sldNum" sz="quarter" idx="12"/>
          </p:nvPr>
        </p:nvSpPr>
        <p:spPr/>
        <p:txBody>
          <a:bodyPr/>
          <a:lstStyle>
            <a:lvl1pPr>
              <a:defRPr>
                <a:solidFill>
                  <a:srgbClr val="1D4268"/>
                </a:solidFill>
              </a:defRPr>
            </a:lvl1pPr>
          </a:lstStyle>
          <a:p>
            <a:fld id="{32BA1B2C-6684-47F0-87CE-B2A009176267}" type="slidenum">
              <a:rPr lang="en-US" smtClean="0"/>
              <a:pPr/>
              <a:t>‹#›</a:t>
            </a:fld>
            <a:endParaRPr lang="en-US"/>
          </a:p>
        </p:txBody>
      </p:sp>
    </p:spTree>
    <p:extLst>
      <p:ext uri="{BB962C8B-B14F-4D97-AF65-F5344CB8AC3E}">
        <p14:creationId xmlns:p14="http://schemas.microsoft.com/office/powerpoint/2010/main" val="305071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D29EBE-4401-477E-931E-805A5A3AC7CC}" type="datetime1">
              <a:rPr lang="en-US" smtClean="0"/>
              <a:pPr/>
              <a:t>12/2/2019</a:t>
            </a:fld>
            <a:endParaRPr lang="en-US"/>
          </a:p>
        </p:txBody>
      </p:sp>
      <p:sp>
        <p:nvSpPr>
          <p:cNvPr id="6" name="Footer Placeholder 5"/>
          <p:cNvSpPr>
            <a:spLocks noGrp="1"/>
          </p:cNvSpPr>
          <p:nvPr>
            <p:ph type="ftr" sz="quarter" idx="11"/>
          </p:nvPr>
        </p:nvSpPr>
        <p:spPr/>
        <p:txBody>
          <a:bodyPr/>
          <a:lstStyle/>
          <a:p>
            <a:r>
              <a:rPr lang="en-US"/>
              <a:t>Office of the Health Insurance Commissioner</a:t>
            </a:r>
          </a:p>
        </p:txBody>
      </p:sp>
      <p:sp>
        <p:nvSpPr>
          <p:cNvPr id="7" name="Slide Number Placeholder 6"/>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1217342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44137" y="286604"/>
            <a:ext cx="11312433" cy="98602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444137" y="1352693"/>
            <a:ext cx="11312433" cy="4812972"/>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1400">
                <a:solidFill>
                  <a:srgbClr val="FFFFFF"/>
                </a:solidFill>
              </a:defRPr>
            </a:lvl1pPr>
          </a:lstStyle>
          <a:p>
            <a:fld id="{BF549B56-B219-4FD1-9C98-88C32B3795BE}" type="datetime1">
              <a:rPr lang="en-US" smtClean="0"/>
              <a:t>12/2/2019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400" cap="all" baseline="0">
                <a:solidFill>
                  <a:srgbClr val="FFFFFF"/>
                </a:solidFill>
              </a:defRPr>
            </a:lvl1pPr>
          </a:lstStyle>
          <a:p>
            <a:r>
              <a:rPr lang="en-US"/>
              <a:t>Office of the Health Insurance Commissioner</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400">
                <a:solidFill>
                  <a:srgbClr val="FFFFFF"/>
                </a:solidFill>
              </a:defRPr>
            </a:lvl1pPr>
          </a:lstStyle>
          <a:p>
            <a:fld id="{32BA1B2C-6684-47F0-87CE-B2A009176267}" type="slidenum">
              <a:rPr lang="en-US" smtClean="0"/>
              <a:pPr/>
              <a:t>‹#›</a:t>
            </a:fld>
            <a:endParaRPr lang="en-US"/>
          </a:p>
        </p:txBody>
      </p:sp>
      <p:cxnSp>
        <p:nvCxnSpPr>
          <p:cNvPr id="10" name="Straight Connector 9"/>
          <p:cNvCxnSpPr>
            <a:cxnSpLocks/>
          </p:cNvCxnSpPr>
          <p:nvPr/>
        </p:nvCxnSpPr>
        <p:spPr>
          <a:xfrm>
            <a:off x="444137" y="1293707"/>
            <a:ext cx="11312433"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29713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Footer Placeholder 3">
            <a:extLst>
              <a:ext uri="{FF2B5EF4-FFF2-40B4-BE49-F238E27FC236}">
                <a16:creationId xmlns:a16="http://schemas.microsoft.com/office/drawing/2014/main" id="{035895B5-5FB6-48B9-808C-B8B1DB66E7DC}"/>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327149172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941683D5-3787-42EC-89BE-BDF5AB5FE995}"/>
              </a:ext>
            </a:extLst>
          </p:cNvPr>
          <p:cNvSpPr>
            <a:spLocks noGrp="1"/>
          </p:cNvSpPr>
          <p:nvPr>
            <p:ph type="subTitle" idx="4294967295"/>
          </p:nvPr>
        </p:nvSpPr>
        <p:spPr>
          <a:xfrm>
            <a:off x="472565" y="3827330"/>
            <a:ext cx="10058400" cy="1143000"/>
          </a:xfrm>
        </p:spPr>
        <p:txBody>
          <a:bodyPr/>
          <a:lstStyle/>
          <a:p>
            <a:pPr>
              <a:spcBef>
                <a:spcPts val="600"/>
              </a:spcBef>
            </a:pPr>
            <a:r>
              <a:rPr lang="en-US" dirty="0"/>
              <a:t>11</a:t>
            </a:r>
            <a:r>
              <a:rPr lang="en-US" baseline="30000" dirty="0"/>
              <a:t>th</a:t>
            </a:r>
            <a:r>
              <a:rPr lang="en-US" dirty="0"/>
              <a:t> Meeting</a:t>
            </a:r>
          </a:p>
          <a:p>
            <a:pPr>
              <a:spcBef>
                <a:spcPts val="600"/>
              </a:spcBef>
            </a:pPr>
            <a:r>
              <a:rPr lang="en-US" dirty="0"/>
              <a:t>December 2, 2019</a:t>
            </a:r>
          </a:p>
        </p:txBody>
      </p:sp>
      <p:sp>
        <p:nvSpPr>
          <p:cNvPr id="4" name="Title 3">
            <a:extLst>
              <a:ext uri="{FF2B5EF4-FFF2-40B4-BE49-F238E27FC236}">
                <a16:creationId xmlns:a16="http://schemas.microsoft.com/office/drawing/2014/main" id="{27A57F16-00B8-4F80-87A6-3B3F73F4AA8E}"/>
              </a:ext>
            </a:extLst>
          </p:cNvPr>
          <p:cNvSpPr>
            <a:spLocks noGrp="1"/>
          </p:cNvSpPr>
          <p:nvPr>
            <p:ph type="title" idx="4294967295"/>
          </p:nvPr>
        </p:nvSpPr>
        <p:spPr>
          <a:xfrm>
            <a:off x="439737" y="1988042"/>
            <a:ext cx="11312525" cy="1492834"/>
          </a:xfrm>
        </p:spPr>
        <p:txBody>
          <a:bodyPr>
            <a:noAutofit/>
          </a:bodyPr>
          <a:lstStyle/>
          <a:p>
            <a:pPr algn="l"/>
            <a:r>
              <a:rPr lang="en-US" sz="5400" dirty="0"/>
              <a:t>Rhode Island Health Care Cost Trends </a:t>
            </a:r>
            <a:br>
              <a:rPr lang="en-US" sz="5400" dirty="0"/>
            </a:br>
            <a:r>
              <a:rPr lang="en-US" sz="5400" dirty="0"/>
              <a:t>Steering Committee</a:t>
            </a:r>
          </a:p>
        </p:txBody>
      </p:sp>
      <p:pic>
        <p:nvPicPr>
          <p:cNvPr id="6" name="Picture 5">
            <a:extLst>
              <a:ext uri="{FF2B5EF4-FFF2-40B4-BE49-F238E27FC236}">
                <a16:creationId xmlns:a16="http://schemas.microsoft.com/office/drawing/2014/main" id="{E23D6507-64D5-45EA-82C2-6B4D0C3F6E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0003" y="4869958"/>
            <a:ext cx="1350962" cy="1251085"/>
          </a:xfrm>
          <a:prstGeom prst="rect">
            <a:avLst/>
          </a:prstGeom>
        </p:spPr>
      </p:pic>
      <p:pic>
        <p:nvPicPr>
          <p:cNvPr id="7" name="Picture 6">
            <a:extLst>
              <a:ext uri="{FF2B5EF4-FFF2-40B4-BE49-F238E27FC236}">
                <a16:creationId xmlns:a16="http://schemas.microsoft.com/office/drawing/2014/main" id="{48D129BB-ED4E-461E-B3B4-8733B1A981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92217" y="4844016"/>
            <a:ext cx="1302967" cy="1302967"/>
          </a:xfrm>
          <a:prstGeom prst="rect">
            <a:avLst/>
          </a:prstGeom>
        </p:spPr>
      </p:pic>
      <p:sp>
        <p:nvSpPr>
          <p:cNvPr id="2" name="Slide Number Placeholder 1">
            <a:extLst>
              <a:ext uri="{FF2B5EF4-FFF2-40B4-BE49-F238E27FC236}">
                <a16:creationId xmlns:a16="http://schemas.microsoft.com/office/drawing/2014/main" id="{B64F1CB1-87C8-41C7-9079-3DEB61D980AF}"/>
              </a:ext>
            </a:extLst>
          </p:cNvPr>
          <p:cNvSpPr>
            <a:spLocks noGrp="1"/>
          </p:cNvSpPr>
          <p:nvPr>
            <p:ph type="sldNum" sz="quarter" idx="12"/>
          </p:nvPr>
        </p:nvSpPr>
        <p:spPr/>
        <p:txBody>
          <a:bodyPr/>
          <a:lstStyle/>
          <a:p>
            <a:fld id="{32BA1B2C-6684-47F0-87CE-B2A009176267}" type="slidenum">
              <a:rPr lang="en-US" smtClean="0"/>
              <a:t>1</a:t>
            </a:fld>
            <a:endParaRPr lang="en-US"/>
          </a:p>
        </p:txBody>
      </p:sp>
    </p:spTree>
    <p:extLst>
      <p:ext uri="{BB962C8B-B14F-4D97-AF65-F5344CB8AC3E}">
        <p14:creationId xmlns:p14="http://schemas.microsoft.com/office/powerpoint/2010/main" val="3937919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126A4-A754-4E4A-A63A-3AD1B7116A8C}"/>
              </a:ext>
            </a:extLst>
          </p:cNvPr>
          <p:cNvSpPr>
            <a:spLocks noGrp="1"/>
          </p:cNvSpPr>
          <p:nvPr>
            <p:ph type="title"/>
          </p:nvPr>
        </p:nvSpPr>
        <p:spPr/>
        <p:txBody>
          <a:bodyPr/>
          <a:lstStyle/>
          <a:p>
            <a:r>
              <a:rPr lang="en-US" dirty="0"/>
              <a:t>RIHCP Co-Chairs and Membership</a:t>
            </a:r>
          </a:p>
        </p:txBody>
      </p:sp>
      <p:sp>
        <p:nvSpPr>
          <p:cNvPr id="3" name="Content Placeholder 2">
            <a:extLst>
              <a:ext uri="{FF2B5EF4-FFF2-40B4-BE49-F238E27FC236}">
                <a16:creationId xmlns:a16="http://schemas.microsoft.com/office/drawing/2014/main" id="{B5233A7D-2367-4D6C-9682-DAE339E77B90}"/>
              </a:ext>
            </a:extLst>
          </p:cNvPr>
          <p:cNvSpPr>
            <a:spLocks noGrp="1"/>
          </p:cNvSpPr>
          <p:nvPr>
            <p:ph idx="1"/>
          </p:nvPr>
        </p:nvSpPr>
        <p:spPr>
          <a:xfrm>
            <a:off x="444137" y="1565965"/>
            <a:ext cx="11312433" cy="4403530"/>
          </a:xfrm>
        </p:spPr>
        <p:txBody>
          <a:bodyPr>
            <a:normAutofit/>
          </a:bodyPr>
          <a:lstStyle/>
          <a:p>
            <a:pPr>
              <a:buFont typeface="Wingdings" panose="05000000000000000000" pitchFamily="2" charset="2"/>
              <a:buChar char="§"/>
            </a:pPr>
            <a:r>
              <a:rPr lang="en-US" dirty="0"/>
              <a:t>Co-Chairs: </a:t>
            </a:r>
          </a:p>
          <a:p>
            <a:pPr lvl="1">
              <a:buFont typeface="Wingdings" panose="05000000000000000000" pitchFamily="2" charset="2"/>
              <a:buChar char="§"/>
            </a:pPr>
            <a:r>
              <a:rPr lang="en-US" sz="2800" dirty="0"/>
              <a:t>Commissioner of Health Insurance</a:t>
            </a:r>
          </a:p>
          <a:p>
            <a:pPr lvl="1">
              <a:buFont typeface="Wingdings" panose="05000000000000000000" pitchFamily="2" charset="2"/>
              <a:buChar char="§"/>
            </a:pPr>
            <a:r>
              <a:rPr lang="en-US" sz="2800" dirty="0"/>
              <a:t>Director of the Department of Health </a:t>
            </a:r>
          </a:p>
          <a:p>
            <a:pPr lvl="1">
              <a:buFont typeface="Wingdings" panose="05000000000000000000" pitchFamily="2" charset="2"/>
              <a:buChar char="§"/>
            </a:pPr>
            <a:r>
              <a:rPr lang="en-US" sz="2800" dirty="0"/>
              <a:t>Provider organization representative</a:t>
            </a:r>
          </a:p>
          <a:p>
            <a:pPr lvl="1">
              <a:buFont typeface="Wingdings" panose="05000000000000000000" pitchFamily="2" charset="2"/>
              <a:buChar char="§"/>
            </a:pPr>
            <a:r>
              <a:rPr lang="en-US" sz="2800" dirty="0"/>
              <a:t>Payer organization representative</a:t>
            </a:r>
          </a:p>
          <a:p>
            <a:pPr lvl="1">
              <a:buFont typeface="Wingdings" panose="05000000000000000000" pitchFamily="2" charset="2"/>
              <a:buChar char="§"/>
            </a:pPr>
            <a:endParaRPr lang="en-US" sz="200" dirty="0"/>
          </a:p>
          <a:p>
            <a:pPr>
              <a:buFont typeface="Wingdings" panose="05000000000000000000" pitchFamily="2" charset="2"/>
              <a:buChar char="§"/>
            </a:pPr>
            <a:r>
              <a:rPr lang="en-US" dirty="0"/>
              <a:t>Membership</a:t>
            </a:r>
          </a:p>
          <a:p>
            <a:pPr lvl="1">
              <a:buFont typeface="Wingdings" panose="05000000000000000000" pitchFamily="2" charset="2"/>
              <a:buChar char="§"/>
            </a:pPr>
            <a:r>
              <a:rPr lang="en-US" sz="2800" dirty="0"/>
              <a:t>17 members</a:t>
            </a:r>
          </a:p>
          <a:p>
            <a:pPr lvl="1">
              <a:buFont typeface="Wingdings" panose="05000000000000000000" pitchFamily="2" charset="2"/>
              <a:buChar char="§"/>
            </a:pPr>
            <a:r>
              <a:rPr lang="en-US" sz="2800" dirty="0"/>
              <a:t>Appointed by the Governor</a:t>
            </a:r>
          </a:p>
          <a:p>
            <a:pPr lvl="1">
              <a:buFont typeface="Wingdings" panose="05000000000000000000" pitchFamily="2" charset="2"/>
              <a:buChar char="§"/>
            </a:pPr>
            <a:r>
              <a:rPr lang="en-US" sz="2800" dirty="0"/>
              <a:t>Composition derived from Cost Trends Steering Committee and HCPAAC</a:t>
            </a:r>
          </a:p>
          <a:p>
            <a:endParaRPr lang="en-US" dirty="0"/>
          </a:p>
        </p:txBody>
      </p:sp>
      <p:sp>
        <p:nvSpPr>
          <p:cNvPr id="4" name="Slide Number Placeholder 3">
            <a:extLst>
              <a:ext uri="{FF2B5EF4-FFF2-40B4-BE49-F238E27FC236}">
                <a16:creationId xmlns:a16="http://schemas.microsoft.com/office/drawing/2014/main" id="{18321446-FCDB-45D2-93B2-BEAAC5D7A74C}"/>
              </a:ext>
            </a:extLst>
          </p:cNvPr>
          <p:cNvSpPr>
            <a:spLocks noGrp="1"/>
          </p:cNvSpPr>
          <p:nvPr>
            <p:ph type="sldNum" sz="quarter" idx="12"/>
          </p:nvPr>
        </p:nvSpPr>
        <p:spPr/>
        <p:txBody>
          <a:bodyPr/>
          <a:lstStyle/>
          <a:p>
            <a:fld id="{32BA1B2C-6684-47F0-87CE-B2A009176267}" type="slidenum">
              <a:rPr lang="en-US" smtClean="0"/>
              <a:t>10</a:t>
            </a:fld>
            <a:endParaRPr lang="en-US"/>
          </a:p>
        </p:txBody>
      </p:sp>
    </p:spTree>
    <p:extLst>
      <p:ext uri="{BB962C8B-B14F-4D97-AF65-F5344CB8AC3E}">
        <p14:creationId xmlns:p14="http://schemas.microsoft.com/office/powerpoint/2010/main" val="2440372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92E2-EF4C-4439-9E58-B06FB9B413D7}"/>
              </a:ext>
            </a:extLst>
          </p:cNvPr>
          <p:cNvSpPr>
            <a:spLocks noGrp="1"/>
          </p:cNvSpPr>
          <p:nvPr>
            <p:ph type="title"/>
          </p:nvPr>
        </p:nvSpPr>
        <p:spPr/>
        <p:txBody>
          <a:bodyPr/>
          <a:lstStyle/>
          <a:p>
            <a:r>
              <a:rPr lang="en-US" dirty="0"/>
              <a:t>RIHCP Membership (n=17)</a:t>
            </a:r>
          </a:p>
        </p:txBody>
      </p:sp>
      <p:sp>
        <p:nvSpPr>
          <p:cNvPr id="4" name="Slide Number Placeholder 3">
            <a:extLst>
              <a:ext uri="{FF2B5EF4-FFF2-40B4-BE49-F238E27FC236}">
                <a16:creationId xmlns:a16="http://schemas.microsoft.com/office/drawing/2014/main" id="{991C5220-1E43-49AF-87BD-32900714856B}"/>
              </a:ext>
            </a:extLst>
          </p:cNvPr>
          <p:cNvSpPr>
            <a:spLocks noGrp="1"/>
          </p:cNvSpPr>
          <p:nvPr>
            <p:ph type="sldNum" sz="quarter" idx="12"/>
          </p:nvPr>
        </p:nvSpPr>
        <p:spPr/>
        <p:txBody>
          <a:bodyPr/>
          <a:lstStyle/>
          <a:p>
            <a:fld id="{32BA1B2C-6684-47F0-87CE-B2A009176267}" type="slidenum">
              <a:rPr lang="en-US" smtClean="0"/>
              <a:t>11</a:t>
            </a:fld>
            <a:endParaRPr lang="en-US"/>
          </a:p>
        </p:txBody>
      </p:sp>
      <p:graphicFrame>
        <p:nvGraphicFramePr>
          <p:cNvPr id="5" name="Table 4">
            <a:extLst>
              <a:ext uri="{FF2B5EF4-FFF2-40B4-BE49-F238E27FC236}">
                <a16:creationId xmlns:a16="http://schemas.microsoft.com/office/drawing/2014/main" id="{79FD42C4-44BA-4CB4-B02B-A736E83D93CA}"/>
              </a:ext>
            </a:extLst>
          </p:cNvPr>
          <p:cNvGraphicFramePr>
            <a:graphicFrameLocks noGrp="1"/>
          </p:cNvGraphicFramePr>
          <p:nvPr>
            <p:extLst>
              <p:ext uri="{D42A27DB-BD31-4B8C-83A1-F6EECF244321}">
                <p14:modId xmlns:p14="http://schemas.microsoft.com/office/powerpoint/2010/main" val="175782935"/>
              </p:ext>
            </p:extLst>
          </p:nvPr>
        </p:nvGraphicFramePr>
        <p:xfrm>
          <a:off x="444137" y="3188116"/>
          <a:ext cx="11576688" cy="3383280"/>
        </p:xfrm>
        <a:graphic>
          <a:graphicData uri="http://schemas.openxmlformats.org/drawingml/2006/table">
            <a:tbl>
              <a:tblPr firstRow="1" bandRow="1">
                <a:tableStyleId>{5C22544A-7EE6-4342-B048-85BDC9FD1C3A}</a:tableStyleId>
              </a:tblPr>
              <a:tblGrid>
                <a:gridCol w="5788344">
                  <a:extLst>
                    <a:ext uri="{9D8B030D-6E8A-4147-A177-3AD203B41FA5}">
                      <a16:colId xmlns:a16="http://schemas.microsoft.com/office/drawing/2014/main" val="1964908173"/>
                    </a:ext>
                  </a:extLst>
                </a:gridCol>
                <a:gridCol w="5788344">
                  <a:extLst>
                    <a:ext uri="{9D8B030D-6E8A-4147-A177-3AD203B41FA5}">
                      <a16:colId xmlns:a16="http://schemas.microsoft.com/office/drawing/2014/main" val="84824646"/>
                    </a:ext>
                  </a:extLst>
                </a:gridCol>
              </a:tblGrid>
              <a:tr h="3099443">
                <a:tc>
                  <a:txBody>
                    <a:bodyPr/>
                    <a:lstStyle/>
                    <a:p>
                      <a:pPr marL="285750" lvl="0" indent="-285750">
                        <a:buFont typeface="Arial" panose="020B0604020202020204" pitchFamily="34" charset="0"/>
                        <a:buChar char="•"/>
                      </a:pPr>
                      <a:r>
                        <a:rPr lang="en-US" sz="2400" b="0" dirty="0">
                          <a:solidFill>
                            <a:schemeClr val="tx1">
                              <a:lumMod val="75000"/>
                              <a:lumOff val="25000"/>
                            </a:schemeClr>
                          </a:solidFill>
                        </a:rPr>
                        <a:t>Consumer representatives</a:t>
                      </a:r>
                    </a:p>
                    <a:p>
                      <a:pPr marL="285750" lvl="0" indent="-285750">
                        <a:buFont typeface="Arial" panose="020B0604020202020204" pitchFamily="34" charset="0"/>
                        <a:buChar char="•"/>
                      </a:pPr>
                      <a:r>
                        <a:rPr lang="en-US" sz="2400" b="0" dirty="0">
                          <a:solidFill>
                            <a:schemeClr val="tx1">
                              <a:lumMod val="75000"/>
                              <a:lumOff val="25000"/>
                            </a:schemeClr>
                          </a:solidFill>
                        </a:rPr>
                        <a:t>Employer representatives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solidFill>
                            <a:schemeClr val="tx1">
                              <a:lumMod val="75000"/>
                              <a:lumOff val="25000"/>
                            </a:schemeClr>
                          </a:solidFill>
                        </a:rPr>
                        <a:t>Health insurance company CEOs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solidFill>
                            <a:schemeClr val="tx1">
                              <a:lumMod val="75000"/>
                              <a:lumOff val="25000"/>
                            </a:schemeClr>
                          </a:solidFill>
                        </a:rPr>
                        <a:t>Health services researchers or health economists </a:t>
                      </a:r>
                    </a:p>
                    <a:p>
                      <a:pPr marL="285750" lvl="0" indent="-285750">
                        <a:buFont typeface="Arial" panose="020B0604020202020204" pitchFamily="34" charset="0"/>
                        <a:buChar char="•"/>
                      </a:pPr>
                      <a:r>
                        <a:rPr lang="en-US" sz="2400" b="0" dirty="0">
                          <a:solidFill>
                            <a:schemeClr val="tx1">
                              <a:lumMod val="75000"/>
                              <a:lumOff val="25000"/>
                            </a:schemeClr>
                          </a:solidFill>
                        </a:rPr>
                        <a:t>Hospital CEOs</a:t>
                      </a:r>
                    </a:p>
                    <a:p>
                      <a:pPr marL="285750" lvl="0" indent="-285750">
                        <a:buFont typeface="Arial" panose="020B0604020202020204" pitchFamily="34" charset="0"/>
                        <a:buChar char="•"/>
                      </a:pPr>
                      <a:r>
                        <a:rPr lang="en-US" sz="2400" b="0" dirty="0">
                          <a:solidFill>
                            <a:schemeClr val="tx1">
                              <a:lumMod val="75000"/>
                              <a:lumOff val="25000"/>
                            </a:schemeClr>
                          </a:solidFill>
                        </a:rPr>
                        <a:t>Nurses or allied health professionals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solidFill>
                            <a:schemeClr val="tx1">
                              <a:lumMod val="75000"/>
                              <a:lumOff val="25000"/>
                            </a:schemeClr>
                          </a:solidFill>
                        </a:rPr>
                        <a:t>Primary care physicians </a:t>
                      </a:r>
                    </a:p>
                    <a:p>
                      <a:pPr marL="285750" lvl="0" indent="-285750">
                        <a:buFont typeface="Arial" panose="020B0604020202020204" pitchFamily="34" charset="0"/>
                        <a:buChar char="•"/>
                      </a:pPr>
                      <a:endParaRPr lang="en-US" sz="24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lvl="0" indent="-285750">
                        <a:buFont typeface="Arial" panose="020B0604020202020204" pitchFamily="34" charset="0"/>
                        <a:buChar char="•"/>
                      </a:pPr>
                      <a:r>
                        <a:rPr lang="en-US" sz="2400" b="0" dirty="0">
                          <a:solidFill>
                            <a:schemeClr val="tx1">
                              <a:lumMod val="75000"/>
                              <a:lumOff val="25000"/>
                            </a:schemeClr>
                          </a:solidFill>
                        </a:rPr>
                        <a:t>Representatives of community mental health centers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1">
                              <a:lumMod val="75000"/>
                              <a:lumOff val="25000"/>
                            </a:schemeClr>
                          </a:solidFill>
                          <a:effectLst/>
                          <a:uLnTx/>
                          <a:uFillTx/>
                          <a:latin typeface="+mn-lt"/>
                          <a:ea typeface="+mn-ea"/>
                          <a:cs typeface="+mn-cs"/>
                        </a:rPr>
                        <a:t>Representatives of community social service organizations</a:t>
                      </a:r>
                    </a:p>
                    <a:p>
                      <a:pPr marL="285750" lvl="0" indent="-285750">
                        <a:buFont typeface="Arial" panose="020B0604020202020204" pitchFamily="34" charset="0"/>
                        <a:buChar char="•"/>
                      </a:pPr>
                      <a:r>
                        <a:rPr lang="en-US" sz="2400" b="0" dirty="0">
                          <a:solidFill>
                            <a:schemeClr val="tx1">
                              <a:lumMod val="75000"/>
                              <a:lumOff val="25000"/>
                            </a:schemeClr>
                          </a:solidFill>
                        </a:rPr>
                        <a:t>Representatives of FQHCs</a:t>
                      </a:r>
                    </a:p>
                    <a:p>
                      <a:pPr marL="285750" lvl="0" indent="-285750">
                        <a:buFont typeface="Arial" panose="020B0604020202020204" pitchFamily="34" charset="0"/>
                        <a:buChar char="•"/>
                      </a:pPr>
                      <a:r>
                        <a:rPr lang="en-US" sz="2400" b="0" dirty="0">
                          <a:solidFill>
                            <a:schemeClr val="tx1">
                              <a:lumMod val="75000"/>
                              <a:lumOff val="25000"/>
                            </a:schemeClr>
                          </a:solidFill>
                        </a:rPr>
                        <a:t>Specialty physicians</a:t>
                      </a:r>
                    </a:p>
                    <a:p>
                      <a:pPr marL="285750" lvl="0" indent="-285750">
                        <a:buFont typeface="Arial" panose="020B0604020202020204" pitchFamily="34" charset="0"/>
                        <a:buChar char="•"/>
                      </a:pPr>
                      <a:endParaRPr lang="en-US" sz="2400" b="0" dirty="0">
                        <a:solidFill>
                          <a:schemeClr val="tx1">
                            <a:lumMod val="75000"/>
                            <a:lumOff val="25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71039370"/>
                  </a:ext>
                </a:extLst>
              </a:tr>
            </a:tbl>
          </a:graphicData>
        </a:graphic>
      </p:graphicFrame>
      <p:sp>
        <p:nvSpPr>
          <p:cNvPr id="3" name="TextBox 2">
            <a:extLst>
              <a:ext uri="{FF2B5EF4-FFF2-40B4-BE49-F238E27FC236}">
                <a16:creationId xmlns:a16="http://schemas.microsoft.com/office/drawing/2014/main" id="{D7B0978C-F750-4B10-9039-9C94014C14D2}"/>
              </a:ext>
            </a:extLst>
          </p:cNvPr>
          <p:cNvSpPr txBox="1"/>
          <p:nvPr/>
        </p:nvSpPr>
        <p:spPr>
          <a:xfrm>
            <a:off x="444137" y="1490008"/>
            <a:ext cx="5116785" cy="2123658"/>
          </a:xfrm>
          <a:prstGeom prst="rect">
            <a:avLst/>
          </a:prstGeom>
          <a:noFill/>
        </p:spPr>
        <p:txBody>
          <a:bodyPr wrap="none" rtlCol="0">
            <a:spAutoFit/>
          </a:bodyPr>
          <a:lstStyle/>
          <a:p>
            <a:pPr marL="285750" lvl="0" indent="-285750">
              <a:buFont typeface="Arial" panose="020B0604020202020204" pitchFamily="34" charset="0"/>
              <a:buChar char="•"/>
            </a:pPr>
            <a:r>
              <a:rPr lang="en-US" sz="2400" dirty="0">
                <a:solidFill>
                  <a:schemeClr val="tx1">
                    <a:lumMod val="75000"/>
                    <a:lumOff val="25000"/>
                  </a:schemeClr>
                </a:solidFill>
              </a:rPr>
              <a:t>Director of the Department of Health</a:t>
            </a:r>
          </a:p>
          <a:p>
            <a:pPr marL="285750" lvl="0" indent="-285750">
              <a:buFont typeface="Arial" panose="020B0604020202020204" pitchFamily="34" charset="0"/>
              <a:buChar char="•"/>
            </a:pPr>
            <a:r>
              <a:rPr lang="en-US" sz="2400" dirty="0">
                <a:solidFill>
                  <a:schemeClr val="tx1">
                    <a:lumMod val="75000"/>
                    <a:lumOff val="25000"/>
                  </a:schemeClr>
                </a:solidFill>
              </a:rPr>
              <a:t>Health Insurance Commissioner </a:t>
            </a:r>
          </a:p>
          <a:p>
            <a:pPr marL="285750" lvl="0" indent="-285750">
              <a:buFont typeface="Arial" panose="020B0604020202020204" pitchFamily="34" charset="0"/>
              <a:buChar char="•"/>
            </a:pPr>
            <a:r>
              <a:rPr lang="en-US" sz="2400" dirty="0">
                <a:solidFill>
                  <a:schemeClr val="tx1">
                    <a:lumMod val="75000"/>
                    <a:lumOff val="25000"/>
                  </a:schemeClr>
                </a:solidFill>
              </a:rPr>
              <a:t>Medicaid Director</a:t>
            </a:r>
          </a:p>
          <a:p>
            <a:pPr lvl="0"/>
            <a:endParaRPr lang="en-US" sz="1200" dirty="0">
              <a:solidFill>
                <a:schemeClr val="tx1">
                  <a:lumMod val="75000"/>
                  <a:lumOff val="25000"/>
                </a:schemeClr>
              </a:solidFill>
            </a:endParaRPr>
          </a:p>
          <a:p>
            <a:pPr lvl="0"/>
            <a:r>
              <a:rPr lang="en-US" sz="2400" b="1" i="1" dirty="0">
                <a:solidFill>
                  <a:schemeClr val="tx1">
                    <a:lumMod val="75000"/>
                    <a:lumOff val="25000"/>
                  </a:schemeClr>
                </a:solidFill>
              </a:rPr>
              <a:t>And one or more of the following:</a:t>
            </a:r>
          </a:p>
          <a:p>
            <a:r>
              <a:rPr lang="en-US" sz="2400" dirty="0">
                <a:solidFill>
                  <a:schemeClr val="tx1">
                    <a:lumMod val="75000"/>
                    <a:lumOff val="25000"/>
                  </a:schemeClr>
                </a:solidFill>
              </a:rPr>
              <a:t> </a:t>
            </a:r>
          </a:p>
        </p:txBody>
      </p:sp>
    </p:spTree>
    <p:extLst>
      <p:ext uri="{BB962C8B-B14F-4D97-AF65-F5344CB8AC3E}">
        <p14:creationId xmlns:p14="http://schemas.microsoft.com/office/powerpoint/2010/main" val="1620482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AF2D8-25A6-4374-A4E4-B804A7750EE4}"/>
              </a:ext>
            </a:extLst>
          </p:cNvPr>
          <p:cNvSpPr>
            <a:spLocks noGrp="1"/>
          </p:cNvSpPr>
          <p:nvPr>
            <p:ph type="title"/>
          </p:nvPr>
        </p:nvSpPr>
        <p:spPr/>
        <p:txBody>
          <a:bodyPr/>
          <a:lstStyle/>
          <a:p>
            <a:r>
              <a:rPr lang="en-US" dirty="0"/>
              <a:t>Governance</a:t>
            </a:r>
          </a:p>
        </p:txBody>
      </p:sp>
      <p:sp>
        <p:nvSpPr>
          <p:cNvPr id="3" name="Content Placeholder 2">
            <a:extLst>
              <a:ext uri="{FF2B5EF4-FFF2-40B4-BE49-F238E27FC236}">
                <a16:creationId xmlns:a16="http://schemas.microsoft.com/office/drawing/2014/main" id="{734C2358-2D78-45EF-87EB-973753038EF6}"/>
              </a:ext>
            </a:extLst>
          </p:cNvPr>
          <p:cNvSpPr>
            <a:spLocks noGrp="1"/>
          </p:cNvSpPr>
          <p:nvPr>
            <p:ph idx="1"/>
          </p:nvPr>
        </p:nvSpPr>
        <p:spPr>
          <a:xfrm>
            <a:off x="444137" y="1464303"/>
            <a:ext cx="11312433" cy="5107093"/>
          </a:xfrm>
        </p:spPr>
        <p:txBody>
          <a:bodyPr>
            <a:normAutofit/>
          </a:bodyPr>
          <a:lstStyle/>
          <a:p>
            <a:pPr>
              <a:buFont typeface="Wingdings" panose="05000000000000000000" pitchFamily="2" charset="2"/>
              <a:buChar char="§"/>
            </a:pPr>
            <a:r>
              <a:rPr lang="en-US" dirty="0"/>
              <a:t>The RIHCP could decide on conducting data analytics and public reporting and recommend priorities for investment or policy.  </a:t>
            </a:r>
          </a:p>
          <a:p>
            <a:pPr>
              <a:buFont typeface="Wingdings" panose="05000000000000000000" pitchFamily="2" charset="2"/>
              <a:buChar char="§"/>
            </a:pPr>
            <a:r>
              <a:rPr lang="en-US" dirty="0"/>
              <a:t>No regulatory or policy-making authority would be vested in the group.  </a:t>
            </a:r>
          </a:p>
          <a:p>
            <a:pPr>
              <a:buFont typeface="Wingdings" panose="05000000000000000000" pitchFamily="2" charset="2"/>
              <a:buChar char="§"/>
            </a:pPr>
            <a:r>
              <a:rPr lang="en-US" dirty="0"/>
              <a:t>State agencies and industry stakeholders would maintain independent decision-making, taking recommendations into account while “reserving” the authority to act within their own scopes of work.</a:t>
            </a:r>
          </a:p>
          <a:p>
            <a:endParaRPr lang="en-US" dirty="0"/>
          </a:p>
        </p:txBody>
      </p:sp>
      <p:sp>
        <p:nvSpPr>
          <p:cNvPr id="4" name="Slide Number Placeholder 3">
            <a:extLst>
              <a:ext uri="{FF2B5EF4-FFF2-40B4-BE49-F238E27FC236}">
                <a16:creationId xmlns:a16="http://schemas.microsoft.com/office/drawing/2014/main" id="{7F8F9CAD-0A57-42CA-A575-A2C0BE86D4EF}"/>
              </a:ext>
            </a:extLst>
          </p:cNvPr>
          <p:cNvSpPr>
            <a:spLocks noGrp="1"/>
          </p:cNvSpPr>
          <p:nvPr>
            <p:ph type="sldNum" sz="quarter" idx="12"/>
          </p:nvPr>
        </p:nvSpPr>
        <p:spPr/>
        <p:txBody>
          <a:bodyPr/>
          <a:lstStyle/>
          <a:p>
            <a:fld id="{32BA1B2C-6684-47F0-87CE-B2A009176267}" type="slidenum">
              <a:rPr lang="en-US" smtClean="0"/>
              <a:t>12</a:t>
            </a:fld>
            <a:endParaRPr lang="en-US"/>
          </a:p>
        </p:txBody>
      </p:sp>
    </p:spTree>
    <p:extLst>
      <p:ext uri="{BB962C8B-B14F-4D97-AF65-F5344CB8AC3E}">
        <p14:creationId xmlns:p14="http://schemas.microsoft.com/office/powerpoint/2010/main" val="3195186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AF2D8-25A6-4374-A4E4-B804A7750EE4}"/>
              </a:ext>
            </a:extLst>
          </p:cNvPr>
          <p:cNvSpPr>
            <a:spLocks noGrp="1"/>
          </p:cNvSpPr>
          <p:nvPr>
            <p:ph type="title"/>
          </p:nvPr>
        </p:nvSpPr>
        <p:spPr/>
        <p:txBody>
          <a:bodyPr/>
          <a:lstStyle/>
          <a:p>
            <a:r>
              <a:rPr lang="en-US" dirty="0"/>
              <a:t>Governance (cont’d)</a:t>
            </a:r>
          </a:p>
        </p:txBody>
      </p:sp>
      <p:sp>
        <p:nvSpPr>
          <p:cNvPr id="3" name="Content Placeholder 2">
            <a:extLst>
              <a:ext uri="{FF2B5EF4-FFF2-40B4-BE49-F238E27FC236}">
                <a16:creationId xmlns:a16="http://schemas.microsoft.com/office/drawing/2014/main" id="{734C2358-2D78-45EF-87EB-973753038EF6}"/>
              </a:ext>
            </a:extLst>
          </p:cNvPr>
          <p:cNvSpPr>
            <a:spLocks noGrp="1"/>
          </p:cNvSpPr>
          <p:nvPr>
            <p:ph idx="1"/>
          </p:nvPr>
        </p:nvSpPr>
        <p:spPr>
          <a:xfrm>
            <a:off x="444137" y="1464304"/>
            <a:ext cx="11312433" cy="4995482"/>
          </a:xfrm>
        </p:spPr>
        <p:txBody>
          <a:bodyPr>
            <a:normAutofit/>
          </a:bodyPr>
          <a:lstStyle/>
          <a:p>
            <a:pPr>
              <a:buFont typeface="Wingdings" panose="05000000000000000000" pitchFamily="2" charset="2"/>
              <a:buChar char="§"/>
            </a:pPr>
            <a:r>
              <a:rPr lang="en-US" dirty="0"/>
              <a:t>Co-chairs would decide meeting times, frequency, and agenda topics. </a:t>
            </a:r>
          </a:p>
          <a:p>
            <a:pPr lvl="1">
              <a:buFont typeface="Wingdings" panose="05000000000000000000" pitchFamily="2" charset="2"/>
              <a:buChar char="§"/>
            </a:pPr>
            <a:r>
              <a:rPr lang="en-US" dirty="0"/>
              <a:t>Agenda topics may be suggested by members</a:t>
            </a:r>
          </a:p>
          <a:p>
            <a:pPr>
              <a:buFont typeface="Wingdings" panose="05000000000000000000" pitchFamily="2" charset="2"/>
              <a:buChar char="§"/>
            </a:pPr>
            <a:r>
              <a:rPr lang="en-US" dirty="0"/>
              <a:t>Decisions would be made by consensus of all present members unless voting is requested by a member.  </a:t>
            </a:r>
          </a:p>
          <a:p>
            <a:pPr lvl="1">
              <a:buFont typeface="Wingdings" panose="05000000000000000000" pitchFamily="2" charset="2"/>
              <a:buChar char="§"/>
            </a:pPr>
            <a:r>
              <a:rPr lang="en-US" dirty="0"/>
              <a:t>At the discretion of the co-chairs, a majority rule will guide decision-making when members assume irreconcilable positions.</a:t>
            </a:r>
          </a:p>
          <a:p>
            <a:pPr>
              <a:buFont typeface="Wingdings" panose="05000000000000000000" pitchFamily="2" charset="2"/>
              <a:buChar char="§"/>
            </a:pPr>
            <a:r>
              <a:rPr lang="en-US" dirty="0"/>
              <a:t>Members would agree to participate in collaborative performance improvement activities across their organizations and work collaboratively to motivate action by other stakeholders.</a:t>
            </a:r>
          </a:p>
          <a:p>
            <a:pPr>
              <a:buFont typeface="Wingdings" panose="05000000000000000000" pitchFamily="2" charset="2"/>
              <a:buChar char="§"/>
            </a:pPr>
            <a:r>
              <a:rPr lang="en-US" dirty="0"/>
              <a:t>All meetings would be open to the public and the public would have the ability to provide input at each meeting.</a:t>
            </a:r>
          </a:p>
          <a:p>
            <a:endParaRPr lang="en-US" dirty="0"/>
          </a:p>
          <a:p>
            <a:endParaRPr lang="en-US" dirty="0"/>
          </a:p>
        </p:txBody>
      </p:sp>
      <p:sp>
        <p:nvSpPr>
          <p:cNvPr id="4" name="Slide Number Placeholder 3">
            <a:extLst>
              <a:ext uri="{FF2B5EF4-FFF2-40B4-BE49-F238E27FC236}">
                <a16:creationId xmlns:a16="http://schemas.microsoft.com/office/drawing/2014/main" id="{7F8F9CAD-0A57-42CA-A575-A2C0BE86D4EF}"/>
              </a:ext>
            </a:extLst>
          </p:cNvPr>
          <p:cNvSpPr>
            <a:spLocks noGrp="1"/>
          </p:cNvSpPr>
          <p:nvPr>
            <p:ph type="sldNum" sz="quarter" idx="12"/>
          </p:nvPr>
        </p:nvSpPr>
        <p:spPr/>
        <p:txBody>
          <a:bodyPr/>
          <a:lstStyle/>
          <a:p>
            <a:fld id="{32BA1B2C-6684-47F0-87CE-B2A009176267}" type="slidenum">
              <a:rPr lang="en-US" smtClean="0"/>
              <a:t>13</a:t>
            </a:fld>
            <a:endParaRPr lang="en-US"/>
          </a:p>
        </p:txBody>
      </p:sp>
    </p:spTree>
    <p:extLst>
      <p:ext uri="{BB962C8B-B14F-4D97-AF65-F5344CB8AC3E}">
        <p14:creationId xmlns:p14="http://schemas.microsoft.com/office/powerpoint/2010/main" val="332453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D790-B6E9-4345-9DF9-CAD80CB5FDBD}"/>
              </a:ext>
            </a:extLst>
          </p:cNvPr>
          <p:cNvSpPr>
            <a:spLocks noGrp="1"/>
          </p:cNvSpPr>
          <p:nvPr>
            <p:ph type="title"/>
          </p:nvPr>
        </p:nvSpPr>
        <p:spPr/>
        <p:txBody>
          <a:bodyPr/>
          <a:lstStyle/>
          <a:p>
            <a:r>
              <a:rPr lang="en-US" dirty="0"/>
              <a:t>Governance (cont’d)</a:t>
            </a:r>
          </a:p>
        </p:txBody>
      </p:sp>
      <p:sp>
        <p:nvSpPr>
          <p:cNvPr id="3" name="Content Placeholder 2">
            <a:extLst>
              <a:ext uri="{FF2B5EF4-FFF2-40B4-BE49-F238E27FC236}">
                <a16:creationId xmlns:a16="http://schemas.microsoft.com/office/drawing/2014/main" id="{F40665E5-0BF1-4E85-A977-AC51C8B7E0A2}"/>
              </a:ext>
            </a:extLst>
          </p:cNvPr>
          <p:cNvSpPr>
            <a:spLocks noGrp="1"/>
          </p:cNvSpPr>
          <p:nvPr>
            <p:ph idx="1"/>
          </p:nvPr>
        </p:nvSpPr>
        <p:spPr/>
        <p:txBody>
          <a:bodyPr/>
          <a:lstStyle/>
          <a:p>
            <a:r>
              <a:rPr lang="en-US" dirty="0"/>
              <a:t>The RIHCP would operate with five guiding principles for decision-making: </a:t>
            </a:r>
          </a:p>
          <a:p>
            <a:endParaRPr lang="en-US" sz="400" dirty="0"/>
          </a:p>
          <a:p>
            <a:pPr lvl="1">
              <a:buFont typeface="Wingdings" panose="05000000000000000000" pitchFamily="2" charset="2"/>
              <a:buChar char="§"/>
            </a:pPr>
            <a:r>
              <a:rPr lang="en-US" sz="2800" dirty="0"/>
              <a:t>Be strategic in all decision making.</a:t>
            </a:r>
          </a:p>
          <a:p>
            <a:pPr lvl="1">
              <a:buFont typeface="Wingdings" panose="05000000000000000000" pitchFamily="2" charset="2"/>
              <a:buChar char="§"/>
            </a:pPr>
            <a:r>
              <a:rPr lang="en-US" sz="2800" dirty="0"/>
              <a:t>Ensure sufficient subject matter expertise, either inherent to the RIHCP or by accessing external expertise on an as-needed basis. </a:t>
            </a:r>
          </a:p>
          <a:p>
            <a:pPr lvl="1">
              <a:buFont typeface="Wingdings" panose="05000000000000000000" pitchFamily="2" charset="2"/>
              <a:buChar char="§"/>
            </a:pPr>
            <a:r>
              <a:rPr lang="en-US" sz="2800" dirty="0"/>
              <a:t>Minimize the opportunity for self-interested decisions by participants.</a:t>
            </a:r>
          </a:p>
          <a:p>
            <a:pPr lvl="1">
              <a:buFont typeface="Wingdings" panose="05000000000000000000" pitchFamily="2" charset="2"/>
              <a:buChar char="§"/>
            </a:pPr>
            <a:r>
              <a:rPr lang="en-US" sz="2800" dirty="0"/>
              <a:t>Anticipate and mitigate potential contributors to stasis or ineffectiveness.</a:t>
            </a:r>
          </a:p>
          <a:p>
            <a:pPr lvl="1">
              <a:buFont typeface="Wingdings" panose="05000000000000000000" pitchFamily="2" charset="2"/>
              <a:buChar char="§"/>
            </a:pPr>
            <a:r>
              <a:rPr lang="en-US" sz="2800" dirty="0"/>
              <a:t>Promote transparency and accountability.</a:t>
            </a:r>
          </a:p>
          <a:p>
            <a:endParaRPr lang="en-US" dirty="0"/>
          </a:p>
        </p:txBody>
      </p:sp>
      <p:sp>
        <p:nvSpPr>
          <p:cNvPr id="4" name="Slide Number Placeholder 3">
            <a:extLst>
              <a:ext uri="{FF2B5EF4-FFF2-40B4-BE49-F238E27FC236}">
                <a16:creationId xmlns:a16="http://schemas.microsoft.com/office/drawing/2014/main" id="{A0162258-9BE9-4DB3-885E-877E89789EF5}"/>
              </a:ext>
            </a:extLst>
          </p:cNvPr>
          <p:cNvSpPr>
            <a:spLocks noGrp="1"/>
          </p:cNvSpPr>
          <p:nvPr>
            <p:ph type="sldNum" sz="quarter" idx="12"/>
          </p:nvPr>
        </p:nvSpPr>
        <p:spPr/>
        <p:txBody>
          <a:bodyPr/>
          <a:lstStyle/>
          <a:p>
            <a:fld id="{32BA1B2C-6684-47F0-87CE-B2A009176267}" type="slidenum">
              <a:rPr lang="en-US" smtClean="0"/>
              <a:t>14</a:t>
            </a:fld>
            <a:endParaRPr lang="en-US"/>
          </a:p>
        </p:txBody>
      </p:sp>
    </p:spTree>
    <p:extLst>
      <p:ext uri="{BB962C8B-B14F-4D97-AF65-F5344CB8AC3E}">
        <p14:creationId xmlns:p14="http://schemas.microsoft.com/office/powerpoint/2010/main" val="1800134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649AC-6D81-4095-9714-5F07A5D7B3F0}"/>
              </a:ext>
            </a:extLst>
          </p:cNvPr>
          <p:cNvSpPr>
            <a:spLocks noGrp="1"/>
          </p:cNvSpPr>
          <p:nvPr>
            <p:ph type="title"/>
          </p:nvPr>
        </p:nvSpPr>
        <p:spPr/>
        <p:txBody>
          <a:bodyPr/>
          <a:lstStyle/>
          <a:p>
            <a:r>
              <a:rPr lang="en-US" dirty="0"/>
              <a:t>RIHCP Process</a:t>
            </a:r>
          </a:p>
        </p:txBody>
      </p:sp>
      <p:sp>
        <p:nvSpPr>
          <p:cNvPr id="3" name="Content Placeholder 2">
            <a:extLst>
              <a:ext uri="{FF2B5EF4-FFF2-40B4-BE49-F238E27FC236}">
                <a16:creationId xmlns:a16="http://schemas.microsoft.com/office/drawing/2014/main" id="{5FB5C81D-F11D-4D15-BB4D-F0DC1AE0CC1E}"/>
              </a:ext>
            </a:extLst>
          </p:cNvPr>
          <p:cNvSpPr>
            <a:spLocks noGrp="1"/>
          </p:cNvSpPr>
          <p:nvPr>
            <p:ph idx="1"/>
          </p:nvPr>
        </p:nvSpPr>
        <p:spPr/>
        <p:txBody>
          <a:bodyPr>
            <a:normAutofit/>
          </a:bodyPr>
          <a:lstStyle/>
          <a:p>
            <a:r>
              <a:rPr lang="en-US" dirty="0"/>
              <a:t>To inform its decision-making process, the RIHCP co-chairs may delegate detailed preparatory work to a subgroup for detailed review of a given topic.  The process for this work would be:</a:t>
            </a:r>
          </a:p>
          <a:p>
            <a:pPr marL="514350" lvl="0" indent="-514350">
              <a:buFont typeface="+mj-lt"/>
              <a:buAutoNum type="arabicPeriod"/>
            </a:pPr>
            <a:r>
              <a:rPr lang="en-US" dirty="0"/>
              <a:t>Co-chairs would appoint members of a subgroup to form recommendations on a specific topic.</a:t>
            </a:r>
          </a:p>
          <a:p>
            <a:pPr marL="514350" lvl="0" indent="-514350">
              <a:buFont typeface="+mj-lt"/>
              <a:buAutoNum type="arabicPeriod"/>
            </a:pPr>
            <a:r>
              <a:rPr lang="en-US" dirty="0"/>
              <a:t>The subgroup would meet, review relevant information, and identify actionable opportunities.</a:t>
            </a:r>
          </a:p>
          <a:p>
            <a:pPr marL="514350" lvl="0" indent="-514350">
              <a:buFont typeface="+mj-lt"/>
              <a:buAutoNum type="arabicPeriod"/>
            </a:pPr>
            <a:r>
              <a:rPr lang="en-US" dirty="0"/>
              <a:t>The subgroup would report back to RIHCP with its recommendations.</a:t>
            </a:r>
          </a:p>
          <a:p>
            <a:pPr marL="514350" lvl="0" indent="-514350">
              <a:buFont typeface="+mj-lt"/>
              <a:buAutoNum type="arabicPeriod"/>
            </a:pPr>
            <a:r>
              <a:rPr lang="en-US" dirty="0"/>
              <a:t>RIHCP would discuss the subgroup’s recommendations and elect to affirm the recommendations, reject them, or request additional information. </a:t>
            </a:r>
          </a:p>
          <a:p>
            <a:endParaRPr lang="en-US" dirty="0"/>
          </a:p>
        </p:txBody>
      </p:sp>
      <p:sp>
        <p:nvSpPr>
          <p:cNvPr id="4" name="Slide Number Placeholder 3">
            <a:extLst>
              <a:ext uri="{FF2B5EF4-FFF2-40B4-BE49-F238E27FC236}">
                <a16:creationId xmlns:a16="http://schemas.microsoft.com/office/drawing/2014/main" id="{2D72BEE3-AB2D-4F6B-95EA-95022746029A}"/>
              </a:ext>
            </a:extLst>
          </p:cNvPr>
          <p:cNvSpPr>
            <a:spLocks noGrp="1"/>
          </p:cNvSpPr>
          <p:nvPr>
            <p:ph type="sldNum" sz="quarter" idx="12"/>
          </p:nvPr>
        </p:nvSpPr>
        <p:spPr/>
        <p:txBody>
          <a:bodyPr/>
          <a:lstStyle/>
          <a:p>
            <a:fld id="{32BA1B2C-6684-47F0-87CE-B2A009176267}" type="slidenum">
              <a:rPr lang="en-US" smtClean="0"/>
              <a:t>15</a:t>
            </a:fld>
            <a:endParaRPr lang="en-US"/>
          </a:p>
        </p:txBody>
      </p:sp>
    </p:spTree>
    <p:extLst>
      <p:ext uri="{BB962C8B-B14F-4D97-AF65-F5344CB8AC3E}">
        <p14:creationId xmlns:p14="http://schemas.microsoft.com/office/powerpoint/2010/main" val="2889082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557E-DFB1-4701-B243-D26D772B8E04}"/>
              </a:ext>
            </a:extLst>
          </p:cNvPr>
          <p:cNvSpPr>
            <a:spLocks noGrp="1"/>
          </p:cNvSpPr>
          <p:nvPr>
            <p:ph type="title"/>
          </p:nvPr>
        </p:nvSpPr>
        <p:spPr/>
        <p:txBody>
          <a:bodyPr/>
          <a:lstStyle/>
          <a:p>
            <a:r>
              <a:rPr lang="en-US" dirty="0"/>
              <a:t>Staffing Resources</a:t>
            </a:r>
          </a:p>
        </p:txBody>
      </p:sp>
      <p:sp>
        <p:nvSpPr>
          <p:cNvPr id="3" name="Content Placeholder 2">
            <a:extLst>
              <a:ext uri="{FF2B5EF4-FFF2-40B4-BE49-F238E27FC236}">
                <a16:creationId xmlns:a16="http://schemas.microsoft.com/office/drawing/2014/main" id="{E82B37D2-267D-484B-9149-C45631EBD7F0}"/>
              </a:ext>
            </a:extLst>
          </p:cNvPr>
          <p:cNvSpPr>
            <a:spLocks noGrp="1"/>
          </p:cNvSpPr>
          <p:nvPr>
            <p:ph idx="1"/>
          </p:nvPr>
        </p:nvSpPr>
        <p:spPr>
          <a:xfrm>
            <a:off x="444137" y="1583006"/>
            <a:ext cx="11312433" cy="4812972"/>
          </a:xfrm>
        </p:spPr>
        <p:txBody>
          <a:bodyPr>
            <a:normAutofit lnSpcReduction="10000"/>
          </a:bodyPr>
          <a:lstStyle/>
          <a:p>
            <a:r>
              <a:rPr lang="en-US" b="1" dirty="0"/>
              <a:t>Staffing Resources:  </a:t>
            </a:r>
            <a:r>
              <a:rPr lang="en-US" dirty="0"/>
              <a:t>Staffing for the RIHCP would be provided by a contracted entity(</a:t>
            </a:r>
            <a:r>
              <a:rPr lang="en-US" dirty="0" err="1"/>
              <a:t>ies</a:t>
            </a:r>
            <a:r>
              <a:rPr lang="en-US" dirty="0"/>
              <a:t>), which would receive funding to fulfill the duty of coordinating RIHCP’s work.  Rationale for this approach:</a:t>
            </a:r>
          </a:p>
          <a:p>
            <a:pPr marL="514350" lvl="0" indent="-514350">
              <a:buFont typeface="+mj-lt"/>
              <a:buAutoNum type="arabicPeriod"/>
            </a:pPr>
            <a:r>
              <a:rPr lang="en-US" dirty="0"/>
              <a:t>legislative funding of RIHCP activities could be supplemented by private funding, consistent with the desired public/private aims for this entity;</a:t>
            </a:r>
          </a:p>
          <a:p>
            <a:pPr marL="514350" lvl="0" indent="-514350">
              <a:buFont typeface="+mj-lt"/>
              <a:buAutoNum type="arabicPeriod"/>
            </a:pPr>
            <a:r>
              <a:rPr lang="en-US" dirty="0"/>
              <a:t>the contracted entity would have flexibility with respect to hiring (and firing) activities, and</a:t>
            </a:r>
          </a:p>
          <a:p>
            <a:pPr marL="514350" lvl="0" indent="-514350">
              <a:buFont typeface="+mj-lt"/>
              <a:buAutoNum type="arabicPeriod"/>
            </a:pPr>
            <a:r>
              <a:rPr lang="en-US" dirty="0"/>
              <a:t>the contracted entity would have flexibility for the purpose of contracting with entities to perform discrete activities under the purview of the RIHCP for which the lead contracted entity may not have subject matter expertise.</a:t>
            </a:r>
          </a:p>
          <a:p>
            <a:endParaRPr lang="en-US" dirty="0"/>
          </a:p>
        </p:txBody>
      </p:sp>
      <p:sp>
        <p:nvSpPr>
          <p:cNvPr id="4" name="Slide Number Placeholder 3">
            <a:extLst>
              <a:ext uri="{FF2B5EF4-FFF2-40B4-BE49-F238E27FC236}">
                <a16:creationId xmlns:a16="http://schemas.microsoft.com/office/drawing/2014/main" id="{EC0AF195-1AB3-461C-80CF-D3F8ADE8F337}"/>
              </a:ext>
            </a:extLst>
          </p:cNvPr>
          <p:cNvSpPr>
            <a:spLocks noGrp="1"/>
          </p:cNvSpPr>
          <p:nvPr>
            <p:ph type="sldNum" sz="quarter" idx="12"/>
          </p:nvPr>
        </p:nvSpPr>
        <p:spPr/>
        <p:txBody>
          <a:bodyPr/>
          <a:lstStyle/>
          <a:p>
            <a:fld id="{32BA1B2C-6684-47F0-87CE-B2A009176267}" type="slidenum">
              <a:rPr lang="en-US" smtClean="0"/>
              <a:t>16</a:t>
            </a:fld>
            <a:endParaRPr lang="en-US"/>
          </a:p>
        </p:txBody>
      </p:sp>
    </p:spTree>
    <p:extLst>
      <p:ext uri="{BB962C8B-B14F-4D97-AF65-F5344CB8AC3E}">
        <p14:creationId xmlns:p14="http://schemas.microsoft.com/office/powerpoint/2010/main" val="236378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39B7A-6AE1-4A06-82DF-7BC809EDDD4D}"/>
              </a:ext>
            </a:extLst>
          </p:cNvPr>
          <p:cNvSpPr>
            <a:spLocks noGrp="1"/>
          </p:cNvSpPr>
          <p:nvPr>
            <p:ph type="title"/>
          </p:nvPr>
        </p:nvSpPr>
        <p:spPr/>
        <p:txBody>
          <a:bodyPr/>
          <a:lstStyle/>
          <a:p>
            <a:r>
              <a:rPr lang="en-US" dirty="0"/>
              <a:t>Staff and Administrative Support</a:t>
            </a:r>
          </a:p>
        </p:txBody>
      </p:sp>
      <p:sp>
        <p:nvSpPr>
          <p:cNvPr id="3" name="Content Placeholder 2">
            <a:extLst>
              <a:ext uri="{FF2B5EF4-FFF2-40B4-BE49-F238E27FC236}">
                <a16:creationId xmlns:a16="http://schemas.microsoft.com/office/drawing/2014/main" id="{0A735617-AC9E-492F-8959-6BBD49567807}"/>
              </a:ext>
            </a:extLst>
          </p:cNvPr>
          <p:cNvSpPr>
            <a:spLocks noGrp="1"/>
          </p:cNvSpPr>
          <p:nvPr>
            <p:ph idx="1"/>
          </p:nvPr>
        </p:nvSpPr>
        <p:spPr>
          <a:xfrm>
            <a:off x="444137" y="1583006"/>
            <a:ext cx="11312433" cy="4812972"/>
          </a:xfrm>
        </p:spPr>
        <p:txBody>
          <a:bodyPr/>
          <a:lstStyle/>
          <a:p>
            <a:pPr>
              <a:buFont typeface="Wingdings" panose="05000000000000000000" pitchFamily="2" charset="2"/>
              <a:buChar char="§"/>
            </a:pPr>
            <a:r>
              <a:rPr lang="en-US" b="1" dirty="0"/>
              <a:t>Staff</a:t>
            </a:r>
          </a:p>
          <a:p>
            <a:pPr lvl="1">
              <a:buFont typeface="Wingdings" panose="05000000000000000000" pitchFamily="2" charset="2"/>
              <a:buChar char="§"/>
            </a:pPr>
            <a:r>
              <a:rPr lang="en-US" sz="2800" dirty="0"/>
              <a:t>Executive director</a:t>
            </a:r>
          </a:p>
          <a:p>
            <a:pPr lvl="1">
              <a:buFont typeface="Wingdings" panose="05000000000000000000" pitchFamily="2" charset="2"/>
              <a:buChar char="§"/>
            </a:pPr>
            <a:r>
              <a:rPr lang="en-US" sz="2800" dirty="0"/>
              <a:t>Data managers and analysts</a:t>
            </a:r>
          </a:p>
          <a:p>
            <a:pPr lvl="1">
              <a:buFont typeface="Wingdings" panose="05000000000000000000" pitchFamily="2" charset="2"/>
              <a:buChar char="§"/>
            </a:pPr>
            <a:r>
              <a:rPr lang="en-US" sz="2800" dirty="0"/>
              <a:t>Performance improvement facilitators</a:t>
            </a:r>
          </a:p>
          <a:p>
            <a:pPr lvl="1">
              <a:buFont typeface="Wingdings" panose="05000000000000000000" pitchFamily="2" charset="2"/>
              <a:buChar char="§"/>
            </a:pPr>
            <a:endParaRPr lang="en-US" sz="200" dirty="0"/>
          </a:p>
          <a:p>
            <a:pPr>
              <a:buFont typeface="Wingdings" panose="05000000000000000000" pitchFamily="2" charset="2"/>
              <a:buChar char="§"/>
            </a:pPr>
            <a:r>
              <a:rPr lang="en-US" b="1" dirty="0"/>
              <a:t>Administrative support: </a:t>
            </a:r>
            <a:r>
              <a:rPr lang="en-US" dirty="0"/>
              <a:t>In its initial years RIHCP would be organized by and receive administrative support from the Rhode Island Foundation, including contracting, financial management, meeting space and other forms of administrative support.</a:t>
            </a:r>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C6456058-5ACB-4EBF-BBE8-BB910DEF1A69}"/>
              </a:ext>
            </a:extLst>
          </p:cNvPr>
          <p:cNvSpPr>
            <a:spLocks noGrp="1"/>
          </p:cNvSpPr>
          <p:nvPr>
            <p:ph type="sldNum" sz="quarter" idx="12"/>
          </p:nvPr>
        </p:nvSpPr>
        <p:spPr/>
        <p:txBody>
          <a:bodyPr/>
          <a:lstStyle/>
          <a:p>
            <a:fld id="{32BA1B2C-6684-47F0-87CE-B2A009176267}" type="slidenum">
              <a:rPr lang="en-US" smtClean="0"/>
              <a:t>17</a:t>
            </a:fld>
            <a:endParaRPr lang="en-US"/>
          </a:p>
        </p:txBody>
      </p:sp>
    </p:spTree>
    <p:extLst>
      <p:ext uri="{BB962C8B-B14F-4D97-AF65-F5344CB8AC3E}">
        <p14:creationId xmlns:p14="http://schemas.microsoft.com/office/powerpoint/2010/main" val="319876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EBF1E-6F0A-4F57-B404-08B0881D4E80}"/>
              </a:ext>
            </a:extLst>
          </p:cNvPr>
          <p:cNvSpPr>
            <a:spLocks noGrp="1"/>
          </p:cNvSpPr>
          <p:nvPr>
            <p:ph type="title"/>
          </p:nvPr>
        </p:nvSpPr>
        <p:spPr>
          <a:xfrm>
            <a:off x="154972" y="-14990"/>
            <a:ext cx="11312433" cy="986020"/>
          </a:xfrm>
        </p:spPr>
        <p:txBody>
          <a:bodyPr/>
          <a:lstStyle/>
          <a:p>
            <a:r>
              <a:rPr lang="en-US" dirty="0"/>
              <a:t>Budget</a:t>
            </a:r>
          </a:p>
        </p:txBody>
      </p:sp>
      <p:graphicFrame>
        <p:nvGraphicFramePr>
          <p:cNvPr id="5" name="Content Placeholder 4">
            <a:extLst>
              <a:ext uri="{FF2B5EF4-FFF2-40B4-BE49-F238E27FC236}">
                <a16:creationId xmlns:a16="http://schemas.microsoft.com/office/drawing/2014/main" id="{CBF33D2C-AD19-493F-8D66-4D88F8630220}"/>
              </a:ext>
            </a:extLst>
          </p:cNvPr>
          <p:cNvGraphicFramePr>
            <a:graphicFrameLocks noGrp="1"/>
          </p:cNvGraphicFramePr>
          <p:nvPr>
            <p:ph idx="1"/>
            <p:extLst>
              <p:ext uri="{D42A27DB-BD31-4B8C-83A1-F6EECF244321}">
                <p14:modId xmlns:p14="http://schemas.microsoft.com/office/powerpoint/2010/main" val="3109035251"/>
              </p:ext>
            </p:extLst>
          </p:nvPr>
        </p:nvGraphicFramePr>
        <p:xfrm>
          <a:off x="1" y="1045399"/>
          <a:ext cx="12192000" cy="5235217"/>
        </p:xfrm>
        <a:graphic>
          <a:graphicData uri="http://schemas.openxmlformats.org/drawingml/2006/table">
            <a:tbl>
              <a:tblPr firstRow="1" firstCol="1" bandRow="1">
                <a:tableStyleId>{5C22544A-7EE6-4342-B048-85BDC9FD1C3A}</a:tableStyleId>
              </a:tblPr>
              <a:tblGrid>
                <a:gridCol w="4065889">
                  <a:extLst>
                    <a:ext uri="{9D8B030D-6E8A-4147-A177-3AD203B41FA5}">
                      <a16:colId xmlns:a16="http://schemas.microsoft.com/office/drawing/2014/main" val="1644696884"/>
                    </a:ext>
                  </a:extLst>
                </a:gridCol>
                <a:gridCol w="3367903">
                  <a:extLst>
                    <a:ext uri="{9D8B030D-6E8A-4147-A177-3AD203B41FA5}">
                      <a16:colId xmlns:a16="http://schemas.microsoft.com/office/drawing/2014/main" val="1004108798"/>
                    </a:ext>
                  </a:extLst>
                </a:gridCol>
                <a:gridCol w="1335453">
                  <a:extLst>
                    <a:ext uri="{9D8B030D-6E8A-4147-A177-3AD203B41FA5}">
                      <a16:colId xmlns:a16="http://schemas.microsoft.com/office/drawing/2014/main" val="182895321"/>
                    </a:ext>
                  </a:extLst>
                </a:gridCol>
                <a:gridCol w="1068006">
                  <a:extLst>
                    <a:ext uri="{9D8B030D-6E8A-4147-A177-3AD203B41FA5}">
                      <a16:colId xmlns:a16="http://schemas.microsoft.com/office/drawing/2014/main" val="2540177412"/>
                    </a:ext>
                  </a:extLst>
                </a:gridCol>
                <a:gridCol w="1301235">
                  <a:extLst>
                    <a:ext uri="{9D8B030D-6E8A-4147-A177-3AD203B41FA5}">
                      <a16:colId xmlns:a16="http://schemas.microsoft.com/office/drawing/2014/main" val="1422464169"/>
                    </a:ext>
                  </a:extLst>
                </a:gridCol>
                <a:gridCol w="1053514">
                  <a:extLst>
                    <a:ext uri="{9D8B030D-6E8A-4147-A177-3AD203B41FA5}">
                      <a16:colId xmlns:a16="http://schemas.microsoft.com/office/drawing/2014/main" val="447369913"/>
                    </a:ext>
                  </a:extLst>
                </a:gridCol>
              </a:tblGrid>
              <a:tr h="431391">
                <a:tc>
                  <a:txBody>
                    <a:bodyPr/>
                    <a:lstStyle/>
                    <a:p>
                      <a:pPr marL="0" marR="0">
                        <a:lnSpc>
                          <a:spcPct val="107000"/>
                        </a:lnSpc>
                        <a:spcBef>
                          <a:spcPts val="0"/>
                        </a:spcBef>
                        <a:spcAft>
                          <a:spcPts val="0"/>
                        </a:spcAft>
                      </a:pPr>
                      <a:r>
                        <a:rPr lang="en-US" sz="1600" dirty="0">
                          <a:effectLst/>
                        </a:rPr>
                        <a:t>Area of Work</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a:effectLst/>
                        </a:rPr>
                        <a:t>Employees</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a:effectLst/>
                        </a:rPr>
                        <a:t>Professional services</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a:effectLst/>
                        </a:rPr>
                        <a:t>Data purchases</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a:effectLst/>
                        </a:rPr>
                        <a:t>IT infrastructure</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dirty="0">
                          <a:effectLst/>
                        </a:rPr>
                        <a:t>Event hosting</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2843358960"/>
                  </a:ext>
                </a:extLst>
              </a:tr>
              <a:tr h="432093">
                <a:tc>
                  <a:txBody>
                    <a:bodyPr/>
                    <a:lstStyle/>
                    <a:p>
                      <a:pPr marL="0" marR="0">
                        <a:lnSpc>
                          <a:spcPct val="107000"/>
                        </a:lnSpc>
                        <a:spcBef>
                          <a:spcPts val="0"/>
                        </a:spcBef>
                        <a:spcAft>
                          <a:spcPts val="0"/>
                        </a:spcAft>
                      </a:pPr>
                      <a:r>
                        <a:rPr lang="en-US" sz="1600" dirty="0">
                          <a:effectLst/>
                        </a:rPr>
                        <a:t>Executive Director</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a:effectLst/>
                        </a:rPr>
                        <a:t>$75,000 - $150,000</a:t>
                      </a:r>
                    </a:p>
                    <a:p>
                      <a:pPr marL="0" marR="0" algn="ctr">
                        <a:lnSpc>
                          <a:spcPct val="107000"/>
                        </a:lnSpc>
                        <a:spcBef>
                          <a:spcPts val="0"/>
                        </a:spcBef>
                        <a:spcAft>
                          <a:spcPts val="0"/>
                        </a:spcAft>
                      </a:pPr>
                      <a:r>
                        <a:rPr lang="en-US" sz="1600">
                          <a:effectLst/>
                        </a:rPr>
                        <a:t>0.75 - 1 FTE</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9475592"/>
                  </a:ext>
                </a:extLst>
              </a:tr>
              <a:tr h="872765">
                <a:tc>
                  <a:txBody>
                    <a:bodyPr/>
                    <a:lstStyle/>
                    <a:p>
                      <a:pPr marL="342900" marR="0" lvl="0" indent="-342900">
                        <a:lnSpc>
                          <a:spcPct val="107000"/>
                        </a:lnSpc>
                        <a:spcBef>
                          <a:spcPts val="0"/>
                        </a:spcBef>
                        <a:spcAft>
                          <a:spcPts val="0"/>
                        </a:spcAft>
                        <a:buFont typeface="+mj-lt"/>
                        <a:buAutoNum type="arabicPeriod"/>
                      </a:pPr>
                      <a:r>
                        <a:rPr lang="en-US" sz="1600" dirty="0">
                          <a:effectLst/>
                        </a:rPr>
                        <a:t>Implement the Rhode Island Health Care Cost Growth Target</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dirty="0">
                          <a:effectLst/>
                        </a:rPr>
                        <a:t>$77,000</a:t>
                      </a:r>
                    </a:p>
                    <a:p>
                      <a:pPr marL="0" marR="0" algn="ctr">
                        <a:lnSpc>
                          <a:spcPct val="107000"/>
                        </a:lnSpc>
                        <a:spcBef>
                          <a:spcPts val="0"/>
                        </a:spcBef>
                        <a:spcAft>
                          <a:spcPts val="0"/>
                        </a:spcAft>
                      </a:pPr>
                      <a:r>
                        <a:rPr lang="en-US" sz="1600" dirty="0">
                          <a:effectLst/>
                        </a:rPr>
                        <a:t>0.5 FTE</a:t>
                      </a:r>
                    </a:p>
                    <a:p>
                      <a:pPr marL="0" marR="0" algn="ctr">
                        <a:lnSpc>
                          <a:spcPct val="107000"/>
                        </a:lnSpc>
                        <a:spcBef>
                          <a:spcPts val="0"/>
                        </a:spcBef>
                        <a:spcAft>
                          <a:spcPts val="0"/>
                        </a:spcAft>
                      </a:pPr>
                      <a:r>
                        <a:rPr lang="en-US" sz="1600" dirty="0">
                          <a:effectLst/>
                        </a:rPr>
                        <a:t>1 manager, 1 analyst for three months</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$15,000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$10,000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4817018"/>
                  </a:ext>
                </a:extLst>
              </a:tr>
              <a:tr h="652429">
                <a:tc>
                  <a:txBody>
                    <a:bodyPr/>
                    <a:lstStyle/>
                    <a:p>
                      <a:pPr marL="342900" marR="0" lvl="0" indent="-342900">
                        <a:lnSpc>
                          <a:spcPct val="107000"/>
                        </a:lnSpc>
                        <a:spcBef>
                          <a:spcPts val="0"/>
                        </a:spcBef>
                        <a:spcAft>
                          <a:spcPts val="0"/>
                        </a:spcAft>
                        <a:buFont typeface="+mj-lt"/>
                        <a:buAutoNum type="arabicPeriod" startAt="2"/>
                      </a:pPr>
                      <a:r>
                        <a:rPr lang="en-US" sz="1600" dirty="0">
                          <a:effectLst/>
                        </a:rPr>
                        <a:t>Assess health care system cost and quality performance, including health equity</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dirty="0">
                          <a:effectLst/>
                        </a:rPr>
                        <a:t>$220,000 - $528,000</a:t>
                      </a:r>
                    </a:p>
                    <a:p>
                      <a:pPr marL="0" marR="0" algn="ctr">
                        <a:lnSpc>
                          <a:spcPct val="107000"/>
                        </a:lnSpc>
                        <a:spcBef>
                          <a:spcPts val="0"/>
                        </a:spcBef>
                        <a:spcAft>
                          <a:spcPts val="0"/>
                        </a:spcAft>
                      </a:pPr>
                      <a:r>
                        <a:rPr lang="en-US" sz="1600" dirty="0">
                          <a:effectLst/>
                        </a:rPr>
                        <a:t>3-7 FTE</a:t>
                      </a:r>
                    </a:p>
                    <a:p>
                      <a:pPr marL="0" marR="0" algn="ctr">
                        <a:lnSpc>
                          <a:spcPct val="107000"/>
                        </a:lnSpc>
                        <a:spcBef>
                          <a:spcPts val="0"/>
                        </a:spcBef>
                        <a:spcAft>
                          <a:spcPts val="0"/>
                        </a:spcAft>
                      </a:pPr>
                      <a:r>
                        <a:rPr lang="en-US" sz="1600" dirty="0">
                          <a:effectLst/>
                        </a:rPr>
                        <a:t>Up to 3 managers, 4 analysts</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$100,000-300,000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$25,000-50,000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$25,000-50,000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3231410"/>
                  </a:ext>
                </a:extLst>
              </a:tr>
              <a:tr h="651727">
                <a:tc>
                  <a:txBody>
                    <a:bodyPr/>
                    <a:lstStyle/>
                    <a:p>
                      <a:pPr marL="342900" marR="0" lvl="0" indent="-342900">
                        <a:lnSpc>
                          <a:spcPct val="107000"/>
                        </a:lnSpc>
                        <a:spcBef>
                          <a:spcPts val="0"/>
                        </a:spcBef>
                        <a:spcAft>
                          <a:spcPts val="0"/>
                        </a:spcAft>
                        <a:buFont typeface="+mj-lt"/>
                        <a:buAutoNum type="arabicPeriod" startAt="3"/>
                      </a:pPr>
                      <a:r>
                        <a:rPr lang="en-US" sz="1600" dirty="0">
                          <a:effectLst/>
                        </a:rPr>
                        <a:t>Identify opportunities for health care system performance improvement to inform collaborative or State action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dirty="0">
                          <a:effectLst/>
                        </a:rPr>
                        <a:t>No additional FTEs</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2451581"/>
                  </a:ext>
                </a:extLst>
              </a:tr>
              <a:tr h="872765">
                <a:tc>
                  <a:txBody>
                    <a:bodyPr/>
                    <a:lstStyle/>
                    <a:p>
                      <a:pPr marL="342900" marR="0" lvl="0" indent="-342900">
                        <a:lnSpc>
                          <a:spcPct val="107000"/>
                        </a:lnSpc>
                        <a:spcBef>
                          <a:spcPts val="0"/>
                        </a:spcBef>
                        <a:spcAft>
                          <a:spcPts val="0"/>
                        </a:spcAft>
                        <a:buFont typeface="+mj-lt"/>
                        <a:buAutoNum type="arabicPeriod" startAt="4"/>
                      </a:pPr>
                      <a:r>
                        <a:rPr lang="en-US" sz="1600" dirty="0">
                          <a:effectLst/>
                        </a:rPr>
                        <a:t>Initiate, guide and support collaborative action</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dirty="0">
                          <a:effectLst/>
                        </a:rPr>
                        <a:t>$132,000</a:t>
                      </a:r>
                    </a:p>
                    <a:p>
                      <a:pPr marL="0" marR="0" algn="ctr">
                        <a:lnSpc>
                          <a:spcPct val="107000"/>
                        </a:lnSpc>
                        <a:spcBef>
                          <a:spcPts val="0"/>
                        </a:spcBef>
                        <a:spcAft>
                          <a:spcPts val="0"/>
                        </a:spcAft>
                      </a:pPr>
                      <a:r>
                        <a:rPr lang="en-US" sz="1600" dirty="0">
                          <a:effectLst/>
                        </a:rPr>
                        <a:t>1.6 FTE</a:t>
                      </a:r>
                    </a:p>
                    <a:p>
                      <a:pPr marL="0" marR="0" algn="ctr">
                        <a:lnSpc>
                          <a:spcPct val="107000"/>
                        </a:lnSpc>
                        <a:spcBef>
                          <a:spcPts val="0"/>
                        </a:spcBef>
                        <a:spcAft>
                          <a:spcPts val="0"/>
                        </a:spcAft>
                      </a:pPr>
                      <a:r>
                        <a:rPr lang="en-US" sz="1600" dirty="0">
                          <a:effectLst/>
                        </a:rPr>
                        <a:t>2 part-time process improvement facilitators</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$0</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$0</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6301322"/>
                  </a:ext>
                </a:extLst>
              </a:tr>
              <a:tr h="432093">
                <a:tc>
                  <a:txBody>
                    <a:bodyPr/>
                    <a:lstStyle/>
                    <a:p>
                      <a:pPr marL="0" marR="0">
                        <a:lnSpc>
                          <a:spcPct val="107000"/>
                        </a:lnSpc>
                        <a:spcBef>
                          <a:spcPts val="0"/>
                        </a:spcBef>
                        <a:spcAft>
                          <a:spcPts val="0"/>
                        </a:spcAft>
                      </a:pPr>
                      <a:r>
                        <a:rPr lang="en-US" sz="1600" dirty="0">
                          <a:effectLst/>
                        </a:rPr>
                        <a:t>Total by Area of Work</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1600">
                          <a:effectLst/>
                        </a:rPr>
                        <a:t>$504,000 - $887,000</a:t>
                      </a:r>
                    </a:p>
                    <a:p>
                      <a:pPr marL="0" marR="0" algn="ctr">
                        <a:lnSpc>
                          <a:spcPct val="107000"/>
                        </a:lnSpc>
                        <a:spcBef>
                          <a:spcPts val="0"/>
                        </a:spcBef>
                        <a:spcAft>
                          <a:spcPts val="0"/>
                        </a:spcAft>
                      </a:pPr>
                      <a:r>
                        <a:rPr lang="en-US" sz="1600">
                          <a:effectLst/>
                        </a:rPr>
                        <a:t>5.85-10.1 FTEs</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$115,000 -$315,000</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$25,000 -$50,000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$25,000 -</a:t>
                      </a:r>
                    </a:p>
                    <a:p>
                      <a:pPr marL="0" marR="0" algn="ctr">
                        <a:lnSpc>
                          <a:spcPct val="107000"/>
                        </a:lnSpc>
                        <a:spcBef>
                          <a:spcPts val="0"/>
                        </a:spcBef>
                        <a:spcAft>
                          <a:spcPts val="0"/>
                        </a:spcAft>
                      </a:pPr>
                      <a:r>
                        <a:rPr lang="en-US" sz="1600">
                          <a:effectLst/>
                        </a:rPr>
                        <a:t>$50,000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$10,000</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6600640"/>
                  </a:ext>
                </a:extLst>
              </a:tr>
              <a:tr h="211757">
                <a:tc>
                  <a:txBody>
                    <a:bodyPr/>
                    <a:lstStyle/>
                    <a:p>
                      <a:pPr marL="0" marR="0" algn="r">
                        <a:lnSpc>
                          <a:spcPct val="107000"/>
                        </a:lnSpc>
                        <a:spcBef>
                          <a:spcPts val="0"/>
                        </a:spcBef>
                        <a:spcAft>
                          <a:spcPts val="0"/>
                        </a:spcAft>
                      </a:pPr>
                      <a:r>
                        <a:rPr lang="en-US" sz="1600" dirty="0">
                          <a:effectLst/>
                        </a:rPr>
                        <a:t>Annual Total</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solidFill>
                      <a:srgbClr val="002060"/>
                    </a:solidFill>
                  </a:tcPr>
                </a:tc>
                <a:tc gridSpan="5">
                  <a:txBody>
                    <a:bodyPr/>
                    <a:lstStyle/>
                    <a:p>
                      <a:pPr marL="0" marR="0" algn="ctr">
                        <a:lnSpc>
                          <a:spcPct val="107000"/>
                        </a:lnSpc>
                        <a:spcBef>
                          <a:spcPts val="0"/>
                        </a:spcBef>
                        <a:spcAft>
                          <a:spcPts val="0"/>
                        </a:spcAft>
                      </a:pPr>
                      <a:r>
                        <a:rPr lang="en-US" sz="1600" dirty="0">
                          <a:effectLst/>
                        </a:rPr>
                        <a:t>$679,000 – $1,312,000</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78016335"/>
                  </a:ext>
                </a:extLst>
              </a:tr>
            </a:tbl>
          </a:graphicData>
        </a:graphic>
      </p:graphicFrame>
      <p:sp>
        <p:nvSpPr>
          <p:cNvPr id="4" name="Slide Number Placeholder 3">
            <a:extLst>
              <a:ext uri="{FF2B5EF4-FFF2-40B4-BE49-F238E27FC236}">
                <a16:creationId xmlns:a16="http://schemas.microsoft.com/office/drawing/2014/main" id="{AD91D34D-7B4D-41CC-B48F-77371AAD2776}"/>
              </a:ext>
            </a:extLst>
          </p:cNvPr>
          <p:cNvSpPr>
            <a:spLocks noGrp="1"/>
          </p:cNvSpPr>
          <p:nvPr>
            <p:ph type="sldNum" sz="quarter" idx="12"/>
          </p:nvPr>
        </p:nvSpPr>
        <p:spPr/>
        <p:txBody>
          <a:bodyPr/>
          <a:lstStyle/>
          <a:p>
            <a:fld id="{32BA1B2C-6684-47F0-87CE-B2A009176267}" type="slidenum">
              <a:rPr lang="en-US" smtClean="0"/>
              <a:t>18</a:t>
            </a:fld>
            <a:endParaRPr lang="en-US"/>
          </a:p>
        </p:txBody>
      </p:sp>
      <p:sp>
        <p:nvSpPr>
          <p:cNvPr id="6" name="Rectangle 1">
            <a:extLst>
              <a:ext uri="{FF2B5EF4-FFF2-40B4-BE49-F238E27FC236}">
                <a16:creationId xmlns:a16="http://schemas.microsoft.com/office/drawing/2014/main" id="{36497E0F-9217-4E9D-A5A9-A2A30966C518}"/>
              </a:ext>
            </a:extLst>
          </p:cNvPr>
          <p:cNvSpPr>
            <a:spLocks noChangeArrowheads="1"/>
          </p:cNvSpPr>
          <p:nvPr/>
        </p:nvSpPr>
        <p:spPr bwMode="auto">
          <a:xfrm>
            <a:off x="1658938" y="18113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9192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70004-F256-4F95-847E-2650E627FD56}"/>
              </a:ext>
            </a:extLst>
          </p:cNvPr>
          <p:cNvSpPr>
            <a:spLocks noGrp="1"/>
          </p:cNvSpPr>
          <p:nvPr>
            <p:ph type="title"/>
          </p:nvPr>
        </p:nvSpPr>
        <p:spPr/>
        <p:txBody>
          <a:bodyPr/>
          <a:lstStyle/>
          <a:p>
            <a:r>
              <a:rPr lang="en-US" dirty="0"/>
              <a:t>Funding</a:t>
            </a:r>
          </a:p>
        </p:txBody>
      </p:sp>
      <p:sp>
        <p:nvSpPr>
          <p:cNvPr id="3" name="Content Placeholder 2">
            <a:extLst>
              <a:ext uri="{FF2B5EF4-FFF2-40B4-BE49-F238E27FC236}">
                <a16:creationId xmlns:a16="http://schemas.microsoft.com/office/drawing/2014/main" id="{65A33611-1380-4434-B600-EEC0989D8095}"/>
              </a:ext>
            </a:extLst>
          </p:cNvPr>
          <p:cNvSpPr>
            <a:spLocks noGrp="1"/>
          </p:cNvSpPr>
          <p:nvPr>
            <p:ph idx="1"/>
          </p:nvPr>
        </p:nvSpPr>
        <p:spPr>
          <a:xfrm>
            <a:off x="444137" y="1583006"/>
            <a:ext cx="11312433" cy="4812972"/>
          </a:xfrm>
        </p:spPr>
        <p:txBody>
          <a:bodyPr>
            <a:normAutofit/>
          </a:bodyPr>
          <a:lstStyle/>
          <a:p>
            <a:r>
              <a:rPr lang="en-US" dirty="0"/>
              <a:t>Funding of the work associated with RIHCP would be a mix of public and private funds.  </a:t>
            </a:r>
          </a:p>
          <a:p>
            <a:pPr>
              <a:buFont typeface="Wingdings" panose="05000000000000000000" pitchFamily="2" charset="2"/>
              <a:buChar char="§"/>
            </a:pPr>
            <a:r>
              <a:rPr lang="en-US" dirty="0"/>
              <a:t>OHIC would work with the payers to review assessments in this process.  Specifically, OHIC could accept input from the payers regarding the impact and value of non-statutory state assessments.</a:t>
            </a:r>
          </a:p>
          <a:p>
            <a:pPr>
              <a:buFont typeface="Wingdings" panose="05000000000000000000" pitchFamily="2" charset="2"/>
              <a:buChar char="§"/>
            </a:pPr>
            <a:r>
              <a:rPr lang="en-US" dirty="0"/>
              <a:t>Additional private funds would be sought to complement the funding provided by the State.  </a:t>
            </a:r>
          </a:p>
          <a:p>
            <a:r>
              <a:rPr lang="en-US" dirty="0"/>
              <a:t>The contracted entity(</a:t>
            </a:r>
            <a:r>
              <a:rPr lang="en-US" dirty="0" err="1"/>
              <a:t>ies</a:t>
            </a:r>
            <a:r>
              <a:rPr lang="en-US" dirty="0"/>
              <a:t>) would then utilize the blended funds to complete the work, and also subcontract work, as appropriate.  </a:t>
            </a:r>
          </a:p>
          <a:p>
            <a:endParaRPr lang="en-US" dirty="0"/>
          </a:p>
        </p:txBody>
      </p:sp>
      <p:sp>
        <p:nvSpPr>
          <p:cNvPr id="4" name="Slide Number Placeholder 3">
            <a:extLst>
              <a:ext uri="{FF2B5EF4-FFF2-40B4-BE49-F238E27FC236}">
                <a16:creationId xmlns:a16="http://schemas.microsoft.com/office/drawing/2014/main" id="{B971EA28-9B97-4051-8372-0884376406AB}"/>
              </a:ext>
            </a:extLst>
          </p:cNvPr>
          <p:cNvSpPr>
            <a:spLocks noGrp="1"/>
          </p:cNvSpPr>
          <p:nvPr>
            <p:ph type="sldNum" sz="quarter" idx="12"/>
          </p:nvPr>
        </p:nvSpPr>
        <p:spPr/>
        <p:txBody>
          <a:bodyPr/>
          <a:lstStyle/>
          <a:p>
            <a:fld id="{32BA1B2C-6684-47F0-87CE-B2A009176267}" type="slidenum">
              <a:rPr lang="en-US" smtClean="0"/>
              <a:t>19</a:t>
            </a:fld>
            <a:endParaRPr lang="en-US"/>
          </a:p>
        </p:txBody>
      </p:sp>
    </p:spTree>
    <p:extLst>
      <p:ext uri="{BB962C8B-B14F-4D97-AF65-F5344CB8AC3E}">
        <p14:creationId xmlns:p14="http://schemas.microsoft.com/office/powerpoint/2010/main" val="1797754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DBA56-81FE-486B-B082-97C3FB59E395}"/>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747D6460-E2B1-40A9-A799-FDFE51CBB7DC}"/>
              </a:ext>
            </a:extLst>
          </p:cNvPr>
          <p:cNvSpPr>
            <a:spLocks noGrp="1"/>
          </p:cNvSpPr>
          <p:nvPr>
            <p:ph idx="1"/>
          </p:nvPr>
        </p:nvSpPr>
        <p:spPr>
          <a:xfrm>
            <a:off x="444137" y="1541262"/>
            <a:ext cx="11312433" cy="5439591"/>
          </a:xfrm>
        </p:spPr>
        <p:txBody>
          <a:bodyPr>
            <a:normAutofit/>
          </a:bodyPr>
          <a:lstStyle/>
          <a:p>
            <a:pPr marL="514350" indent="-514350">
              <a:lnSpc>
                <a:spcPct val="110000"/>
              </a:lnSpc>
              <a:spcBef>
                <a:spcPts val="600"/>
              </a:spcBef>
              <a:spcAft>
                <a:spcPts val="0"/>
              </a:spcAft>
              <a:buFont typeface="+mj-lt"/>
              <a:buAutoNum type="arabicPeriod"/>
            </a:pPr>
            <a:r>
              <a:rPr lang="en-US" dirty="0"/>
              <a:t>Massachusetts Health Policy Commission Presentation on Massachusetts’ Cost Trends Work </a:t>
            </a:r>
          </a:p>
          <a:p>
            <a:pPr marL="514350" indent="-514350">
              <a:lnSpc>
                <a:spcPct val="110000"/>
              </a:lnSpc>
              <a:spcBef>
                <a:spcPts val="600"/>
              </a:spcBef>
              <a:spcAft>
                <a:spcPts val="0"/>
              </a:spcAft>
              <a:buFont typeface="+mj-lt"/>
              <a:buAutoNum type="arabicPeriod"/>
            </a:pPr>
            <a:r>
              <a:rPr lang="en-US" dirty="0"/>
              <a:t>Sustainability</a:t>
            </a:r>
          </a:p>
          <a:p>
            <a:pPr marL="514350" indent="-514350">
              <a:lnSpc>
                <a:spcPct val="110000"/>
              </a:lnSpc>
              <a:spcBef>
                <a:spcPts val="600"/>
              </a:spcBef>
              <a:spcAft>
                <a:spcPts val="0"/>
              </a:spcAft>
              <a:buFont typeface="+mj-lt"/>
              <a:buAutoNum type="arabicPeriod"/>
            </a:pPr>
            <a:r>
              <a:rPr lang="en-US" dirty="0"/>
              <a:t>Break</a:t>
            </a:r>
          </a:p>
          <a:p>
            <a:pPr marL="514350" indent="-514350">
              <a:lnSpc>
                <a:spcPct val="110000"/>
              </a:lnSpc>
              <a:spcBef>
                <a:spcPts val="600"/>
              </a:spcBef>
              <a:spcAft>
                <a:spcPts val="0"/>
              </a:spcAft>
              <a:buFont typeface="+mj-lt"/>
              <a:buAutoNum type="arabicPeriod"/>
            </a:pPr>
            <a:r>
              <a:rPr lang="en-US" dirty="0"/>
              <a:t>Brief Updates</a:t>
            </a:r>
          </a:p>
          <a:p>
            <a:pPr marL="514350" indent="-514350">
              <a:lnSpc>
                <a:spcPct val="110000"/>
              </a:lnSpc>
              <a:spcBef>
                <a:spcPts val="600"/>
              </a:spcBef>
              <a:spcAft>
                <a:spcPts val="0"/>
              </a:spcAft>
              <a:buFont typeface="+mj-lt"/>
              <a:buAutoNum type="arabicPeriod"/>
            </a:pPr>
            <a:r>
              <a:rPr lang="en-US" dirty="0"/>
              <a:t>Choosing Wisely</a:t>
            </a:r>
          </a:p>
          <a:p>
            <a:pPr marL="514350" indent="-514350">
              <a:lnSpc>
                <a:spcPct val="110000"/>
              </a:lnSpc>
              <a:spcBef>
                <a:spcPts val="600"/>
              </a:spcBef>
              <a:spcAft>
                <a:spcPts val="0"/>
              </a:spcAft>
              <a:buFont typeface="+mj-lt"/>
              <a:buAutoNum type="arabicPeriod"/>
            </a:pPr>
            <a:r>
              <a:rPr lang="en-US" dirty="0"/>
              <a:t>Public Comment</a:t>
            </a:r>
          </a:p>
          <a:p>
            <a:pPr marL="514350" indent="-514350">
              <a:lnSpc>
                <a:spcPct val="110000"/>
              </a:lnSpc>
              <a:spcBef>
                <a:spcPts val="600"/>
              </a:spcBef>
              <a:spcAft>
                <a:spcPts val="0"/>
              </a:spcAft>
              <a:buFont typeface="+mj-lt"/>
              <a:buAutoNum type="arabicPeriod"/>
            </a:pPr>
            <a:r>
              <a:rPr lang="en-US" dirty="0"/>
              <a:t>Next Steps and Wrap-Up</a:t>
            </a:r>
          </a:p>
        </p:txBody>
      </p:sp>
      <p:sp>
        <p:nvSpPr>
          <p:cNvPr id="5" name="Slide Number Placeholder 4">
            <a:extLst>
              <a:ext uri="{FF2B5EF4-FFF2-40B4-BE49-F238E27FC236}">
                <a16:creationId xmlns:a16="http://schemas.microsoft.com/office/drawing/2014/main" id="{7CAF0899-429D-44BD-B9CC-8C599932DAD2}"/>
              </a:ext>
            </a:extLst>
          </p:cNvPr>
          <p:cNvSpPr>
            <a:spLocks noGrp="1"/>
          </p:cNvSpPr>
          <p:nvPr>
            <p:ph type="sldNum" sz="quarter" idx="12"/>
          </p:nvPr>
        </p:nvSpPr>
        <p:spPr/>
        <p:txBody>
          <a:bodyPr/>
          <a:lstStyle/>
          <a:p>
            <a:fld id="{32BA1B2C-6684-47F0-87CE-B2A009176267}" type="slidenum">
              <a:rPr lang="en-US" smtClean="0"/>
              <a:t>2</a:t>
            </a:fld>
            <a:endParaRPr lang="en-US"/>
          </a:p>
        </p:txBody>
      </p:sp>
    </p:spTree>
    <p:extLst>
      <p:ext uri="{BB962C8B-B14F-4D97-AF65-F5344CB8AC3E}">
        <p14:creationId xmlns:p14="http://schemas.microsoft.com/office/powerpoint/2010/main" val="1496857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860E-BCC7-42D8-9B8C-E1AC9633D852}"/>
              </a:ext>
            </a:extLst>
          </p:cNvPr>
          <p:cNvSpPr>
            <a:spLocks noGrp="1"/>
          </p:cNvSpPr>
          <p:nvPr>
            <p:ph type="title"/>
          </p:nvPr>
        </p:nvSpPr>
        <p:spPr/>
        <p:txBody>
          <a:bodyPr>
            <a:normAutofit fontScale="90000"/>
          </a:bodyPr>
          <a:lstStyle/>
          <a:p>
            <a:r>
              <a:rPr lang="en-US" dirty="0"/>
              <a:t>Use current State Health Care Services Funding assessment as the model. This assessment is:</a:t>
            </a:r>
          </a:p>
        </p:txBody>
      </p:sp>
      <p:sp>
        <p:nvSpPr>
          <p:cNvPr id="3" name="Content Placeholder 2">
            <a:extLst>
              <a:ext uri="{FF2B5EF4-FFF2-40B4-BE49-F238E27FC236}">
                <a16:creationId xmlns:a16="http://schemas.microsoft.com/office/drawing/2014/main" id="{4CF89C99-F452-443E-9EDB-A146006F0141}"/>
              </a:ext>
            </a:extLst>
          </p:cNvPr>
          <p:cNvSpPr>
            <a:spLocks noGrp="1"/>
          </p:cNvSpPr>
          <p:nvPr>
            <p:ph idx="1"/>
          </p:nvPr>
        </p:nvSpPr>
        <p:spPr>
          <a:xfrm>
            <a:off x="444137" y="1459718"/>
            <a:ext cx="11312433" cy="4812972"/>
          </a:xfrm>
        </p:spPr>
        <p:txBody>
          <a:bodyPr/>
          <a:lstStyle/>
          <a:p>
            <a:pPr>
              <a:buFont typeface="Wingdings" panose="05000000000000000000" pitchFamily="2" charset="2"/>
              <a:buChar char="§"/>
            </a:pPr>
            <a:r>
              <a:rPr lang="en-US" dirty="0"/>
              <a:t>Used to fund statewide vaccine purchasing and child health services.</a:t>
            </a:r>
          </a:p>
          <a:p>
            <a:pPr>
              <a:buFont typeface="Wingdings" panose="05000000000000000000" pitchFamily="2" charset="2"/>
              <a:buChar char="§"/>
            </a:pPr>
            <a:r>
              <a:rPr lang="en-US" dirty="0"/>
              <a:t>Calculated based upon the number of "contribution enrollees" from the state's commercially insured and most self-funded lives. </a:t>
            </a:r>
          </a:p>
          <a:p>
            <a:pPr>
              <a:buFont typeface="Wingdings" panose="05000000000000000000" pitchFamily="2" charset="2"/>
              <a:buChar char="§"/>
            </a:pPr>
            <a:r>
              <a:rPr lang="en-US" dirty="0"/>
              <a:t>Paid by the insurers and plan administrators on behalf of 616,617 contribution enrollees for 2019.</a:t>
            </a:r>
          </a:p>
          <a:p>
            <a:pPr>
              <a:buFont typeface="Wingdings" panose="05000000000000000000" pitchFamily="2" charset="2"/>
              <a:buChar char="§"/>
            </a:pPr>
            <a:r>
              <a:rPr lang="en-US" dirty="0"/>
              <a:t>Exempts many public enrollees (in Medicare, Veterans, Medicare Supplemental, federal employees program, Indian health service, and self-funded local governmental entities)</a:t>
            </a:r>
          </a:p>
          <a:p>
            <a:pPr>
              <a:buFont typeface="Wingdings" panose="05000000000000000000" pitchFamily="2" charset="2"/>
              <a:buChar char="§"/>
            </a:pPr>
            <a:r>
              <a:rPr lang="en-US" dirty="0"/>
              <a:t>Deposited into a state account to be used by the designated agencies/purposes.</a:t>
            </a:r>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1851BBB7-D705-4129-B1FE-89B188513C14}"/>
              </a:ext>
            </a:extLst>
          </p:cNvPr>
          <p:cNvSpPr>
            <a:spLocks noGrp="1"/>
          </p:cNvSpPr>
          <p:nvPr>
            <p:ph type="sldNum" sz="quarter" idx="12"/>
          </p:nvPr>
        </p:nvSpPr>
        <p:spPr/>
        <p:txBody>
          <a:bodyPr/>
          <a:lstStyle/>
          <a:p>
            <a:fld id="{32BA1B2C-6684-47F0-87CE-B2A009176267}" type="slidenum">
              <a:rPr lang="en-US" smtClean="0"/>
              <a:t>20</a:t>
            </a:fld>
            <a:endParaRPr lang="en-US"/>
          </a:p>
        </p:txBody>
      </p:sp>
    </p:spTree>
    <p:extLst>
      <p:ext uri="{BB962C8B-B14F-4D97-AF65-F5344CB8AC3E}">
        <p14:creationId xmlns:p14="http://schemas.microsoft.com/office/powerpoint/2010/main" val="2770576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1458-800C-4D04-97D9-D416D2C4CCFB}"/>
              </a:ext>
            </a:extLst>
          </p:cNvPr>
          <p:cNvSpPr>
            <a:spLocks noGrp="1"/>
          </p:cNvSpPr>
          <p:nvPr>
            <p:ph type="title"/>
          </p:nvPr>
        </p:nvSpPr>
        <p:spPr/>
        <p:txBody>
          <a:bodyPr>
            <a:noAutofit/>
          </a:bodyPr>
          <a:lstStyle/>
          <a:p>
            <a:r>
              <a:rPr lang="en-US" sz="3700" dirty="0"/>
              <a:t>Based upon this model, a new RI Health Policy Partnership assessment could be created. This new assessment could be:</a:t>
            </a:r>
          </a:p>
        </p:txBody>
      </p:sp>
      <p:sp>
        <p:nvSpPr>
          <p:cNvPr id="3" name="Content Placeholder 2">
            <a:extLst>
              <a:ext uri="{FF2B5EF4-FFF2-40B4-BE49-F238E27FC236}">
                <a16:creationId xmlns:a16="http://schemas.microsoft.com/office/drawing/2014/main" id="{5D2CD629-ECD1-4795-AC28-2A0C38C59E50}"/>
              </a:ext>
            </a:extLst>
          </p:cNvPr>
          <p:cNvSpPr>
            <a:spLocks noGrp="1"/>
          </p:cNvSpPr>
          <p:nvPr>
            <p:ph idx="1"/>
          </p:nvPr>
        </p:nvSpPr>
        <p:spPr>
          <a:xfrm>
            <a:off x="444137" y="1646813"/>
            <a:ext cx="11312433" cy="4812972"/>
          </a:xfrm>
        </p:spPr>
        <p:txBody>
          <a:bodyPr/>
          <a:lstStyle/>
          <a:p>
            <a:pPr lvl="0">
              <a:buFont typeface="Wingdings" panose="05000000000000000000" pitchFamily="2" charset="2"/>
              <a:buChar char="§"/>
            </a:pPr>
            <a:r>
              <a:rPr lang="en-US" dirty="0"/>
              <a:t>Set at a maximum of $1 per year per contributing enrollee (up to </a:t>
            </a:r>
            <a:r>
              <a:rPr lang="en-US" b="1" dirty="0"/>
              <a:t>$616,617</a:t>
            </a:r>
            <a:r>
              <a:rPr lang="en-US" dirty="0"/>
              <a:t> annually). </a:t>
            </a:r>
          </a:p>
          <a:p>
            <a:pPr lvl="0">
              <a:buFont typeface="Wingdings" panose="05000000000000000000" pitchFamily="2" charset="2"/>
              <a:buChar char="§"/>
            </a:pPr>
            <a:r>
              <a:rPr lang="en-US" dirty="0"/>
              <a:t>Deposited into a state account for the specific purposes established related to cost trend and population health.</a:t>
            </a:r>
          </a:p>
          <a:p>
            <a:pPr lvl="0">
              <a:buFont typeface="Wingdings" panose="05000000000000000000" pitchFamily="2" charset="2"/>
              <a:buChar char="§"/>
            </a:pPr>
            <a:r>
              <a:rPr lang="en-US" dirty="0"/>
              <a:t>Partially, potentially used as matching funds for Medicaid and private sector to advance specific aspects of the work.</a:t>
            </a:r>
          </a:p>
          <a:p>
            <a:pPr lvl="0">
              <a:buFont typeface="Wingdings" panose="05000000000000000000" pitchFamily="2" charset="2"/>
              <a:buChar char="§"/>
            </a:pPr>
            <a:r>
              <a:rPr lang="en-US" dirty="0"/>
              <a:t>Recommended to the Governor </a:t>
            </a:r>
            <a:r>
              <a:rPr lang="en-US" b="1" i="1" dirty="0"/>
              <a:t>ASAP</a:t>
            </a:r>
            <a:r>
              <a:rPr lang="en-US" b="1" dirty="0"/>
              <a:t> </a:t>
            </a:r>
            <a:r>
              <a:rPr lang="en-US" dirty="0"/>
              <a:t>for inclusion into the budget proposal to the GA in January for the Fiscal Year July 1, 2020- June 30, 2021. </a:t>
            </a:r>
            <a:r>
              <a:rPr lang="en-US" b="1" dirty="0"/>
              <a:t>(</a:t>
            </a:r>
            <a:r>
              <a:rPr lang="en-US" b="1" i="1" dirty="0"/>
              <a:t>Peterson grant ends March 1, 2021.</a:t>
            </a:r>
            <a:r>
              <a:rPr lang="en-US" b="1" dirty="0"/>
              <a:t>)</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41DD4F00-1329-48A4-AAF2-53175588A0F1}"/>
              </a:ext>
            </a:extLst>
          </p:cNvPr>
          <p:cNvSpPr>
            <a:spLocks noGrp="1"/>
          </p:cNvSpPr>
          <p:nvPr>
            <p:ph type="sldNum" sz="quarter" idx="12"/>
          </p:nvPr>
        </p:nvSpPr>
        <p:spPr/>
        <p:txBody>
          <a:bodyPr/>
          <a:lstStyle/>
          <a:p>
            <a:fld id="{32BA1B2C-6684-47F0-87CE-B2A009176267}" type="slidenum">
              <a:rPr lang="en-US" smtClean="0"/>
              <a:t>21</a:t>
            </a:fld>
            <a:endParaRPr lang="en-US"/>
          </a:p>
        </p:txBody>
      </p:sp>
    </p:spTree>
    <p:extLst>
      <p:ext uri="{BB962C8B-B14F-4D97-AF65-F5344CB8AC3E}">
        <p14:creationId xmlns:p14="http://schemas.microsoft.com/office/powerpoint/2010/main" val="1565490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CB46-3570-464B-A278-4232A5C2AA73}"/>
              </a:ext>
            </a:extLst>
          </p:cNvPr>
          <p:cNvSpPr>
            <a:spLocks noGrp="1"/>
          </p:cNvSpPr>
          <p:nvPr>
            <p:ph type="title"/>
          </p:nvPr>
        </p:nvSpPr>
        <p:spPr/>
        <p:txBody>
          <a:bodyPr>
            <a:normAutofit fontScale="90000"/>
          </a:bodyPr>
          <a:lstStyle/>
          <a:p>
            <a:r>
              <a:rPr lang="en-US" dirty="0"/>
              <a:t>Discuss the </a:t>
            </a:r>
            <a:r>
              <a:rPr lang="en-US"/>
              <a:t>Institutional Sustainability </a:t>
            </a:r>
            <a:r>
              <a:rPr lang="en-US" dirty="0"/>
              <a:t>Straw Model</a:t>
            </a:r>
          </a:p>
        </p:txBody>
      </p:sp>
      <p:sp>
        <p:nvSpPr>
          <p:cNvPr id="3" name="Content Placeholder 2">
            <a:extLst>
              <a:ext uri="{FF2B5EF4-FFF2-40B4-BE49-F238E27FC236}">
                <a16:creationId xmlns:a16="http://schemas.microsoft.com/office/drawing/2014/main" id="{F51BD5C5-80CD-43A9-AE72-D8B986E8D7D1}"/>
              </a:ext>
            </a:extLst>
          </p:cNvPr>
          <p:cNvSpPr>
            <a:spLocks noGrp="1"/>
          </p:cNvSpPr>
          <p:nvPr>
            <p:ph idx="1"/>
          </p:nvPr>
        </p:nvSpPr>
        <p:spPr>
          <a:xfrm>
            <a:off x="444137" y="1352693"/>
            <a:ext cx="11312433" cy="5107092"/>
          </a:xfrm>
        </p:spPr>
        <p:txBody>
          <a:bodyPr>
            <a:normAutofit/>
          </a:bodyPr>
          <a:lstStyle/>
          <a:p>
            <a:pPr>
              <a:buFont typeface="Wingdings" panose="05000000000000000000" pitchFamily="2" charset="2"/>
              <a:buChar char="§"/>
            </a:pPr>
            <a:r>
              <a:rPr lang="en-US" dirty="0"/>
              <a:t>What changes would the Steering Committee recommend to the straw model for institutional sustainability?</a:t>
            </a:r>
          </a:p>
          <a:p>
            <a:pPr lvl="1">
              <a:buFont typeface="Wingdings" panose="05000000000000000000" pitchFamily="2" charset="2"/>
              <a:buChar char="§"/>
            </a:pPr>
            <a:r>
              <a:rPr lang="en-US" dirty="0"/>
              <a:t>Purpose</a:t>
            </a:r>
          </a:p>
          <a:p>
            <a:pPr lvl="1">
              <a:buFont typeface="Wingdings" panose="05000000000000000000" pitchFamily="2" charset="2"/>
              <a:buChar char="§"/>
            </a:pPr>
            <a:r>
              <a:rPr lang="en-US" dirty="0"/>
              <a:t>Authority</a:t>
            </a:r>
          </a:p>
          <a:p>
            <a:pPr lvl="1">
              <a:buFont typeface="Wingdings" panose="05000000000000000000" pitchFamily="2" charset="2"/>
              <a:buChar char="§"/>
            </a:pPr>
            <a:r>
              <a:rPr lang="en-US" dirty="0"/>
              <a:t>Vision</a:t>
            </a:r>
          </a:p>
          <a:p>
            <a:pPr lvl="1">
              <a:buFont typeface="Wingdings" panose="05000000000000000000" pitchFamily="2" charset="2"/>
              <a:buChar char="§"/>
            </a:pPr>
            <a:r>
              <a:rPr lang="en-US" dirty="0"/>
              <a:t>Mission</a:t>
            </a:r>
          </a:p>
          <a:p>
            <a:pPr lvl="1">
              <a:buFont typeface="Wingdings" panose="05000000000000000000" pitchFamily="2" charset="2"/>
              <a:buChar char="§"/>
            </a:pPr>
            <a:r>
              <a:rPr lang="en-US" dirty="0"/>
              <a:t>Roles and Function</a:t>
            </a:r>
          </a:p>
          <a:p>
            <a:pPr lvl="1">
              <a:buFont typeface="Wingdings" panose="05000000000000000000" pitchFamily="2" charset="2"/>
              <a:buChar char="§"/>
            </a:pPr>
            <a:r>
              <a:rPr lang="en-US" dirty="0"/>
              <a:t>Membership</a:t>
            </a:r>
          </a:p>
          <a:p>
            <a:pPr lvl="1">
              <a:buFont typeface="Wingdings" panose="05000000000000000000" pitchFamily="2" charset="2"/>
              <a:buChar char="§"/>
            </a:pPr>
            <a:r>
              <a:rPr lang="en-US" dirty="0"/>
              <a:t>Governance</a:t>
            </a:r>
          </a:p>
          <a:p>
            <a:pPr lvl="1">
              <a:buFont typeface="Wingdings" panose="05000000000000000000" pitchFamily="2" charset="2"/>
              <a:buChar char="§"/>
            </a:pPr>
            <a:r>
              <a:rPr lang="en-US" dirty="0"/>
              <a:t>Process</a:t>
            </a:r>
          </a:p>
          <a:p>
            <a:pPr lvl="1">
              <a:buFont typeface="Wingdings" panose="05000000000000000000" pitchFamily="2" charset="2"/>
              <a:buChar char="§"/>
            </a:pPr>
            <a:r>
              <a:rPr lang="en-US" dirty="0"/>
              <a:t>Staffing and Administrative Support</a:t>
            </a:r>
          </a:p>
          <a:p>
            <a:pPr lvl="1">
              <a:buFont typeface="Wingdings" panose="05000000000000000000" pitchFamily="2" charset="2"/>
              <a:buChar char="§"/>
            </a:pPr>
            <a:r>
              <a:rPr lang="en-US" dirty="0"/>
              <a:t>Budget </a:t>
            </a:r>
          </a:p>
        </p:txBody>
      </p:sp>
      <p:sp>
        <p:nvSpPr>
          <p:cNvPr id="4" name="Slide Number Placeholder 3">
            <a:extLst>
              <a:ext uri="{FF2B5EF4-FFF2-40B4-BE49-F238E27FC236}">
                <a16:creationId xmlns:a16="http://schemas.microsoft.com/office/drawing/2014/main" id="{2F15BB75-2613-4931-A811-878F4BD82A4C}"/>
              </a:ext>
            </a:extLst>
          </p:cNvPr>
          <p:cNvSpPr>
            <a:spLocks noGrp="1"/>
          </p:cNvSpPr>
          <p:nvPr>
            <p:ph type="sldNum" sz="quarter" idx="12"/>
          </p:nvPr>
        </p:nvSpPr>
        <p:spPr/>
        <p:txBody>
          <a:bodyPr/>
          <a:lstStyle/>
          <a:p>
            <a:fld id="{32BA1B2C-6684-47F0-87CE-B2A009176267}" type="slidenum">
              <a:rPr lang="en-US" smtClean="0"/>
              <a:t>22</a:t>
            </a:fld>
            <a:endParaRPr lang="en-US"/>
          </a:p>
        </p:txBody>
      </p:sp>
    </p:spTree>
    <p:extLst>
      <p:ext uri="{BB962C8B-B14F-4D97-AF65-F5344CB8AC3E}">
        <p14:creationId xmlns:p14="http://schemas.microsoft.com/office/powerpoint/2010/main" val="75196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C29FC-B828-4573-9210-E563F7533B4F}"/>
              </a:ext>
            </a:extLst>
          </p:cNvPr>
          <p:cNvSpPr>
            <a:spLocks noGrp="1"/>
          </p:cNvSpPr>
          <p:nvPr>
            <p:ph type="title"/>
          </p:nvPr>
        </p:nvSpPr>
        <p:spPr/>
        <p:txBody>
          <a:bodyPr>
            <a:normAutofit fontScale="90000"/>
          </a:bodyPr>
          <a:lstStyle/>
          <a:p>
            <a:r>
              <a:rPr lang="en-US" dirty="0"/>
              <a:t>Discuss the Financial Sustainability Straw Model</a:t>
            </a:r>
          </a:p>
        </p:txBody>
      </p:sp>
      <p:sp>
        <p:nvSpPr>
          <p:cNvPr id="3" name="Content Placeholder 2">
            <a:extLst>
              <a:ext uri="{FF2B5EF4-FFF2-40B4-BE49-F238E27FC236}">
                <a16:creationId xmlns:a16="http://schemas.microsoft.com/office/drawing/2014/main" id="{78F29518-6451-4078-8318-A38AF419AE12}"/>
              </a:ext>
            </a:extLst>
          </p:cNvPr>
          <p:cNvSpPr>
            <a:spLocks noGrp="1"/>
          </p:cNvSpPr>
          <p:nvPr>
            <p:ph idx="1"/>
          </p:nvPr>
        </p:nvSpPr>
        <p:spPr>
          <a:xfrm>
            <a:off x="444137" y="1459718"/>
            <a:ext cx="11312433" cy="4812972"/>
          </a:xfrm>
        </p:spPr>
        <p:txBody>
          <a:bodyPr/>
          <a:lstStyle/>
          <a:p>
            <a:pPr>
              <a:buFont typeface="Wingdings" panose="05000000000000000000" pitchFamily="2" charset="2"/>
              <a:buChar char="§"/>
            </a:pPr>
            <a:r>
              <a:rPr lang="en-US" dirty="0"/>
              <a:t>What changes would the Steering Committee recommend to the straw model for financial sustainability?</a:t>
            </a:r>
          </a:p>
          <a:p>
            <a:endParaRPr lang="en-US" dirty="0"/>
          </a:p>
        </p:txBody>
      </p:sp>
      <p:sp>
        <p:nvSpPr>
          <p:cNvPr id="4" name="Slide Number Placeholder 3">
            <a:extLst>
              <a:ext uri="{FF2B5EF4-FFF2-40B4-BE49-F238E27FC236}">
                <a16:creationId xmlns:a16="http://schemas.microsoft.com/office/drawing/2014/main" id="{3F48C8F5-71D5-443C-A0F1-8326799BB6F6}"/>
              </a:ext>
            </a:extLst>
          </p:cNvPr>
          <p:cNvSpPr>
            <a:spLocks noGrp="1"/>
          </p:cNvSpPr>
          <p:nvPr>
            <p:ph type="sldNum" sz="quarter" idx="12"/>
          </p:nvPr>
        </p:nvSpPr>
        <p:spPr/>
        <p:txBody>
          <a:bodyPr/>
          <a:lstStyle/>
          <a:p>
            <a:fld id="{32BA1B2C-6684-47F0-87CE-B2A009176267}" type="slidenum">
              <a:rPr lang="en-US" smtClean="0"/>
              <a:t>23</a:t>
            </a:fld>
            <a:endParaRPr lang="en-US"/>
          </a:p>
        </p:txBody>
      </p:sp>
    </p:spTree>
    <p:extLst>
      <p:ext uri="{BB962C8B-B14F-4D97-AF65-F5344CB8AC3E}">
        <p14:creationId xmlns:p14="http://schemas.microsoft.com/office/powerpoint/2010/main" val="1526484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23CF-E990-4145-BEE0-D75097D81FE0}"/>
              </a:ext>
            </a:extLst>
          </p:cNvPr>
          <p:cNvSpPr>
            <a:spLocks noGrp="1"/>
          </p:cNvSpPr>
          <p:nvPr>
            <p:ph type="title"/>
          </p:nvPr>
        </p:nvSpPr>
        <p:spPr/>
        <p:txBody>
          <a:bodyPr/>
          <a:lstStyle/>
          <a:p>
            <a:r>
              <a:rPr lang="en-US"/>
              <a:t>Break</a:t>
            </a:r>
          </a:p>
        </p:txBody>
      </p:sp>
      <p:sp>
        <p:nvSpPr>
          <p:cNvPr id="3" name="Slide Number Placeholder 2">
            <a:extLst>
              <a:ext uri="{FF2B5EF4-FFF2-40B4-BE49-F238E27FC236}">
                <a16:creationId xmlns:a16="http://schemas.microsoft.com/office/drawing/2014/main" id="{07653635-F750-4D0D-B41B-F49799771808}"/>
              </a:ext>
            </a:extLst>
          </p:cNvPr>
          <p:cNvSpPr>
            <a:spLocks noGrp="1"/>
          </p:cNvSpPr>
          <p:nvPr>
            <p:ph type="sldNum" sz="quarter" idx="12"/>
          </p:nvPr>
        </p:nvSpPr>
        <p:spPr/>
        <p:txBody>
          <a:bodyPr/>
          <a:lstStyle/>
          <a:p>
            <a:fld id="{32BA1B2C-6684-47F0-87CE-B2A009176267}" type="slidenum">
              <a:rPr lang="en-US" smtClean="0"/>
              <a:t>24</a:t>
            </a:fld>
            <a:endParaRPr lang="en-US"/>
          </a:p>
        </p:txBody>
      </p:sp>
    </p:spTree>
    <p:extLst>
      <p:ext uri="{BB962C8B-B14F-4D97-AF65-F5344CB8AC3E}">
        <p14:creationId xmlns:p14="http://schemas.microsoft.com/office/powerpoint/2010/main" val="428426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927A-8C19-44AA-BC23-5119A783161D}"/>
              </a:ext>
            </a:extLst>
          </p:cNvPr>
          <p:cNvSpPr>
            <a:spLocks noGrp="1"/>
          </p:cNvSpPr>
          <p:nvPr>
            <p:ph type="title"/>
          </p:nvPr>
        </p:nvSpPr>
        <p:spPr/>
        <p:txBody>
          <a:bodyPr/>
          <a:lstStyle/>
          <a:p>
            <a:r>
              <a:rPr lang="en-US" dirty="0"/>
              <a:t>Brief Updates</a:t>
            </a:r>
          </a:p>
        </p:txBody>
      </p:sp>
      <p:sp>
        <p:nvSpPr>
          <p:cNvPr id="4" name="Slide Number Placeholder 3">
            <a:extLst>
              <a:ext uri="{FF2B5EF4-FFF2-40B4-BE49-F238E27FC236}">
                <a16:creationId xmlns:a16="http://schemas.microsoft.com/office/drawing/2014/main" id="{BF422B6D-16B5-48E2-8A95-D5215B04F6ED}"/>
              </a:ext>
            </a:extLst>
          </p:cNvPr>
          <p:cNvSpPr>
            <a:spLocks noGrp="1"/>
          </p:cNvSpPr>
          <p:nvPr>
            <p:ph type="sldNum" sz="quarter" idx="12"/>
          </p:nvPr>
        </p:nvSpPr>
        <p:spPr/>
        <p:txBody>
          <a:bodyPr/>
          <a:lstStyle/>
          <a:p>
            <a:fld id="{32BA1B2C-6684-47F0-87CE-B2A009176267}" type="slidenum">
              <a:rPr lang="en-US" smtClean="0"/>
              <a:t>25</a:t>
            </a:fld>
            <a:endParaRPr lang="en-US"/>
          </a:p>
        </p:txBody>
      </p:sp>
    </p:spTree>
    <p:extLst>
      <p:ext uri="{BB962C8B-B14F-4D97-AF65-F5344CB8AC3E}">
        <p14:creationId xmlns:p14="http://schemas.microsoft.com/office/powerpoint/2010/main" val="1117335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73FE-1975-4E68-A5D7-FBBF4178D307}"/>
              </a:ext>
            </a:extLst>
          </p:cNvPr>
          <p:cNvSpPr>
            <a:spLocks noGrp="1"/>
          </p:cNvSpPr>
          <p:nvPr>
            <p:ph type="title"/>
          </p:nvPr>
        </p:nvSpPr>
        <p:spPr>
          <a:xfrm>
            <a:off x="444137" y="286604"/>
            <a:ext cx="11747863" cy="986020"/>
          </a:xfrm>
        </p:spPr>
        <p:txBody>
          <a:bodyPr>
            <a:normAutofit/>
          </a:bodyPr>
          <a:lstStyle/>
          <a:p>
            <a:r>
              <a:rPr lang="en-US" dirty="0"/>
              <a:t>Brief Updates</a:t>
            </a:r>
          </a:p>
        </p:txBody>
      </p:sp>
      <p:sp>
        <p:nvSpPr>
          <p:cNvPr id="3" name="Content Placeholder 2">
            <a:extLst>
              <a:ext uri="{FF2B5EF4-FFF2-40B4-BE49-F238E27FC236}">
                <a16:creationId xmlns:a16="http://schemas.microsoft.com/office/drawing/2014/main" id="{6B35D431-A637-47F7-BA48-2D490B570F19}"/>
              </a:ext>
            </a:extLst>
          </p:cNvPr>
          <p:cNvSpPr>
            <a:spLocks noGrp="1"/>
          </p:cNvSpPr>
          <p:nvPr>
            <p:ph idx="1"/>
          </p:nvPr>
        </p:nvSpPr>
        <p:spPr>
          <a:xfrm>
            <a:off x="444137" y="1459718"/>
            <a:ext cx="11312433" cy="4812972"/>
          </a:xfrm>
        </p:spPr>
        <p:txBody>
          <a:bodyPr/>
          <a:lstStyle/>
          <a:p>
            <a:pPr>
              <a:buFont typeface="Arial" panose="020B0604020202020204" pitchFamily="34" charset="0"/>
              <a:buChar char="•"/>
            </a:pPr>
            <a:r>
              <a:rPr lang="en-US" b="1" dirty="0"/>
              <a:t>Submission of Payer Baseline Data for 2017 and 2018</a:t>
            </a:r>
          </a:p>
          <a:p>
            <a:pPr lvl="1">
              <a:buFont typeface="Arial" panose="020B0604020202020204" pitchFamily="34" charset="0"/>
              <a:buChar char="•"/>
            </a:pPr>
            <a:r>
              <a:rPr lang="en-US" dirty="0"/>
              <a:t>OHIC has received baseline data submissions </a:t>
            </a:r>
            <a:r>
              <a:rPr lang="en-US"/>
              <a:t>from the </a:t>
            </a:r>
            <a:r>
              <a:rPr lang="en-US" dirty="0"/>
              <a:t>four insurers.</a:t>
            </a:r>
          </a:p>
          <a:p>
            <a:pPr lvl="1">
              <a:buFont typeface="Arial" panose="020B0604020202020204" pitchFamily="34" charset="0"/>
              <a:buChar char="•"/>
            </a:pPr>
            <a:r>
              <a:rPr lang="en-US" dirty="0"/>
              <a:t>Project staff are currently validating the baseline data submissions.</a:t>
            </a:r>
          </a:p>
          <a:p>
            <a:pPr lvl="1">
              <a:buFont typeface="Arial" panose="020B0604020202020204" pitchFamily="34" charset="0"/>
              <a:buChar char="•"/>
            </a:pPr>
            <a:endParaRPr lang="en-US" sz="200" dirty="0"/>
          </a:p>
          <a:p>
            <a:pPr>
              <a:buFont typeface="Arial" panose="020B0604020202020204" pitchFamily="34" charset="0"/>
              <a:buChar char="•"/>
            </a:pPr>
            <a:r>
              <a:rPr lang="en-US" b="1" dirty="0"/>
              <a:t>Report Design Work Group</a:t>
            </a:r>
          </a:p>
          <a:p>
            <a:pPr lvl="1">
              <a:buFont typeface="Arial" panose="020B0604020202020204" pitchFamily="34" charset="0"/>
              <a:buChar char="•"/>
            </a:pPr>
            <a:r>
              <a:rPr lang="en-US" dirty="0"/>
              <a:t>The Report Design Work Group has held two meetings thus far, on 10/18 and 11/15.</a:t>
            </a:r>
          </a:p>
          <a:p>
            <a:pPr lvl="1">
              <a:buFont typeface="Arial" panose="020B0604020202020204" pitchFamily="34" charset="0"/>
              <a:buChar char="•"/>
            </a:pPr>
            <a:r>
              <a:rPr lang="en-US" dirty="0"/>
              <a:t>The Work Group has discussed the first prioritized area of analysis: cost drivers.</a:t>
            </a:r>
          </a:p>
          <a:p>
            <a:pPr lvl="1">
              <a:buFont typeface="Arial" panose="020B0604020202020204" pitchFamily="34" charset="0"/>
              <a:buChar char="•"/>
            </a:pPr>
            <a:r>
              <a:rPr lang="en-US" dirty="0"/>
              <a:t>On 11/15, it recommended first looking at cost drivers by service categories and conducting a sub-analysis on utilization and price for substitutable services.</a:t>
            </a:r>
          </a:p>
          <a:p>
            <a:pPr lvl="1">
              <a:buFont typeface="Arial" panose="020B0604020202020204" pitchFamily="34" charset="0"/>
              <a:buChar char="•"/>
            </a:pPr>
            <a:r>
              <a:rPr lang="en-US" dirty="0"/>
              <a:t>The Work Group will review a draft cost drivers analysis plan during its 12/20 meeting.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52C8227-2BD3-41FF-BF76-93C56A425DFC}"/>
              </a:ext>
            </a:extLst>
          </p:cNvPr>
          <p:cNvSpPr>
            <a:spLocks noGrp="1"/>
          </p:cNvSpPr>
          <p:nvPr>
            <p:ph type="sldNum" sz="quarter" idx="12"/>
          </p:nvPr>
        </p:nvSpPr>
        <p:spPr/>
        <p:txBody>
          <a:bodyPr/>
          <a:lstStyle/>
          <a:p>
            <a:fld id="{32BA1B2C-6684-47F0-87CE-B2A009176267}" type="slidenum">
              <a:rPr lang="en-US" smtClean="0"/>
              <a:t>26</a:t>
            </a:fld>
            <a:endParaRPr lang="en-US"/>
          </a:p>
        </p:txBody>
      </p:sp>
    </p:spTree>
    <p:extLst>
      <p:ext uri="{BB962C8B-B14F-4D97-AF65-F5344CB8AC3E}">
        <p14:creationId xmlns:p14="http://schemas.microsoft.com/office/powerpoint/2010/main" val="1758252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927A-8C19-44AA-BC23-5119A783161D}"/>
              </a:ext>
            </a:extLst>
          </p:cNvPr>
          <p:cNvSpPr>
            <a:spLocks noGrp="1"/>
          </p:cNvSpPr>
          <p:nvPr>
            <p:ph type="title"/>
          </p:nvPr>
        </p:nvSpPr>
        <p:spPr/>
        <p:txBody>
          <a:bodyPr/>
          <a:lstStyle/>
          <a:p>
            <a:r>
              <a:rPr lang="en-US" dirty="0"/>
              <a:t>Choosing Wisely</a:t>
            </a:r>
          </a:p>
        </p:txBody>
      </p:sp>
      <p:sp>
        <p:nvSpPr>
          <p:cNvPr id="4" name="Slide Number Placeholder 3">
            <a:extLst>
              <a:ext uri="{FF2B5EF4-FFF2-40B4-BE49-F238E27FC236}">
                <a16:creationId xmlns:a16="http://schemas.microsoft.com/office/drawing/2014/main" id="{BF422B6D-16B5-48E2-8A95-D5215B04F6ED}"/>
              </a:ext>
            </a:extLst>
          </p:cNvPr>
          <p:cNvSpPr>
            <a:spLocks noGrp="1"/>
          </p:cNvSpPr>
          <p:nvPr>
            <p:ph type="sldNum" sz="quarter" idx="12"/>
          </p:nvPr>
        </p:nvSpPr>
        <p:spPr/>
        <p:txBody>
          <a:bodyPr/>
          <a:lstStyle/>
          <a:p>
            <a:fld id="{32BA1B2C-6684-47F0-87CE-B2A009176267}" type="slidenum">
              <a:rPr lang="en-US" smtClean="0"/>
              <a:t>27</a:t>
            </a:fld>
            <a:endParaRPr lang="en-US"/>
          </a:p>
        </p:txBody>
      </p:sp>
    </p:spTree>
    <p:extLst>
      <p:ext uri="{BB962C8B-B14F-4D97-AF65-F5344CB8AC3E}">
        <p14:creationId xmlns:p14="http://schemas.microsoft.com/office/powerpoint/2010/main" val="1449211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p:txBody>
          <a:bodyPr/>
          <a:lstStyle/>
          <a:p>
            <a:r>
              <a:rPr lang="en-US"/>
              <a:t>Public Comment</a:t>
            </a:r>
          </a:p>
        </p:txBody>
      </p:sp>
      <p:sp>
        <p:nvSpPr>
          <p:cNvPr id="3" name="Slide Number Placeholder 2">
            <a:extLst>
              <a:ext uri="{FF2B5EF4-FFF2-40B4-BE49-F238E27FC236}">
                <a16:creationId xmlns:a16="http://schemas.microsoft.com/office/drawing/2014/main" id="{B7E97640-7E2E-46DD-B240-037B580D8CF5}"/>
              </a:ext>
            </a:extLst>
          </p:cNvPr>
          <p:cNvSpPr>
            <a:spLocks noGrp="1"/>
          </p:cNvSpPr>
          <p:nvPr>
            <p:ph type="sldNum" sz="quarter" idx="12"/>
          </p:nvPr>
        </p:nvSpPr>
        <p:spPr/>
        <p:txBody>
          <a:bodyPr/>
          <a:lstStyle/>
          <a:p>
            <a:fld id="{32BA1B2C-6684-47F0-87CE-B2A009176267}" type="slidenum">
              <a:rPr lang="en-US" smtClean="0"/>
              <a:t>28</a:t>
            </a:fld>
            <a:endParaRPr lang="en-US"/>
          </a:p>
        </p:txBody>
      </p:sp>
    </p:spTree>
    <p:extLst>
      <p:ext uri="{BB962C8B-B14F-4D97-AF65-F5344CB8AC3E}">
        <p14:creationId xmlns:p14="http://schemas.microsoft.com/office/powerpoint/2010/main" val="2426182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p:txBody>
          <a:bodyPr/>
          <a:lstStyle/>
          <a:p>
            <a:r>
              <a:rPr lang="en-US"/>
              <a:t>Next Steps</a:t>
            </a:r>
          </a:p>
        </p:txBody>
      </p:sp>
      <p:sp>
        <p:nvSpPr>
          <p:cNvPr id="3" name="Slide Number Placeholder 2">
            <a:extLst>
              <a:ext uri="{FF2B5EF4-FFF2-40B4-BE49-F238E27FC236}">
                <a16:creationId xmlns:a16="http://schemas.microsoft.com/office/drawing/2014/main" id="{170454D4-FC8A-4E2A-B63E-619EF0109142}"/>
              </a:ext>
            </a:extLst>
          </p:cNvPr>
          <p:cNvSpPr>
            <a:spLocks noGrp="1"/>
          </p:cNvSpPr>
          <p:nvPr>
            <p:ph type="sldNum" sz="quarter" idx="12"/>
          </p:nvPr>
        </p:nvSpPr>
        <p:spPr/>
        <p:txBody>
          <a:bodyPr/>
          <a:lstStyle/>
          <a:p>
            <a:fld id="{32BA1B2C-6684-47F0-87CE-B2A009176267}" type="slidenum">
              <a:rPr lang="en-US" smtClean="0"/>
              <a:t>29</a:t>
            </a:fld>
            <a:endParaRPr lang="en-US"/>
          </a:p>
        </p:txBody>
      </p:sp>
    </p:spTree>
    <p:extLst>
      <p:ext uri="{BB962C8B-B14F-4D97-AF65-F5344CB8AC3E}">
        <p14:creationId xmlns:p14="http://schemas.microsoft.com/office/powerpoint/2010/main" val="238638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a:xfrm>
            <a:off x="0" y="1716464"/>
            <a:ext cx="12192000" cy="2728927"/>
          </a:xfrm>
        </p:spPr>
        <p:txBody>
          <a:bodyPr>
            <a:normAutofit fontScale="90000"/>
          </a:bodyPr>
          <a:lstStyle/>
          <a:p>
            <a:pPr>
              <a:lnSpc>
                <a:spcPct val="110000"/>
              </a:lnSpc>
              <a:spcBef>
                <a:spcPts val="600"/>
              </a:spcBef>
              <a:spcAft>
                <a:spcPts val="0"/>
              </a:spcAft>
            </a:pPr>
            <a:r>
              <a:rPr lang="en-US" dirty="0"/>
              <a:t>Massachusetts Health Policy Commission Presentation on Massachusetts’ Cost Trends Work </a:t>
            </a:r>
          </a:p>
        </p:txBody>
      </p:sp>
      <p:sp>
        <p:nvSpPr>
          <p:cNvPr id="3" name="Slide Number Placeholder 2">
            <a:extLst>
              <a:ext uri="{FF2B5EF4-FFF2-40B4-BE49-F238E27FC236}">
                <a16:creationId xmlns:a16="http://schemas.microsoft.com/office/drawing/2014/main" id="{E9759A84-7B2F-48D6-9349-AAC05169ADAF}"/>
              </a:ext>
            </a:extLst>
          </p:cNvPr>
          <p:cNvSpPr>
            <a:spLocks noGrp="1"/>
          </p:cNvSpPr>
          <p:nvPr>
            <p:ph type="sldNum" sz="quarter" idx="12"/>
          </p:nvPr>
        </p:nvSpPr>
        <p:spPr/>
        <p:txBody>
          <a:bodyPr/>
          <a:lstStyle/>
          <a:p>
            <a:fld id="{32BA1B2C-6684-47F0-87CE-B2A009176267}" type="slidenum">
              <a:rPr lang="en-US" smtClean="0"/>
              <a:t>3</a:t>
            </a:fld>
            <a:endParaRPr lang="en-US"/>
          </a:p>
        </p:txBody>
      </p:sp>
    </p:spTree>
    <p:extLst>
      <p:ext uri="{BB962C8B-B14F-4D97-AF65-F5344CB8AC3E}">
        <p14:creationId xmlns:p14="http://schemas.microsoft.com/office/powerpoint/2010/main" val="2960051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094C-57F0-4643-99D2-31D3D19B4CC0}"/>
              </a:ext>
            </a:extLst>
          </p:cNvPr>
          <p:cNvSpPr>
            <a:spLocks noGrp="1"/>
          </p:cNvSpPr>
          <p:nvPr>
            <p:ph type="title"/>
          </p:nvPr>
        </p:nvSpPr>
        <p:spPr/>
        <p:txBody>
          <a:bodyPr/>
          <a:lstStyle/>
          <a:p>
            <a:r>
              <a:rPr lang="en-US"/>
              <a:t>Wrap-Up and Next Meetings</a:t>
            </a:r>
          </a:p>
        </p:txBody>
      </p:sp>
      <p:sp>
        <p:nvSpPr>
          <p:cNvPr id="3" name="Content Placeholder 2">
            <a:extLst>
              <a:ext uri="{FF2B5EF4-FFF2-40B4-BE49-F238E27FC236}">
                <a16:creationId xmlns:a16="http://schemas.microsoft.com/office/drawing/2014/main" id="{639117FD-E3A0-4CE5-83F2-A6B2B0541B64}"/>
              </a:ext>
            </a:extLst>
          </p:cNvPr>
          <p:cNvSpPr>
            <a:spLocks noGrp="1"/>
          </p:cNvSpPr>
          <p:nvPr>
            <p:ph idx="1"/>
          </p:nvPr>
        </p:nvSpPr>
        <p:spPr>
          <a:xfrm>
            <a:off x="603115" y="1412654"/>
            <a:ext cx="11153455" cy="4812972"/>
          </a:xfrm>
        </p:spPr>
        <p:txBody>
          <a:bodyPr/>
          <a:lstStyle/>
          <a:p>
            <a:pPr marL="0" indent="0">
              <a:buNone/>
            </a:pPr>
            <a:r>
              <a:rPr lang="en-US" b="1" dirty="0"/>
              <a:t>Where: </a:t>
            </a:r>
            <a:r>
              <a:rPr lang="en-US" dirty="0"/>
              <a:t>301 Metro Center Blvd, Suite 203, Warwick, RI 02886</a:t>
            </a:r>
          </a:p>
          <a:p>
            <a:pPr marL="0" indent="0">
              <a:buNone/>
            </a:pPr>
            <a:r>
              <a:rPr lang="en-US" b="1" dirty="0"/>
              <a:t>When: </a:t>
            </a:r>
            <a:r>
              <a:rPr lang="en-US" i="1" dirty="0"/>
              <a:t>Mondays from 9:00 a.m.-12:00 p.m.</a:t>
            </a:r>
            <a:endParaRPr lang="en-US" dirty="0"/>
          </a:p>
          <a:p>
            <a:pPr>
              <a:buFont typeface="Arial" panose="020B0604020202020204" pitchFamily="34" charset="0"/>
              <a:buChar char="•"/>
            </a:pPr>
            <a:r>
              <a:rPr lang="en-US" dirty="0"/>
              <a:t>March 23, 2020</a:t>
            </a:r>
          </a:p>
          <a:p>
            <a:pPr>
              <a:buFont typeface="Arial" panose="020B0604020202020204" pitchFamily="34" charset="0"/>
              <a:buChar char="•"/>
            </a:pPr>
            <a:r>
              <a:rPr lang="en-US" dirty="0"/>
              <a:t>June 8, 2020</a:t>
            </a:r>
          </a:p>
          <a:p>
            <a:pPr>
              <a:buFont typeface="Arial" panose="020B0604020202020204" pitchFamily="34" charset="0"/>
              <a:buChar char="•"/>
            </a:pPr>
            <a:r>
              <a:rPr lang="en-US" dirty="0"/>
              <a:t>September 21, 2020</a:t>
            </a:r>
          </a:p>
          <a:p>
            <a:pPr>
              <a:buFont typeface="Arial" panose="020B0604020202020204" pitchFamily="34" charset="0"/>
              <a:buChar char="•"/>
            </a:pPr>
            <a:r>
              <a:rPr lang="en-US" dirty="0"/>
              <a:t>December 7, 2020</a:t>
            </a:r>
          </a:p>
        </p:txBody>
      </p:sp>
      <p:pic>
        <p:nvPicPr>
          <p:cNvPr id="4" name="Picture 3" descr="A close up of a map&#10;&#10;Description generated with high confidence">
            <a:extLst>
              <a:ext uri="{FF2B5EF4-FFF2-40B4-BE49-F238E27FC236}">
                <a16:creationId xmlns:a16="http://schemas.microsoft.com/office/drawing/2014/main" id="{C7FB314B-4343-45F5-8C93-8BC5E6437D01}"/>
              </a:ext>
            </a:extLst>
          </p:cNvPr>
          <p:cNvPicPr>
            <a:picLocks noChangeAspect="1"/>
          </p:cNvPicPr>
          <p:nvPr/>
        </p:nvPicPr>
        <p:blipFill>
          <a:blip r:embed="rId2"/>
          <a:stretch>
            <a:fillRect/>
          </a:stretch>
        </p:blipFill>
        <p:spPr>
          <a:xfrm>
            <a:off x="7256834" y="2581635"/>
            <a:ext cx="4332051" cy="2512588"/>
          </a:xfrm>
          <a:prstGeom prst="rect">
            <a:avLst/>
          </a:prstGeom>
          <a:ln>
            <a:solidFill>
              <a:schemeClr val="tx1"/>
            </a:solidFill>
          </a:ln>
        </p:spPr>
      </p:pic>
      <p:sp>
        <p:nvSpPr>
          <p:cNvPr id="5" name="Slide Number Placeholder 4">
            <a:extLst>
              <a:ext uri="{FF2B5EF4-FFF2-40B4-BE49-F238E27FC236}">
                <a16:creationId xmlns:a16="http://schemas.microsoft.com/office/drawing/2014/main" id="{EA13B66E-A591-40BA-888C-98FA45184AFF}"/>
              </a:ext>
            </a:extLst>
          </p:cNvPr>
          <p:cNvSpPr>
            <a:spLocks noGrp="1"/>
          </p:cNvSpPr>
          <p:nvPr>
            <p:ph type="sldNum" sz="quarter" idx="12"/>
          </p:nvPr>
        </p:nvSpPr>
        <p:spPr/>
        <p:txBody>
          <a:bodyPr/>
          <a:lstStyle/>
          <a:p>
            <a:fld id="{32BA1B2C-6684-47F0-87CE-B2A009176267}" type="slidenum">
              <a:rPr lang="en-US" smtClean="0"/>
              <a:t>30</a:t>
            </a:fld>
            <a:endParaRPr lang="en-US"/>
          </a:p>
        </p:txBody>
      </p:sp>
    </p:spTree>
    <p:extLst>
      <p:ext uri="{BB962C8B-B14F-4D97-AF65-F5344CB8AC3E}">
        <p14:creationId xmlns:p14="http://schemas.microsoft.com/office/powerpoint/2010/main" val="1838923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a:xfrm>
            <a:off x="0" y="1716464"/>
            <a:ext cx="12192000" cy="1237047"/>
          </a:xfrm>
        </p:spPr>
        <p:txBody>
          <a:bodyPr/>
          <a:lstStyle/>
          <a:p>
            <a:r>
              <a:rPr lang="en-US" dirty="0"/>
              <a:t>Sustainability</a:t>
            </a:r>
          </a:p>
        </p:txBody>
      </p:sp>
      <p:sp>
        <p:nvSpPr>
          <p:cNvPr id="3" name="Slide Number Placeholder 2">
            <a:extLst>
              <a:ext uri="{FF2B5EF4-FFF2-40B4-BE49-F238E27FC236}">
                <a16:creationId xmlns:a16="http://schemas.microsoft.com/office/drawing/2014/main" id="{4A96CB8B-2F55-4EFF-BF6B-63AF8DB544ED}"/>
              </a:ext>
            </a:extLst>
          </p:cNvPr>
          <p:cNvSpPr>
            <a:spLocks noGrp="1"/>
          </p:cNvSpPr>
          <p:nvPr>
            <p:ph type="sldNum" sz="quarter" idx="12"/>
          </p:nvPr>
        </p:nvSpPr>
        <p:spPr/>
        <p:txBody>
          <a:bodyPr/>
          <a:lstStyle/>
          <a:p>
            <a:fld id="{32BA1B2C-6684-47F0-87CE-B2A009176267}" type="slidenum">
              <a:rPr lang="en-US" smtClean="0"/>
              <a:t>4</a:t>
            </a:fld>
            <a:endParaRPr lang="en-US"/>
          </a:p>
        </p:txBody>
      </p:sp>
    </p:spTree>
    <p:extLst>
      <p:ext uri="{BB962C8B-B14F-4D97-AF65-F5344CB8AC3E}">
        <p14:creationId xmlns:p14="http://schemas.microsoft.com/office/powerpoint/2010/main" val="332798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42AA-D097-45B7-8D80-93558A55769B}"/>
              </a:ext>
            </a:extLst>
          </p:cNvPr>
          <p:cNvSpPr>
            <a:spLocks noGrp="1"/>
          </p:cNvSpPr>
          <p:nvPr>
            <p:ph type="title"/>
          </p:nvPr>
        </p:nvSpPr>
        <p:spPr/>
        <p:txBody>
          <a:bodyPr/>
          <a:lstStyle/>
          <a:p>
            <a:r>
              <a:rPr lang="en-US"/>
              <a:t>Sustainability</a:t>
            </a:r>
          </a:p>
        </p:txBody>
      </p:sp>
      <p:sp>
        <p:nvSpPr>
          <p:cNvPr id="3" name="Content Placeholder 2">
            <a:extLst>
              <a:ext uri="{FF2B5EF4-FFF2-40B4-BE49-F238E27FC236}">
                <a16:creationId xmlns:a16="http://schemas.microsoft.com/office/drawing/2014/main" id="{367414FE-1801-4CBA-BCBA-A216F99F4DA0}"/>
              </a:ext>
            </a:extLst>
          </p:cNvPr>
          <p:cNvSpPr>
            <a:spLocks noGrp="1"/>
          </p:cNvSpPr>
          <p:nvPr>
            <p:ph idx="1"/>
          </p:nvPr>
        </p:nvSpPr>
        <p:spPr>
          <a:xfrm>
            <a:off x="444137" y="1646813"/>
            <a:ext cx="11312433" cy="4812972"/>
          </a:xfrm>
        </p:spPr>
        <p:txBody>
          <a:bodyPr>
            <a:normAutofit/>
          </a:bodyPr>
          <a:lstStyle/>
          <a:p>
            <a:pPr>
              <a:buFont typeface="Arial" panose="020B0604020202020204" pitchFamily="34" charset="0"/>
              <a:buChar char="•"/>
            </a:pPr>
            <a:r>
              <a:rPr lang="en-US" dirty="0"/>
              <a:t>As discussed earlier, the Peterson Center on Healthcare has enthusiastically committed to 18 months of continuing support to the Cost Trends Project.</a:t>
            </a:r>
          </a:p>
          <a:p>
            <a:pPr>
              <a:buFont typeface="Arial" panose="020B0604020202020204" pitchFamily="34" charset="0"/>
              <a:buChar char="•"/>
            </a:pPr>
            <a:r>
              <a:rPr lang="en-US" dirty="0"/>
              <a:t>We have previously anticipated the need to secure funding for ongoing support through the Governor’s budget and the legislature, and perhaps through private funders.</a:t>
            </a:r>
          </a:p>
          <a:p>
            <a:pPr>
              <a:buFont typeface="Arial" panose="020B0604020202020204" pitchFamily="34" charset="0"/>
              <a:buChar char="•"/>
            </a:pPr>
            <a:r>
              <a:rPr lang="en-US" dirty="0"/>
              <a:t>Today we will share a straw model on sustainability and solicit your reactions.</a:t>
            </a:r>
          </a:p>
        </p:txBody>
      </p:sp>
      <p:sp>
        <p:nvSpPr>
          <p:cNvPr id="4" name="Slide Number Placeholder 3">
            <a:extLst>
              <a:ext uri="{FF2B5EF4-FFF2-40B4-BE49-F238E27FC236}">
                <a16:creationId xmlns:a16="http://schemas.microsoft.com/office/drawing/2014/main" id="{0E6B57C9-9CA3-465A-A349-7F67F8DDFAEB}"/>
              </a:ext>
            </a:extLst>
          </p:cNvPr>
          <p:cNvSpPr>
            <a:spLocks noGrp="1"/>
          </p:cNvSpPr>
          <p:nvPr>
            <p:ph type="sldNum" sz="quarter" idx="12"/>
          </p:nvPr>
        </p:nvSpPr>
        <p:spPr/>
        <p:txBody>
          <a:bodyPr/>
          <a:lstStyle/>
          <a:p>
            <a:fld id="{32BA1B2C-6684-47F0-87CE-B2A009176267}" type="slidenum">
              <a:rPr lang="en-US" smtClean="0"/>
              <a:t>5</a:t>
            </a:fld>
            <a:endParaRPr lang="en-US"/>
          </a:p>
        </p:txBody>
      </p:sp>
    </p:spTree>
    <p:extLst>
      <p:ext uri="{BB962C8B-B14F-4D97-AF65-F5344CB8AC3E}">
        <p14:creationId xmlns:p14="http://schemas.microsoft.com/office/powerpoint/2010/main" val="170757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794C6-FE2B-460C-8AFC-C3DB123E519B}"/>
              </a:ext>
            </a:extLst>
          </p:cNvPr>
          <p:cNvSpPr>
            <a:spLocks noGrp="1"/>
          </p:cNvSpPr>
          <p:nvPr>
            <p:ph type="title"/>
          </p:nvPr>
        </p:nvSpPr>
        <p:spPr/>
        <p:txBody>
          <a:bodyPr/>
          <a:lstStyle/>
          <a:p>
            <a:r>
              <a:rPr lang="en-US" dirty="0"/>
              <a:t>Purpose and Context</a:t>
            </a:r>
          </a:p>
        </p:txBody>
      </p:sp>
      <p:sp>
        <p:nvSpPr>
          <p:cNvPr id="3" name="Content Placeholder 2">
            <a:extLst>
              <a:ext uri="{FF2B5EF4-FFF2-40B4-BE49-F238E27FC236}">
                <a16:creationId xmlns:a16="http://schemas.microsoft.com/office/drawing/2014/main" id="{B8511591-4EA1-47A8-A7E2-518DCE7C6B8F}"/>
              </a:ext>
            </a:extLst>
          </p:cNvPr>
          <p:cNvSpPr>
            <a:spLocks noGrp="1"/>
          </p:cNvSpPr>
          <p:nvPr>
            <p:ph idx="1"/>
          </p:nvPr>
        </p:nvSpPr>
        <p:spPr>
          <a:xfrm>
            <a:off x="444137" y="1646813"/>
            <a:ext cx="11312433" cy="4812972"/>
          </a:xfrm>
        </p:spPr>
        <p:txBody>
          <a:bodyPr/>
          <a:lstStyle/>
          <a:p>
            <a:r>
              <a:rPr lang="en-US" b="1" dirty="0"/>
              <a:t>Purpose:</a:t>
            </a:r>
            <a:r>
              <a:rPr lang="en-US" dirty="0"/>
              <a:t>  The sustainability plan outlines a proposed approach to creating an entity that would be charged with continuing the work of the Rhode Island Cost Trends Steering Committee (Steering Committee) and the work of the Rhode Island Long Term Health Planning Committee (Planning Committee).</a:t>
            </a:r>
          </a:p>
          <a:p>
            <a:endParaRPr lang="en-US" sz="400" dirty="0"/>
          </a:p>
          <a:p>
            <a:r>
              <a:rPr lang="en-US" b="1" dirty="0"/>
              <a:t>Context: </a:t>
            </a:r>
            <a:r>
              <a:rPr lang="en-US" dirty="0"/>
              <a:t>Because both committees were conceived as time-limited and the funding supporting their work is also time-limited, it is necessary to identify a) an entity that will be tasked with continuing the work, and b) a means of funding that work. </a:t>
            </a:r>
          </a:p>
          <a:p>
            <a:endParaRPr lang="en-US" dirty="0"/>
          </a:p>
        </p:txBody>
      </p:sp>
      <p:sp>
        <p:nvSpPr>
          <p:cNvPr id="4" name="Slide Number Placeholder 3">
            <a:extLst>
              <a:ext uri="{FF2B5EF4-FFF2-40B4-BE49-F238E27FC236}">
                <a16:creationId xmlns:a16="http://schemas.microsoft.com/office/drawing/2014/main" id="{D107FDB4-6FF3-4C45-AB4B-BF05C65286C7}"/>
              </a:ext>
            </a:extLst>
          </p:cNvPr>
          <p:cNvSpPr>
            <a:spLocks noGrp="1"/>
          </p:cNvSpPr>
          <p:nvPr>
            <p:ph type="sldNum" sz="quarter" idx="12"/>
          </p:nvPr>
        </p:nvSpPr>
        <p:spPr/>
        <p:txBody>
          <a:bodyPr/>
          <a:lstStyle/>
          <a:p>
            <a:fld id="{32BA1B2C-6684-47F0-87CE-B2A009176267}" type="slidenum">
              <a:rPr lang="en-US" smtClean="0"/>
              <a:t>6</a:t>
            </a:fld>
            <a:endParaRPr lang="en-US"/>
          </a:p>
        </p:txBody>
      </p:sp>
    </p:spTree>
    <p:extLst>
      <p:ext uri="{BB962C8B-B14F-4D97-AF65-F5344CB8AC3E}">
        <p14:creationId xmlns:p14="http://schemas.microsoft.com/office/powerpoint/2010/main" val="83731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68945-E98F-4478-BFC8-4C3CD0924C20}"/>
              </a:ext>
            </a:extLst>
          </p:cNvPr>
          <p:cNvSpPr>
            <a:spLocks noGrp="1"/>
          </p:cNvSpPr>
          <p:nvPr>
            <p:ph type="title"/>
          </p:nvPr>
        </p:nvSpPr>
        <p:spPr/>
        <p:txBody>
          <a:bodyPr/>
          <a:lstStyle/>
          <a:p>
            <a:r>
              <a:rPr lang="en-US" dirty="0"/>
              <a:t>Rhode Island Health Care Partnership (RIHCP)</a:t>
            </a:r>
          </a:p>
        </p:txBody>
      </p:sp>
      <p:sp>
        <p:nvSpPr>
          <p:cNvPr id="3" name="Content Placeholder 2">
            <a:extLst>
              <a:ext uri="{FF2B5EF4-FFF2-40B4-BE49-F238E27FC236}">
                <a16:creationId xmlns:a16="http://schemas.microsoft.com/office/drawing/2014/main" id="{9A6996FF-CBB3-4FA8-A55D-B6FE88A7E524}"/>
              </a:ext>
            </a:extLst>
          </p:cNvPr>
          <p:cNvSpPr>
            <a:spLocks noGrp="1"/>
          </p:cNvSpPr>
          <p:nvPr>
            <p:ph idx="1"/>
          </p:nvPr>
        </p:nvSpPr>
        <p:spPr>
          <a:xfrm>
            <a:off x="444137" y="1568939"/>
            <a:ext cx="11577974" cy="4812972"/>
          </a:xfrm>
        </p:spPr>
        <p:txBody>
          <a:bodyPr/>
          <a:lstStyle/>
          <a:p>
            <a:r>
              <a:rPr lang="en-US" b="1" dirty="0"/>
              <a:t>Authority: </a:t>
            </a:r>
            <a:r>
              <a:rPr lang="en-US" dirty="0"/>
              <a:t>RIHCP would be a new public-private entity sanctioned by the Rhode Island legislature with independent authority to take action and inform State policy making.</a:t>
            </a:r>
          </a:p>
          <a:p>
            <a:r>
              <a:rPr lang="en-US" b="1" dirty="0"/>
              <a:t>Vision: </a:t>
            </a:r>
            <a:r>
              <a:rPr lang="en-US" dirty="0"/>
              <a:t>All Rhode Islanders have the opportunity to:</a:t>
            </a:r>
          </a:p>
          <a:p>
            <a:pPr marL="514350" lvl="0" indent="-514350">
              <a:buFont typeface="+mj-lt"/>
              <a:buAutoNum type="arabicPeriod"/>
            </a:pPr>
            <a:r>
              <a:rPr lang="en-US" dirty="0"/>
              <a:t>have access to high-quality and affordable health care;</a:t>
            </a:r>
          </a:p>
          <a:p>
            <a:pPr marL="514350" lvl="0" indent="-514350">
              <a:buFont typeface="+mj-lt"/>
              <a:buAutoNum type="arabicPeriod"/>
            </a:pPr>
            <a:r>
              <a:rPr lang="en-US" dirty="0"/>
              <a:t>be in optimal health, and</a:t>
            </a:r>
          </a:p>
          <a:p>
            <a:pPr marL="514350" lvl="0" indent="-514350">
              <a:buFont typeface="+mj-lt"/>
              <a:buAutoNum type="arabicPeriod"/>
            </a:pPr>
            <a:r>
              <a:rPr lang="en-US" dirty="0"/>
              <a:t>live, work and play in healthy communities. </a:t>
            </a:r>
          </a:p>
          <a:p>
            <a:endParaRPr lang="en-US" dirty="0"/>
          </a:p>
        </p:txBody>
      </p:sp>
      <p:sp>
        <p:nvSpPr>
          <p:cNvPr id="4" name="Slide Number Placeholder 3">
            <a:extLst>
              <a:ext uri="{FF2B5EF4-FFF2-40B4-BE49-F238E27FC236}">
                <a16:creationId xmlns:a16="http://schemas.microsoft.com/office/drawing/2014/main" id="{D398191A-D793-44A1-BFD5-56BD7DEA4C9A}"/>
              </a:ext>
            </a:extLst>
          </p:cNvPr>
          <p:cNvSpPr>
            <a:spLocks noGrp="1"/>
          </p:cNvSpPr>
          <p:nvPr>
            <p:ph type="sldNum" sz="quarter" idx="12"/>
          </p:nvPr>
        </p:nvSpPr>
        <p:spPr/>
        <p:txBody>
          <a:bodyPr/>
          <a:lstStyle/>
          <a:p>
            <a:fld id="{32BA1B2C-6684-47F0-87CE-B2A009176267}" type="slidenum">
              <a:rPr lang="en-US" smtClean="0"/>
              <a:t>7</a:t>
            </a:fld>
            <a:endParaRPr lang="en-US"/>
          </a:p>
        </p:txBody>
      </p:sp>
    </p:spTree>
    <p:extLst>
      <p:ext uri="{BB962C8B-B14F-4D97-AF65-F5344CB8AC3E}">
        <p14:creationId xmlns:p14="http://schemas.microsoft.com/office/powerpoint/2010/main" val="281614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CB25C-3336-4C06-8F8F-FC362AB974AC}"/>
              </a:ext>
            </a:extLst>
          </p:cNvPr>
          <p:cNvSpPr>
            <a:spLocks noGrp="1"/>
          </p:cNvSpPr>
          <p:nvPr>
            <p:ph type="title"/>
          </p:nvPr>
        </p:nvSpPr>
        <p:spPr/>
        <p:txBody>
          <a:bodyPr/>
          <a:lstStyle/>
          <a:p>
            <a:r>
              <a:rPr lang="en-US" dirty="0"/>
              <a:t>RIHCP Mission</a:t>
            </a:r>
          </a:p>
        </p:txBody>
      </p:sp>
      <p:sp>
        <p:nvSpPr>
          <p:cNvPr id="3" name="Content Placeholder 2">
            <a:extLst>
              <a:ext uri="{FF2B5EF4-FFF2-40B4-BE49-F238E27FC236}">
                <a16:creationId xmlns:a16="http://schemas.microsoft.com/office/drawing/2014/main" id="{FC53D7CE-66C9-4A68-A4F1-158C3C2DFF4C}"/>
              </a:ext>
            </a:extLst>
          </p:cNvPr>
          <p:cNvSpPr>
            <a:spLocks noGrp="1"/>
          </p:cNvSpPr>
          <p:nvPr>
            <p:ph idx="1"/>
          </p:nvPr>
        </p:nvSpPr>
        <p:spPr>
          <a:xfrm>
            <a:off x="444137" y="1694617"/>
            <a:ext cx="11312433" cy="4812972"/>
          </a:xfrm>
        </p:spPr>
        <p:txBody>
          <a:bodyPr/>
          <a:lstStyle/>
          <a:p>
            <a:r>
              <a:rPr lang="en-US" dirty="0"/>
              <a:t>RIHCP’s mission would be to:</a:t>
            </a:r>
          </a:p>
          <a:p>
            <a:pPr marL="514350" lvl="0" indent="-514350">
              <a:buFont typeface="+mj-lt"/>
              <a:buAutoNum type="arabicPeriod"/>
            </a:pPr>
            <a:r>
              <a:rPr lang="en-US" dirty="0"/>
              <a:t>limit cost growth and advance affordability;</a:t>
            </a:r>
          </a:p>
          <a:p>
            <a:pPr marL="514350" lvl="0" indent="-514350">
              <a:buFont typeface="+mj-lt"/>
              <a:buAutoNum type="arabicPeriod"/>
            </a:pPr>
            <a:r>
              <a:rPr lang="en-US" dirty="0"/>
              <a:t>advance population health, and</a:t>
            </a:r>
          </a:p>
          <a:p>
            <a:pPr marL="514350" lvl="0" indent="-514350">
              <a:buFont typeface="+mj-lt"/>
              <a:buAutoNum type="arabicPeriod"/>
            </a:pPr>
            <a:r>
              <a:rPr lang="en-US" dirty="0"/>
              <a:t>improve health equity, including, in part, by influencing social determinants of health.</a:t>
            </a:r>
          </a:p>
          <a:p>
            <a:endParaRPr lang="en-US" dirty="0"/>
          </a:p>
        </p:txBody>
      </p:sp>
      <p:sp>
        <p:nvSpPr>
          <p:cNvPr id="4" name="Slide Number Placeholder 3">
            <a:extLst>
              <a:ext uri="{FF2B5EF4-FFF2-40B4-BE49-F238E27FC236}">
                <a16:creationId xmlns:a16="http://schemas.microsoft.com/office/drawing/2014/main" id="{40801A89-A2AB-443C-8941-701E0419BC37}"/>
              </a:ext>
            </a:extLst>
          </p:cNvPr>
          <p:cNvSpPr>
            <a:spLocks noGrp="1"/>
          </p:cNvSpPr>
          <p:nvPr>
            <p:ph type="sldNum" sz="quarter" idx="12"/>
          </p:nvPr>
        </p:nvSpPr>
        <p:spPr/>
        <p:txBody>
          <a:bodyPr/>
          <a:lstStyle/>
          <a:p>
            <a:fld id="{32BA1B2C-6684-47F0-87CE-B2A009176267}" type="slidenum">
              <a:rPr lang="en-US" smtClean="0"/>
              <a:t>8</a:t>
            </a:fld>
            <a:endParaRPr lang="en-US"/>
          </a:p>
        </p:txBody>
      </p:sp>
    </p:spTree>
    <p:extLst>
      <p:ext uri="{BB962C8B-B14F-4D97-AF65-F5344CB8AC3E}">
        <p14:creationId xmlns:p14="http://schemas.microsoft.com/office/powerpoint/2010/main" val="188864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A8A1-DBDE-493D-B8D5-FA6EC4D00C32}"/>
              </a:ext>
            </a:extLst>
          </p:cNvPr>
          <p:cNvSpPr>
            <a:spLocks noGrp="1"/>
          </p:cNvSpPr>
          <p:nvPr>
            <p:ph type="title"/>
          </p:nvPr>
        </p:nvSpPr>
        <p:spPr/>
        <p:txBody>
          <a:bodyPr/>
          <a:lstStyle/>
          <a:p>
            <a:r>
              <a:rPr lang="en-US" dirty="0"/>
              <a:t>RIHCP Roles and Function</a:t>
            </a:r>
          </a:p>
        </p:txBody>
      </p:sp>
      <p:sp>
        <p:nvSpPr>
          <p:cNvPr id="3" name="Content Placeholder 2">
            <a:extLst>
              <a:ext uri="{FF2B5EF4-FFF2-40B4-BE49-F238E27FC236}">
                <a16:creationId xmlns:a16="http://schemas.microsoft.com/office/drawing/2014/main" id="{80EF47A5-C2A8-427C-A57B-EE3816CA0545}"/>
              </a:ext>
            </a:extLst>
          </p:cNvPr>
          <p:cNvSpPr>
            <a:spLocks noGrp="1"/>
          </p:cNvSpPr>
          <p:nvPr>
            <p:ph idx="1"/>
          </p:nvPr>
        </p:nvSpPr>
        <p:spPr>
          <a:xfrm>
            <a:off x="444137" y="1568939"/>
            <a:ext cx="11312433" cy="4812972"/>
          </a:xfrm>
        </p:spPr>
        <p:txBody>
          <a:bodyPr>
            <a:normAutofit lnSpcReduction="10000"/>
          </a:bodyPr>
          <a:lstStyle/>
          <a:p>
            <a:r>
              <a:rPr lang="en-US" dirty="0"/>
              <a:t>RIHCP’s role and function would be to fulfill its mission through facilitated collaborative action.  Specifically, it would: </a:t>
            </a:r>
          </a:p>
          <a:p>
            <a:pPr marL="514350" lvl="0" indent="-514350">
              <a:buFont typeface="+mj-lt"/>
              <a:buAutoNum type="arabicPeriod"/>
            </a:pPr>
            <a:r>
              <a:rPr lang="en-US" b="1" dirty="0"/>
              <a:t>implement the Rhode Island Health Care Cost Growth Target </a:t>
            </a:r>
            <a:r>
              <a:rPr lang="en-US" dirty="0"/>
              <a:t>by maintaining the target methodology and measuring and reporting annually on total health care expenditures; </a:t>
            </a:r>
          </a:p>
          <a:p>
            <a:pPr marL="514350" lvl="0" indent="-514350">
              <a:buFont typeface="+mj-lt"/>
              <a:buAutoNum type="arabicPeriod"/>
            </a:pPr>
            <a:r>
              <a:rPr lang="en-US" dirty="0"/>
              <a:t>utilize </a:t>
            </a:r>
            <a:r>
              <a:rPr lang="en-US" dirty="0" err="1"/>
              <a:t>HealthFacts</a:t>
            </a:r>
            <a:r>
              <a:rPr lang="en-US" dirty="0"/>
              <a:t> RI and other data sources to </a:t>
            </a:r>
            <a:r>
              <a:rPr lang="en-US" b="1" dirty="0"/>
              <a:t>assess health care system cost and quality performance, including health equity</a:t>
            </a:r>
            <a:r>
              <a:rPr lang="en-US" dirty="0"/>
              <a:t>; </a:t>
            </a:r>
          </a:p>
          <a:p>
            <a:pPr marL="514350" lvl="0" indent="-514350">
              <a:buFont typeface="+mj-lt"/>
              <a:buAutoNum type="arabicPeriod"/>
            </a:pPr>
            <a:r>
              <a:rPr lang="en-US" dirty="0"/>
              <a:t>identify opportunities for health care system </a:t>
            </a:r>
            <a:r>
              <a:rPr lang="en-US" b="1" dirty="0"/>
              <a:t>performance improvement to inform collaborative or State action</a:t>
            </a:r>
            <a:r>
              <a:rPr lang="en-US" dirty="0"/>
              <a:t>, and</a:t>
            </a:r>
          </a:p>
          <a:p>
            <a:pPr marL="514350" lvl="0" indent="-514350">
              <a:buFont typeface="+mj-lt"/>
              <a:buAutoNum type="arabicPeriod"/>
            </a:pPr>
            <a:r>
              <a:rPr lang="en-US" dirty="0"/>
              <a:t>initiate, guide and </a:t>
            </a:r>
            <a:r>
              <a:rPr lang="en-US" b="1" dirty="0"/>
              <a:t>support collaborative action </a:t>
            </a:r>
            <a:r>
              <a:rPr lang="en-US" dirty="0"/>
              <a:t>to address identified opportunities.</a:t>
            </a:r>
          </a:p>
          <a:p>
            <a:endParaRPr lang="en-US" dirty="0"/>
          </a:p>
        </p:txBody>
      </p:sp>
      <p:sp>
        <p:nvSpPr>
          <p:cNvPr id="4" name="Slide Number Placeholder 3">
            <a:extLst>
              <a:ext uri="{FF2B5EF4-FFF2-40B4-BE49-F238E27FC236}">
                <a16:creationId xmlns:a16="http://schemas.microsoft.com/office/drawing/2014/main" id="{732633AA-4391-4058-BB30-88FC2CA384B5}"/>
              </a:ext>
            </a:extLst>
          </p:cNvPr>
          <p:cNvSpPr>
            <a:spLocks noGrp="1"/>
          </p:cNvSpPr>
          <p:nvPr>
            <p:ph type="sldNum" sz="quarter" idx="12"/>
          </p:nvPr>
        </p:nvSpPr>
        <p:spPr/>
        <p:txBody>
          <a:bodyPr/>
          <a:lstStyle/>
          <a:p>
            <a:fld id="{32BA1B2C-6684-47F0-87CE-B2A009176267}" type="slidenum">
              <a:rPr lang="en-US" smtClean="0"/>
              <a:t>9</a:t>
            </a:fld>
            <a:endParaRPr lang="en-US"/>
          </a:p>
        </p:txBody>
      </p:sp>
    </p:spTree>
    <p:extLst>
      <p:ext uri="{BB962C8B-B14F-4D97-AF65-F5344CB8AC3E}">
        <p14:creationId xmlns:p14="http://schemas.microsoft.com/office/powerpoint/2010/main" val="4195651153"/>
      </p:ext>
    </p:extLst>
  </p:cSld>
  <p:clrMapOvr>
    <a:masterClrMapping/>
  </p:clrMapOvr>
</p:sld>
</file>

<file path=ppt/theme/theme1.xml><?xml version="1.0" encoding="utf-8"?>
<a:theme xmlns:a="http://schemas.openxmlformats.org/drawingml/2006/main" name="Retrospect">
  <a:themeElements>
    <a:clrScheme name="Custom 1">
      <a:dk1>
        <a:srgbClr val="000000"/>
      </a:dk1>
      <a:lt1>
        <a:sysClr val="window" lastClr="FFFFFF"/>
      </a:lt1>
      <a:dk2>
        <a:srgbClr val="7EA9CA"/>
      </a:dk2>
      <a:lt2>
        <a:srgbClr val="CCDDEA"/>
      </a:lt2>
      <a:accent1>
        <a:srgbClr val="A39B4E"/>
      </a:accent1>
      <a:accent2>
        <a:srgbClr val="2F5674"/>
      </a:accent2>
      <a:accent3>
        <a:srgbClr val="4E8DCD"/>
      </a:accent3>
      <a:accent4>
        <a:srgbClr val="89B3DE"/>
      </a:accent4>
      <a:accent5>
        <a:srgbClr val="BABABA"/>
      </a:accent5>
      <a:accent6>
        <a:srgbClr val="E6E4CC"/>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teering committee september 2019" id="{03A725C7-41BC-4D48-B41D-4A1C12962DCD}" vid="{0E90B6DD-1743-4815-B961-CCE196E77386}"/>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29a8555-db37-4257-91ea-e6d336cdedf2">
      <UserInfo>
        <DisplayName>Michael Bailit</DisplayName>
        <AccountId>22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38F30E8C19AC3449692B3123E884768" ma:contentTypeVersion="10" ma:contentTypeDescription="Create a new document." ma:contentTypeScope="" ma:versionID="3ca0d79882f0d41685724d9f63da4c76">
  <xsd:schema xmlns:xsd="http://www.w3.org/2001/XMLSchema" xmlns:xs="http://www.w3.org/2001/XMLSchema" xmlns:p="http://schemas.microsoft.com/office/2006/metadata/properties" xmlns:ns2="78b4b246-e66f-4de4-aae1-24b99d7b6e2c" xmlns:ns3="d29a8555-db37-4257-91ea-e6d336cdedf2" targetNamespace="http://schemas.microsoft.com/office/2006/metadata/properties" ma:root="true" ma:fieldsID="9d83b4d3762af5e09391a857bf591c6b" ns2:_="" ns3:_="">
    <xsd:import namespace="78b4b246-e66f-4de4-aae1-24b99d7b6e2c"/>
    <xsd:import namespace="d29a8555-db37-4257-91ea-e6d336cded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Tags"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b4b246-e66f-4de4-aae1-24b99d7b6e2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D65096-8746-4FB3-ADE2-A753D155DA52}">
  <ds:schemaRefs>
    <ds:schemaRef ds:uri="http://schemas.microsoft.com/sharepoint/v3/contenttype/forms"/>
  </ds:schemaRefs>
</ds:datastoreItem>
</file>

<file path=customXml/itemProps2.xml><?xml version="1.0" encoding="utf-8"?>
<ds:datastoreItem xmlns:ds="http://schemas.openxmlformats.org/officeDocument/2006/customXml" ds:itemID="{3B62A3B9-615F-4C2E-9418-90320412D8FE}">
  <ds:schemaRefs>
    <ds:schemaRef ds:uri="http://purl.org/dc/terms/"/>
    <ds:schemaRef ds:uri="78b4b246-e66f-4de4-aae1-24b99d7b6e2c"/>
    <ds:schemaRef ds:uri="http://schemas.microsoft.com/office/2006/documentManagement/types"/>
    <ds:schemaRef ds:uri="http://schemas.microsoft.com/office/infopath/2007/PartnerControls"/>
    <ds:schemaRef ds:uri="d29a8555-db37-4257-91ea-e6d336cdedf2"/>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F355902-7833-4A75-A594-1182A84884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b4b246-e66f-4de4-aae1-24b99d7b6e2c"/>
    <ds:schemaRef ds:uri="d29a8555-db37-4257-91ea-e6d336cded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steering committee september 2019</Template>
  <TotalTime>3137</TotalTime>
  <Words>1762</Words>
  <Application>Microsoft Office PowerPoint</Application>
  <PresentationFormat>Widescreen</PresentationFormat>
  <Paragraphs>241</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Book Antiqua</vt:lpstr>
      <vt:lpstr>Calibri</vt:lpstr>
      <vt:lpstr>Calibri Light</vt:lpstr>
      <vt:lpstr>Wingdings</vt:lpstr>
      <vt:lpstr>Retrospect</vt:lpstr>
      <vt:lpstr>1_Retrospect</vt:lpstr>
      <vt:lpstr>Rhode Island Health Care Cost Trends  Steering Committee</vt:lpstr>
      <vt:lpstr>Agenda</vt:lpstr>
      <vt:lpstr>Massachusetts Health Policy Commission Presentation on Massachusetts’ Cost Trends Work </vt:lpstr>
      <vt:lpstr>Sustainability</vt:lpstr>
      <vt:lpstr>Sustainability</vt:lpstr>
      <vt:lpstr>Purpose and Context</vt:lpstr>
      <vt:lpstr>Rhode Island Health Care Partnership (RIHCP)</vt:lpstr>
      <vt:lpstr>RIHCP Mission</vt:lpstr>
      <vt:lpstr>RIHCP Roles and Function</vt:lpstr>
      <vt:lpstr>RIHCP Co-Chairs and Membership</vt:lpstr>
      <vt:lpstr>RIHCP Membership (n=17)</vt:lpstr>
      <vt:lpstr>Governance</vt:lpstr>
      <vt:lpstr>Governance (cont’d)</vt:lpstr>
      <vt:lpstr>Governance (cont’d)</vt:lpstr>
      <vt:lpstr>RIHCP Process</vt:lpstr>
      <vt:lpstr>Staffing Resources</vt:lpstr>
      <vt:lpstr>Staff and Administrative Support</vt:lpstr>
      <vt:lpstr>Budget</vt:lpstr>
      <vt:lpstr>Funding</vt:lpstr>
      <vt:lpstr>Use current State Health Care Services Funding assessment as the model. This assessment is:</vt:lpstr>
      <vt:lpstr>Based upon this model, a new RI Health Policy Partnership assessment could be created. This new assessment could be:</vt:lpstr>
      <vt:lpstr>Discuss the Institutional Sustainability Straw Model</vt:lpstr>
      <vt:lpstr>Discuss the Financial Sustainability Straw Model</vt:lpstr>
      <vt:lpstr>Break</vt:lpstr>
      <vt:lpstr>Brief Updates</vt:lpstr>
      <vt:lpstr>Brief Updates</vt:lpstr>
      <vt:lpstr>Choosing Wisely</vt:lpstr>
      <vt:lpstr>Public Comment</vt:lpstr>
      <vt:lpstr>Next Steps</vt:lpstr>
      <vt:lpstr>Wrap-Up and 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to revisit the target methodology?</dc:title>
  <dc:creator>Megan Burns</dc:creator>
  <cp:lastModifiedBy>Michael Bailit</cp:lastModifiedBy>
  <cp:revision>12</cp:revision>
  <dcterms:created xsi:type="dcterms:W3CDTF">2019-08-06T13:33:01Z</dcterms:created>
  <dcterms:modified xsi:type="dcterms:W3CDTF">2019-12-04T15:34:22Z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0x010100738F30E8C19AC3449692B3123E884768</vt:lpwstr>
  </property>
</Properties>
</file>