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4"/>
    <p:sldMasterId id="2147483757" r:id="rId5"/>
  </p:sldMasterIdLst>
  <p:notesMasterIdLst>
    <p:notesMasterId r:id="rId60"/>
  </p:notesMasterIdLst>
  <p:sldIdLst>
    <p:sldId id="280" r:id="rId6"/>
    <p:sldId id="281" r:id="rId7"/>
    <p:sldId id="291" r:id="rId8"/>
    <p:sldId id="292" r:id="rId9"/>
    <p:sldId id="293" r:id="rId10"/>
    <p:sldId id="294" r:id="rId11"/>
    <p:sldId id="295" r:id="rId12"/>
    <p:sldId id="297" r:id="rId13"/>
    <p:sldId id="307" r:id="rId14"/>
    <p:sldId id="298" r:id="rId15"/>
    <p:sldId id="299" r:id="rId16"/>
    <p:sldId id="300" r:id="rId17"/>
    <p:sldId id="301" r:id="rId18"/>
    <p:sldId id="302" r:id="rId19"/>
    <p:sldId id="296" r:id="rId20"/>
    <p:sldId id="308" r:id="rId21"/>
    <p:sldId id="309" r:id="rId22"/>
    <p:sldId id="314" r:id="rId23"/>
    <p:sldId id="315" r:id="rId24"/>
    <p:sldId id="303" r:id="rId25"/>
    <p:sldId id="304" r:id="rId26"/>
    <p:sldId id="306" r:id="rId27"/>
    <p:sldId id="287" r:id="rId28"/>
    <p:sldId id="258" r:id="rId29"/>
    <p:sldId id="324" r:id="rId30"/>
    <p:sldId id="319" r:id="rId31"/>
    <p:sldId id="320" r:id="rId32"/>
    <p:sldId id="316" r:id="rId33"/>
    <p:sldId id="763" r:id="rId34"/>
    <p:sldId id="762" r:id="rId35"/>
    <p:sldId id="761" r:id="rId36"/>
    <p:sldId id="760" r:id="rId37"/>
    <p:sldId id="759" r:id="rId38"/>
    <p:sldId id="758" r:id="rId39"/>
    <p:sldId id="757" r:id="rId40"/>
    <p:sldId id="756" r:id="rId41"/>
    <p:sldId id="755" r:id="rId42"/>
    <p:sldId id="754" r:id="rId43"/>
    <p:sldId id="753" r:id="rId44"/>
    <p:sldId id="283" r:id="rId45"/>
    <p:sldId id="284" r:id="rId46"/>
    <p:sldId id="285" r:id="rId47"/>
    <p:sldId id="286" r:id="rId48"/>
    <p:sldId id="288" r:id="rId49"/>
    <p:sldId id="289" r:id="rId50"/>
    <p:sldId id="290" r:id="rId51"/>
    <p:sldId id="323" r:id="rId52"/>
    <p:sldId id="310" r:id="rId53"/>
    <p:sldId id="311" r:id="rId54"/>
    <p:sldId id="312" r:id="rId55"/>
    <p:sldId id="313" r:id="rId56"/>
    <p:sldId id="275" r:id="rId57"/>
    <p:sldId id="317" r:id="rId58"/>
    <p:sldId id="322" r:id="rId5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gan Burns" initials="MB" lastIdx="21" clrIdx="0">
    <p:extLst>
      <p:ext uri="{19B8F6BF-5375-455C-9EA6-DF929625EA0E}">
        <p15:presenceInfo xmlns:p15="http://schemas.microsoft.com/office/powerpoint/2012/main" userId="S::mburns@bailit-health.com::c618f2ce-3b45-45fc-84b9-ecdabaf9800a" providerId="AD"/>
      </p:ext>
    </p:extLst>
  </p:cmAuthor>
  <p:cmAuthor id="2" name="Justine Zayhowski" initials="JZ" lastIdx="2" clrIdx="1">
    <p:extLst>
      <p:ext uri="{19B8F6BF-5375-455C-9EA6-DF929625EA0E}">
        <p15:presenceInfo xmlns:p15="http://schemas.microsoft.com/office/powerpoint/2012/main" userId="S::jzayhowski@bailit-health.com::2377d393-ab0f-4e66-8672-ed1beebcd407" providerId="AD"/>
      </p:ext>
    </p:extLst>
  </p:cmAuthor>
  <p:cmAuthor id="3" name="Michael Bailit" initials="MB" lastIdx="39" clrIdx="2">
    <p:extLst>
      <p:ext uri="{19B8F6BF-5375-455C-9EA6-DF929625EA0E}">
        <p15:presenceInfo xmlns:p15="http://schemas.microsoft.com/office/powerpoint/2012/main" userId="S::mbailit@bailit-health.com::6e5c4604-85bf-41ef-8e97-4724b7d565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D42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C8156D-40DB-472C-AF90-A53297429978}" v="4" dt="2019-09-03T21:27:08.7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microsoft.com/office/2015/10/relationships/revisionInfo" Target="revisionInfo.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Bailit" userId="6e5c4604-85bf-41ef-8e97-4724b7d56589" providerId="ADAL" clId="{23C8156D-40DB-472C-AF90-A53297429978}"/>
    <pc:docChg chg="undo custSel modSld">
      <pc:chgData name="Michael Bailit" userId="6e5c4604-85bf-41ef-8e97-4724b7d56589" providerId="ADAL" clId="{23C8156D-40DB-472C-AF90-A53297429978}" dt="2019-09-04T17:35:31.756" v="1018" actId="1076"/>
      <pc:docMkLst>
        <pc:docMk/>
      </pc:docMkLst>
      <pc:sldChg chg="modSp">
        <pc:chgData name="Michael Bailit" userId="6e5c4604-85bf-41ef-8e97-4724b7d56589" providerId="ADAL" clId="{23C8156D-40DB-472C-AF90-A53297429978}" dt="2019-08-26T20:47:16.758" v="402" actId="20577"/>
        <pc:sldMkLst>
          <pc:docMk/>
          <pc:sldMk cId="671672567" sldId="258"/>
        </pc:sldMkLst>
        <pc:spChg chg="mod">
          <ac:chgData name="Michael Bailit" userId="6e5c4604-85bf-41ef-8e97-4724b7d56589" providerId="ADAL" clId="{23C8156D-40DB-472C-AF90-A53297429978}" dt="2019-08-26T20:47:16.758" v="402" actId="20577"/>
          <ac:spMkLst>
            <pc:docMk/>
            <pc:sldMk cId="671672567" sldId="258"/>
            <ac:spMk id="3" creationId="{2B3626E7-C2CE-4196-A4D3-D1B22C83F66E}"/>
          </ac:spMkLst>
        </pc:spChg>
      </pc:sldChg>
      <pc:sldChg chg="modSp">
        <pc:chgData name="Michael Bailit" userId="6e5c4604-85bf-41ef-8e97-4724b7d56589" providerId="ADAL" clId="{23C8156D-40DB-472C-AF90-A53297429978}" dt="2019-08-28T17:13:54.572" v="846" actId="1076"/>
        <pc:sldMkLst>
          <pc:docMk/>
          <pc:sldMk cId="3937919291" sldId="280"/>
        </pc:sldMkLst>
        <pc:spChg chg="mod">
          <ac:chgData name="Michael Bailit" userId="6e5c4604-85bf-41ef-8e97-4724b7d56589" providerId="ADAL" clId="{23C8156D-40DB-472C-AF90-A53297429978}" dt="2019-08-28T17:13:46.072" v="845" actId="14100"/>
          <ac:spMkLst>
            <pc:docMk/>
            <pc:sldMk cId="3937919291" sldId="280"/>
            <ac:spMk id="4" creationId="{27A57F16-00B8-4F80-87A6-3B3F73F4AA8E}"/>
          </ac:spMkLst>
        </pc:spChg>
        <pc:spChg chg="mod">
          <ac:chgData name="Michael Bailit" userId="6e5c4604-85bf-41ef-8e97-4724b7d56589" providerId="ADAL" clId="{23C8156D-40DB-472C-AF90-A53297429978}" dt="2019-08-28T17:13:54.572" v="846" actId="1076"/>
          <ac:spMkLst>
            <pc:docMk/>
            <pc:sldMk cId="3937919291" sldId="280"/>
            <ac:spMk id="5" creationId="{941683D5-3787-42EC-89BE-BDF5AB5FE995}"/>
          </ac:spMkLst>
        </pc:spChg>
      </pc:sldChg>
      <pc:sldChg chg="modSp">
        <pc:chgData name="Michael Bailit" userId="6e5c4604-85bf-41ef-8e97-4724b7d56589" providerId="ADAL" clId="{23C8156D-40DB-472C-AF90-A53297429978}" dt="2019-09-03T21:27:54.178" v="982" actId="27636"/>
        <pc:sldMkLst>
          <pc:docMk/>
          <pc:sldMk cId="2442274441" sldId="284"/>
        </pc:sldMkLst>
        <pc:spChg chg="mod">
          <ac:chgData name="Michael Bailit" userId="6e5c4604-85bf-41ef-8e97-4724b7d56589" providerId="ADAL" clId="{23C8156D-40DB-472C-AF90-A53297429978}" dt="2019-09-03T21:27:54.178" v="982" actId="27636"/>
          <ac:spMkLst>
            <pc:docMk/>
            <pc:sldMk cId="2442274441" sldId="284"/>
            <ac:spMk id="3" creationId="{D3B0A72C-0BE8-4256-92B5-F872AFD82088}"/>
          </ac:spMkLst>
        </pc:spChg>
      </pc:sldChg>
      <pc:sldChg chg="modSp">
        <pc:chgData name="Michael Bailit" userId="6e5c4604-85bf-41ef-8e97-4724b7d56589" providerId="ADAL" clId="{23C8156D-40DB-472C-AF90-A53297429978}" dt="2019-09-03T21:28:22.196" v="1014" actId="20577"/>
        <pc:sldMkLst>
          <pc:docMk/>
          <pc:sldMk cId="1555224804" sldId="285"/>
        </pc:sldMkLst>
        <pc:spChg chg="mod">
          <ac:chgData name="Michael Bailit" userId="6e5c4604-85bf-41ef-8e97-4724b7d56589" providerId="ADAL" clId="{23C8156D-40DB-472C-AF90-A53297429978}" dt="2019-09-03T21:28:22.196" v="1014" actId="20577"/>
          <ac:spMkLst>
            <pc:docMk/>
            <pc:sldMk cId="1555224804" sldId="285"/>
            <ac:spMk id="3" creationId="{D3B0A72C-0BE8-4256-92B5-F872AFD82088}"/>
          </ac:spMkLst>
        </pc:spChg>
      </pc:sldChg>
      <pc:sldChg chg="modSp">
        <pc:chgData name="Michael Bailit" userId="6e5c4604-85bf-41ef-8e97-4724b7d56589" providerId="ADAL" clId="{23C8156D-40DB-472C-AF90-A53297429978}" dt="2019-09-03T21:28:35.911" v="1016" actId="255"/>
        <pc:sldMkLst>
          <pc:docMk/>
          <pc:sldMk cId="1745365293" sldId="286"/>
        </pc:sldMkLst>
        <pc:spChg chg="mod">
          <ac:chgData name="Michael Bailit" userId="6e5c4604-85bf-41ef-8e97-4724b7d56589" providerId="ADAL" clId="{23C8156D-40DB-472C-AF90-A53297429978}" dt="2019-09-03T21:28:35.911" v="1016" actId="255"/>
          <ac:spMkLst>
            <pc:docMk/>
            <pc:sldMk cId="1745365293" sldId="286"/>
            <ac:spMk id="3" creationId="{D3B0A72C-0BE8-4256-92B5-F872AFD82088}"/>
          </ac:spMkLst>
        </pc:spChg>
      </pc:sldChg>
      <pc:sldChg chg="modSp">
        <pc:chgData name="Michael Bailit" userId="6e5c4604-85bf-41ef-8e97-4724b7d56589" providerId="ADAL" clId="{23C8156D-40DB-472C-AF90-A53297429978}" dt="2019-08-23T02:55:54.644" v="68" actId="20577"/>
        <pc:sldMkLst>
          <pc:docMk/>
          <pc:sldMk cId="2317426662" sldId="296"/>
        </pc:sldMkLst>
        <pc:spChg chg="mod">
          <ac:chgData name="Michael Bailit" userId="6e5c4604-85bf-41ef-8e97-4724b7d56589" providerId="ADAL" clId="{23C8156D-40DB-472C-AF90-A53297429978}" dt="2019-08-23T02:55:54.644" v="68" actId="20577"/>
          <ac:spMkLst>
            <pc:docMk/>
            <pc:sldMk cId="2317426662" sldId="296"/>
            <ac:spMk id="3" creationId="{5F54628D-3035-4BD7-8028-F0194AA0375F}"/>
          </ac:spMkLst>
        </pc:spChg>
      </pc:sldChg>
      <pc:sldChg chg="modSp">
        <pc:chgData name="Michael Bailit" userId="6e5c4604-85bf-41ef-8e97-4724b7d56589" providerId="ADAL" clId="{23C8156D-40DB-472C-AF90-A53297429978}" dt="2019-08-23T02:54:56.183" v="31" actId="20577"/>
        <pc:sldMkLst>
          <pc:docMk/>
          <pc:sldMk cId="2828739023" sldId="297"/>
        </pc:sldMkLst>
        <pc:spChg chg="mod">
          <ac:chgData name="Michael Bailit" userId="6e5c4604-85bf-41ef-8e97-4724b7d56589" providerId="ADAL" clId="{23C8156D-40DB-472C-AF90-A53297429978}" dt="2019-08-23T02:54:56.183" v="31" actId="20577"/>
          <ac:spMkLst>
            <pc:docMk/>
            <pc:sldMk cId="2828739023" sldId="297"/>
            <ac:spMk id="3" creationId="{CC5BDE06-477A-4D53-BC06-FE4F0E564F27}"/>
          </ac:spMkLst>
        </pc:spChg>
      </pc:sldChg>
      <pc:sldChg chg="modSp">
        <pc:chgData name="Michael Bailit" userId="6e5c4604-85bf-41ef-8e97-4724b7d56589" providerId="ADAL" clId="{23C8156D-40DB-472C-AF90-A53297429978}" dt="2019-09-04T17:35:31.756" v="1018" actId="1076"/>
        <pc:sldMkLst>
          <pc:docMk/>
          <pc:sldMk cId="3733463549" sldId="298"/>
        </pc:sldMkLst>
        <pc:spChg chg="mod">
          <ac:chgData name="Michael Bailit" userId="6e5c4604-85bf-41ef-8e97-4724b7d56589" providerId="ADAL" clId="{23C8156D-40DB-472C-AF90-A53297429978}" dt="2019-09-03T21:19:39.682" v="890" actId="20577"/>
          <ac:spMkLst>
            <pc:docMk/>
            <pc:sldMk cId="3733463549" sldId="298"/>
            <ac:spMk id="3" creationId="{15AD6140-3FF5-431E-838C-72FEB70F0D5D}"/>
          </ac:spMkLst>
        </pc:spChg>
        <pc:spChg chg="mod">
          <ac:chgData name="Michael Bailit" userId="6e5c4604-85bf-41ef-8e97-4724b7d56589" providerId="ADAL" clId="{23C8156D-40DB-472C-AF90-A53297429978}" dt="2019-09-03T21:20:01.411" v="891" actId="1076"/>
          <ac:spMkLst>
            <pc:docMk/>
            <pc:sldMk cId="3733463549" sldId="298"/>
            <ac:spMk id="5" creationId="{C6AD018F-E8EF-4BCD-AD11-0C5808EF727B}"/>
          </ac:spMkLst>
        </pc:spChg>
        <pc:spChg chg="mod">
          <ac:chgData name="Michael Bailit" userId="6e5c4604-85bf-41ef-8e97-4724b7d56589" providerId="ADAL" clId="{23C8156D-40DB-472C-AF90-A53297429978}" dt="2019-09-04T17:35:31.756" v="1018" actId="1076"/>
          <ac:spMkLst>
            <pc:docMk/>
            <pc:sldMk cId="3733463549" sldId="298"/>
            <ac:spMk id="6" creationId="{D6DE959B-F351-41FB-8DD0-8EE06B24FDC0}"/>
          </ac:spMkLst>
        </pc:spChg>
      </pc:sldChg>
      <pc:sldChg chg="modSp">
        <pc:chgData name="Michael Bailit" userId="6e5c4604-85bf-41ef-8e97-4724b7d56589" providerId="ADAL" clId="{23C8156D-40DB-472C-AF90-A53297429978}" dt="2019-09-03T21:20:24.111" v="903" actId="20577"/>
        <pc:sldMkLst>
          <pc:docMk/>
          <pc:sldMk cId="489492077" sldId="301"/>
        </pc:sldMkLst>
        <pc:spChg chg="mod">
          <ac:chgData name="Michael Bailit" userId="6e5c4604-85bf-41ef-8e97-4724b7d56589" providerId="ADAL" clId="{23C8156D-40DB-472C-AF90-A53297429978}" dt="2019-09-03T21:20:24.111" v="903" actId="20577"/>
          <ac:spMkLst>
            <pc:docMk/>
            <pc:sldMk cId="489492077" sldId="301"/>
            <ac:spMk id="3" creationId="{21D60969-065C-448E-BC8D-7A913DB69B94}"/>
          </ac:spMkLst>
        </pc:spChg>
      </pc:sldChg>
      <pc:sldChg chg="modSp">
        <pc:chgData name="Michael Bailit" userId="6e5c4604-85bf-41ef-8e97-4724b7d56589" providerId="ADAL" clId="{23C8156D-40DB-472C-AF90-A53297429978}" dt="2019-08-23T02:55:45.133" v="66" actId="20577"/>
        <pc:sldMkLst>
          <pc:docMk/>
          <pc:sldMk cId="2164326557" sldId="302"/>
        </pc:sldMkLst>
        <pc:spChg chg="mod">
          <ac:chgData name="Michael Bailit" userId="6e5c4604-85bf-41ef-8e97-4724b7d56589" providerId="ADAL" clId="{23C8156D-40DB-472C-AF90-A53297429978}" dt="2019-08-23T02:55:45.133" v="66" actId="20577"/>
          <ac:spMkLst>
            <pc:docMk/>
            <pc:sldMk cId="2164326557" sldId="302"/>
            <ac:spMk id="3" creationId="{4D13552E-D5E5-4560-9F06-F75844C7CD77}"/>
          </ac:spMkLst>
        </pc:spChg>
      </pc:sldChg>
      <pc:sldChg chg="modSp">
        <pc:chgData name="Michael Bailit" userId="6e5c4604-85bf-41ef-8e97-4724b7d56589" providerId="ADAL" clId="{23C8156D-40DB-472C-AF90-A53297429978}" dt="2019-08-23T03:00:03.650" v="363" actId="20577"/>
        <pc:sldMkLst>
          <pc:docMk/>
          <pc:sldMk cId="1707571135" sldId="304"/>
        </pc:sldMkLst>
        <pc:spChg chg="mod">
          <ac:chgData name="Michael Bailit" userId="6e5c4604-85bf-41ef-8e97-4724b7d56589" providerId="ADAL" clId="{23C8156D-40DB-472C-AF90-A53297429978}" dt="2019-08-23T03:00:03.650" v="363" actId="20577"/>
          <ac:spMkLst>
            <pc:docMk/>
            <pc:sldMk cId="1707571135" sldId="304"/>
            <ac:spMk id="3" creationId="{367414FE-1801-4CBA-BCBA-A216F99F4DA0}"/>
          </ac:spMkLst>
        </pc:spChg>
      </pc:sldChg>
      <pc:sldChg chg="modSp">
        <pc:chgData name="Michael Bailit" userId="6e5c4604-85bf-41ef-8e97-4724b7d56589" providerId="ADAL" clId="{23C8156D-40DB-472C-AF90-A53297429978}" dt="2019-09-03T21:18:52.310" v="855" actId="6549"/>
        <pc:sldMkLst>
          <pc:docMk/>
          <pc:sldMk cId="3887842590" sldId="307"/>
        </pc:sldMkLst>
        <pc:spChg chg="mod">
          <ac:chgData name="Michael Bailit" userId="6e5c4604-85bf-41ef-8e97-4724b7d56589" providerId="ADAL" clId="{23C8156D-40DB-472C-AF90-A53297429978}" dt="2019-09-03T21:18:52.310" v="855" actId="6549"/>
          <ac:spMkLst>
            <pc:docMk/>
            <pc:sldMk cId="3887842590" sldId="307"/>
            <ac:spMk id="3" creationId="{CC5BDE06-477A-4D53-BC06-FE4F0E564F27}"/>
          </ac:spMkLst>
        </pc:spChg>
      </pc:sldChg>
      <pc:sldChg chg="modSp">
        <pc:chgData name="Michael Bailit" userId="6e5c4604-85bf-41ef-8e97-4724b7d56589" providerId="ADAL" clId="{23C8156D-40DB-472C-AF90-A53297429978}" dt="2019-09-03T21:20:51.158" v="904" actId="20577"/>
        <pc:sldMkLst>
          <pc:docMk/>
          <pc:sldMk cId="3931070487" sldId="309"/>
        </pc:sldMkLst>
        <pc:spChg chg="mod">
          <ac:chgData name="Michael Bailit" userId="6e5c4604-85bf-41ef-8e97-4724b7d56589" providerId="ADAL" clId="{23C8156D-40DB-472C-AF90-A53297429978}" dt="2019-09-03T21:20:51.158" v="904" actId="20577"/>
          <ac:spMkLst>
            <pc:docMk/>
            <pc:sldMk cId="3931070487" sldId="309"/>
            <ac:spMk id="3" creationId="{8982D1AA-A88F-43DF-AFCE-77C225E798F3}"/>
          </ac:spMkLst>
        </pc:spChg>
      </pc:sldChg>
      <pc:sldChg chg="modSp">
        <pc:chgData name="Michael Bailit" userId="6e5c4604-85bf-41ef-8e97-4724b7d56589" providerId="ADAL" clId="{23C8156D-40DB-472C-AF90-A53297429978}" dt="2019-08-26T20:46:49.889" v="384" actId="1076"/>
        <pc:sldMkLst>
          <pc:docMk/>
          <pc:sldMk cId="1729314053" sldId="315"/>
        </pc:sldMkLst>
        <pc:spChg chg="mod">
          <ac:chgData name="Michael Bailit" userId="6e5c4604-85bf-41ef-8e97-4724b7d56589" providerId="ADAL" clId="{23C8156D-40DB-472C-AF90-A53297429978}" dt="2019-08-26T20:46:49.889" v="384" actId="1076"/>
          <ac:spMkLst>
            <pc:docMk/>
            <pc:sldMk cId="1729314053" sldId="315"/>
            <ac:spMk id="3" creationId="{F83B1EEB-CAFC-4C1E-A79E-592DEBB2BC5C}"/>
          </ac:spMkLst>
        </pc:spChg>
      </pc:sldChg>
      <pc:sldChg chg="modSp">
        <pc:chgData name="Michael Bailit" userId="6e5c4604-85bf-41ef-8e97-4724b7d56589" providerId="ADAL" clId="{23C8156D-40DB-472C-AF90-A53297429978}" dt="2019-09-03T21:23:05.470" v="947" actId="20577"/>
        <pc:sldMkLst>
          <pc:docMk/>
          <pc:sldMk cId="2693302166" sldId="316"/>
        </pc:sldMkLst>
        <pc:spChg chg="mod">
          <ac:chgData name="Michael Bailit" userId="6e5c4604-85bf-41ef-8e97-4724b7d56589" providerId="ADAL" clId="{23C8156D-40DB-472C-AF90-A53297429978}" dt="2019-09-03T21:23:05.470" v="947" actId="20577"/>
          <ac:spMkLst>
            <pc:docMk/>
            <pc:sldMk cId="2693302166" sldId="316"/>
            <ac:spMk id="3" creationId="{82963112-9B62-4174-A185-E46944F55388}"/>
          </ac:spMkLst>
        </pc:spChg>
      </pc:sldChg>
      <pc:sldChg chg="modSp">
        <pc:chgData name="Michael Bailit" userId="6e5c4604-85bf-41ef-8e97-4724b7d56589" providerId="ADAL" clId="{23C8156D-40DB-472C-AF90-A53297429978}" dt="2019-09-03T21:29:09.023" v="1017" actId="14100"/>
        <pc:sldMkLst>
          <pc:docMk/>
          <pc:sldMk cId="1408045604" sldId="317"/>
        </pc:sldMkLst>
        <pc:spChg chg="mod">
          <ac:chgData name="Michael Bailit" userId="6e5c4604-85bf-41ef-8e97-4724b7d56589" providerId="ADAL" clId="{23C8156D-40DB-472C-AF90-A53297429978}" dt="2019-09-03T21:29:09.023" v="1017" actId="14100"/>
          <ac:spMkLst>
            <pc:docMk/>
            <pc:sldMk cId="1408045604" sldId="317"/>
            <ac:spMk id="20" creationId="{7988E49D-5E50-4E7F-8004-F719D84097CD}"/>
          </ac:spMkLst>
        </pc:spChg>
      </pc:sldChg>
      <pc:sldChg chg="modSp">
        <pc:chgData name="Michael Bailit" userId="6e5c4604-85bf-41ef-8e97-4724b7d56589" providerId="ADAL" clId="{23C8156D-40DB-472C-AF90-A53297429978}" dt="2019-08-26T20:58:10.892" v="840" actId="113"/>
        <pc:sldMkLst>
          <pc:docMk/>
          <pc:sldMk cId="2291249551" sldId="319"/>
        </pc:sldMkLst>
        <pc:spChg chg="mod">
          <ac:chgData name="Michael Bailit" userId="6e5c4604-85bf-41ef-8e97-4724b7d56589" providerId="ADAL" clId="{23C8156D-40DB-472C-AF90-A53297429978}" dt="2019-08-26T20:53:06.500" v="618" actId="20577"/>
          <ac:spMkLst>
            <pc:docMk/>
            <pc:sldMk cId="2291249551" sldId="319"/>
            <ac:spMk id="2" creationId="{72EFC12A-9AF1-4BA3-8895-DA64EAB87A01}"/>
          </ac:spMkLst>
        </pc:spChg>
        <pc:spChg chg="mod">
          <ac:chgData name="Michael Bailit" userId="6e5c4604-85bf-41ef-8e97-4724b7d56589" providerId="ADAL" clId="{23C8156D-40DB-472C-AF90-A53297429978}" dt="2019-08-26T20:58:10.892" v="840" actId="113"/>
          <ac:spMkLst>
            <pc:docMk/>
            <pc:sldMk cId="2291249551" sldId="319"/>
            <ac:spMk id="3" creationId="{0AE7C7F5-D2B7-4B2F-BE45-B3C55C04A94D}"/>
          </ac:spMkLst>
        </pc:spChg>
      </pc:sldChg>
      <pc:sldChg chg="modSp">
        <pc:chgData name="Michael Bailit" userId="6e5c4604-85bf-41ef-8e97-4724b7d56589" providerId="ADAL" clId="{23C8156D-40DB-472C-AF90-A53297429978}" dt="2019-08-23T03:00:37.833" v="366" actId="115"/>
        <pc:sldMkLst>
          <pc:docMk/>
          <pc:sldMk cId="777379923" sldId="322"/>
        </pc:sldMkLst>
        <pc:spChg chg="mod">
          <ac:chgData name="Michael Bailit" userId="6e5c4604-85bf-41ef-8e97-4724b7d56589" providerId="ADAL" clId="{23C8156D-40DB-472C-AF90-A53297429978}" dt="2019-08-23T03:00:37.833" v="366" actId="115"/>
          <ac:spMkLst>
            <pc:docMk/>
            <pc:sldMk cId="777379923" sldId="322"/>
            <ac:spMk id="3" creationId="{492B37AE-887A-493F-A192-CF2DB8EF253D}"/>
          </ac:spMkLst>
        </pc:spChg>
      </pc:sldChg>
      <pc:sldChg chg="modSp">
        <pc:chgData name="Michael Bailit" userId="6e5c4604-85bf-41ef-8e97-4724b7d56589" providerId="ADAL" clId="{23C8156D-40DB-472C-AF90-A53297429978}" dt="2019-09-03T21:22:23.136" v="939" actId="20577"/>
        <pc:sldMkLst>
          <pc:docMk/>
          <pc:sldMk cId="1584010575" sldId="324"/>
        </pc:sldMkLst>
        <pc:spChg chg="mod">
          <ac:chgData name="Michael Bailit" userId="6e5c4604-85bf-41ef-8e97-4724b7d56589" providerId="ADAL" clId="{23C8156D-40DB-472C-AF90-A53297429978}" dt="2019-08-26T20:52:31.106" v="590" actId="6549"/>
          <ac:spMkLst>
            <pc:docMk/>
            <pc:sldMk cId="1584010575" sldId="324"/>
            <ac:spMk id="2" creationId="{50CF9E86-50D8-48F7-8050-95886C0DFA61}"/>
          </ac:spMkLst>
        </pc:spChg>
        <pc:spChg chg="mod">
          <ac:chgData name="Michael Bailit" userId="6e5c4604-85bf-41ef-8e97-4724b7d56589" providerId="ADAL" clId="{23C8156D-40DB-472C-AF90-A53297429978}" dt="2019-09-03T21:22:23.136" v="939" actId="20577"/>
          <ac:spMkLst>
            <pc:docMk/>
            <pc:sldMk cId="1584010575" sldId="324"/>
            <ac:spMk id="3" creationId="{C05A33AC-82E5-4F96-81AB-867B911A83D7}"/>
          </ac:spMkLst>
        </pc:spChg>
      </pc:sldChg>
      <pc:sldChg chg="modSp">
        <pc:chgData name="Michael Bailit" userId="6e5c4604-85bf-41ef-8e97-4724b7d56589" providerId="ADAL" clId="{23C8156D-40DB-472C-AF90-A53297429978}" dt="2019-09-03T21:26:31.276" v="974" actId="113"/>
        <pc:sldMkLst>
          <pc:docMk/>
          <pc:sldMk cId="4073079402" sldId="753"/>
        </pc:sldMkLst>
        <pc:spChg chg="mod">
          <ac:chgData name="Michael Bailit" userId="6e5c4604-85bf-41ef-8e97-4724b7d56589" providerId="ADAL" clId="{23C8156D-40DB-472C-AF90-A53297429978}" dt="2019-09-03T21:26:31.276" v="974" actId="113"/>
          <ac:spMkLst>
            <pc:docMk/>
            <pc:sldMk cId="4073079402" sldId="753"/>
            <ac:spMk id="2" creationId="{50DFBC08-AAA5-44E0-9D6E-932133D51E89}"/>
          </ac:spMkLst>
        </pc:spChg>
        <pc:spChg chg="mod">
          <ac:chgData name="Michael Bailit" userId="6e5c4604-85bf-41ef-8e97-4724b7d56589" providerId="ADAL" clId="{23C8156D-40DB-472C-AF90-A53297429978}" dt="2019-09-03T21:26:17.004" v="973" actId="255"/>
          <ac:spMkLst>
            <pc:docMk/>
            <pc:sldMk cId="4073079402" sldId="753"/>
            <ac:spMk id="3" creationId="{1BCD06B9-B992-463E-A963-0AB35AB2DF00}"/>
          </ac:spMkLst>
        </pc:spChg>
      </pc:sldChg>
      <pc:sldChg chg="modSp">
        <pc:chgData name="Michael Bailit" userId="6e5c4604-85bf-41ef-8e97-4724b7d56589" providerId="ADAL" clId="{23C8156D-40DB-472C-AF90-A53297429978}" dt="2019-09-03T21:27:25.669" v="980" actId="255"/>
        <pc:sldMkLst>
          <pc:docMk/>
          <pc:sldMk cId="3295884963" sldId="754"/>
        </pc:sldMkLst>
        <pc:spChg chg="mod">
          <ac:chgData name="Michael Bailit" userId="6e5c4604-85bf-41ef-8e97-4724b7d56589" providerId="ADAL" clId="{23C8156D-40DB-472C-AF90-A53297429978}" dt="2019-09-03T21:27:25.669" v="980" actId="255"/>
          <ac:spMkLst>
            <pc:docMk/>
            <pc:sldMk cId="3295884963" sldId="754"/>
            <ac:spMk id="3" creationId="{DAB2A353-4FD9-453A-8575-07A92B52F14A}"/>
          </ac:spMkLst>
        </pc:spChg>
      </pc:sldChg>
      <pc:sldChg chg="delSp">
        <pc:chgData name="Michael Bailit" userId="6e5c4604-85bf-41ef-8e97-4724b7d56589" providerId="ADAL" clId="{23C8156D-40DB-472C-AF90-A53297429978}" dt="2019-09-03T21:27:08.783" v="978"/>
        <pc:sldMkLst>
          <pc:docMk/>
          <pc:sldMk cId="3504599416" sldId="755"/>
        </pc:sldMkLst>
        <pc:spChg chg="del">
          <ac:chgData name="Michael Bailit" userId="6e5c4604-85bf-41ef-8e97-4724b7d56589" providerId="ADAL" clId="{23C8156D-40DB-472C-AF90-A53297429978}" dt="2019-09-03T21:27:08.783" v="978"/>
          <ac:spMkLst>
            <pc:docMk/>
            <pc:sldMk cId="3504599416" sldId="755"/>
            <ac:spMk id="3" creationId="{70B54DBB-B7AA-4C62-9A37-F6FB50A1ED87}"/>
          </ac:spMkLst>
        </pc:spChg>
      </pc:sldChg>
      <pc:sldChg chg="modSp">
        <pc:chgData name="Michael Bailit" userId="6e5c4604-85bf-41ef-8e97-4724b7d56589" providerId="ADAL" clId="{23C8156D-40DB-472C-AF90-A53297429978}" dt="2019-09-03T21:25:42.771" v="970" actId="1076"/>
        <pc:sldMkLst>
          <pc:docMk/>
          <pc:sldMk cId="1178015159" sldId="756"/>
        </pc:sldMkLst>
        <pc:spChg chg="mod">
          <ac:chgData name="Michael Bailit" userId="6e5c4604-85bf-41ef-8e97-4724b7d56589" providerId="ADAL" clId="{23C8156D-40DB-472C-AF90-A53297429978}" dt="2019-09-03T21:25:42.771" v="970" actId="1076"/>
          <ac:spMkLst>
            <pc:docMk/>
            <pc:sldMk cId="1178015159" sldId="756"/>
            <ac:spMk id="3" creationId="{18C45F33-F36D-404A-9285-19C4D5B703D6}"/>
          </ac:spMkLst>
        </pc:spChg>
      </pc:sldChg>
      <pc:sldChg chg="modSp">
        <pc:chgData name="Michael Bailit" userId="6e5c4604-85bf-41ef-8e97-4724b7d56589" providerId="ADAL" clId="{23C8156D-40DB-472C-AF90-A53297429978}" dt="2019-09-03T21:25:28.571" v="968" actId="255"/>
        <pc:sldMkLst>
          <pc:docMk/>
          <pc:sldMk cId="3839798820" sldId="757"/>
        </pc:sldMkLst>
        <pc:spChg chg="mod">
          <ac:chgData name="Michael Bailit" userId="6e5c4604-85bf-41ef-8e97-4724b7d56589" providerId="ADAL" clId="{23C8156D-40DB-472C-AF90-A53297429978}" dt="2019-09-03T21:25:28.571" v="968" actId="255"/>
          <ac:spMkLst>
            <pc:docMk/>
            <pc:sldMk cId="3839798820" sldId="757"/>
            <ac:spMk id="3" creationId="{6E21A9AC-6B98-4EDC-914A-412461B42233}"/>
          </ac:spMkLst>
        </pc:spChg>
      </pc:sldChg>
      <pc:sldChg chg="delSp">
        <pc:chgData name="Michael Bailit" userId="6e5c4604-85bf-41ef-8e97-4724b7d56589" providerId="ADAL" clId="{23C8156D-40DB-472C-AF90-A53297429978}" dt="2019-09-03T21:25:15.998" v="965"/>
        <pc:sldMkLst>
          <pc:docMk/>
          <pc:sldMk cId="652626366" sldId="758"/>
        </pc:sldMkLst>
        <pc:spChg chg="del">
          <ac:chgData name="Michael Bailit" userId="6e5c4604-85bf-41ef-8e97-4724b7d56589" providerId="ADAL" clId="{23C8156D-40DB-472C-AF90-A53297429978}" dt="2019-09-03T21:25:15.998" v="965"/>
          <ac:spMkLst>
            <pc:docMk/>
            <pc:sldMk cId="652626366" sldId="758"/>
            <ac:spMk id="2" creationId="{E0ABBE54-6992-48D1-BE2D-0956C1B568B0}"/>
          </ac:spMkLst>
        </pc:spChg>
      </pc:sldChg>
      <pc:sldChg chg="modSp">
        <pc:chgData name="Michael Bailit" userId="6e5c4604-85bf-41ef-8e97-4724b7d56589" providerId="ADAL" clId="{23C8156D-40DB-472C-AF90-A53297429978}" dt="2019-09-03T21:25:04.907" v="964" actId="1076"/>
        <pc:sldMkLst>
          <pc:docMk/>
          <pc:sldMk cId="1000713024" sldId="759"/>
        </pc:sldMkLst>
        <pc:spChg chg="mod">
          <ac:chgData name="Michael Bailit" userId="6e5c4604-85bf-41ef-8e97-4724b7d56589" providerId="ADAL" clId="{23C8156D-40DB-472C-AF90-A53297429978}" dt="2019-09-03T21:25:04.907" v="964" actId="1076"/>
          <ac:spMkLst>
            <pc:docMk/>
            <pc:sldMk cId="1000713024" sldId="759"/>
            <ac:spMk id="3" creationId="{E050E90E-E561-4308-9FBB-2FF944E8AF82}"/>
          </ac:spMkLst>
        </pc:spChg>
      </pc:sldChg>
      <pc:sldChg chg="modSp">
        <pc:chgData name="Michael Bailit" userId="6e5c4604-85bf-41ef-8e97-4724b7d56589" providerId="ADAL" clId="{23C8156D-40DB-472C-AF90-A53297429978}" dt="2019-09-03T21:24:49.176" v="963" actId="1076"/>
        <pc:sldMkLst>
          <pc:docMk/>
          <pc:sldMk cId="634275532" sldId="760"/>
        </pc:sldMkLst>
        <pc:spChg chg="mod">
          <ac:chgData name="Michael Bailit" userId="6e5c4604-85bf-41ef-8e97-4724b7d56589" providerId="ADAL" clId="{23C8156D-40DB-472C-AF90-A53297429978}" dt="2019-09-03T21:24:49.176" v="963" actId="1076"/>
          <ac:spMkLst>
            <pc:docMk/>
            <pc:sldMk cId="634275532" sldId="760"/>
            <ac:spMk id="3" creationId="{A4393F8C-CE9D-4E5B-9469-025AC4E0B859}"/>
          </ac:spMkLst>
        </pc:spChg>
      </pc:sldChg>
      <pc:sldChg chg="modSp">
        <pc:chgData name="Michael Bailit" userId="6e5c4604-85bf-41ef-8e97-4724b7d56589" providerId="ADAL" clId="{23C8156D-40DB-472C-AF90-A53297429978}" dt="2019-09-03T21:24:31.213" v="961" actId="20577"/>
        <pc:sldMkLst>
          <pc:docMk/>
          <pc:sldMk cId="514762993" sldId="761"/>
        </pc:sldMkLst>
        <pc:spChg chg="mod">
          <ac:chgData name="Michael Bailit" userId="6e5c4604-85bf-41ef-8e97-4724b7d56589" providerId="ADAL" clId="{23C8156D-40DB-472C-AF90-A53297429978}" dt="2019-09-03T21:24:31.213" v="961" actId="20577"/>
          <ac:spMkLst>
            <pc:docMk/>
            <pc:sldMk cId="514762993" sldId="761"/>
            <ac:spMk id="3" creationId="{B39B821E-3628-4486-8BF2-36F1ABF8D7C5}"/>
          </ac:spMkLst>
        </pc:spChg>
      </pc:sldChg>
      <pc:sldChg chg="modSp">
        <pc:chgData name="Michael Bailit" userId="6e5c4604-85bf-41ef-8e97-4724b7d56589" providerId="ADAL" clId="{23C8156D-40DB-472C-AF90-A53297429978}" dt="2019-09-03T21:26:43.023" v="975" actId="113"/>
        <pc:sldMkLst>
          <pc:docMk/>
          <pc:sldMk cId="278677439" sldId="762"/>
        </pc:sldMkLst>
        <pc:spChg chg="mod">
          <ac:chgData name="Michael Bailit" userId="6e5c4604-85bf-41ef-8e97-4724b7d56589" providerId="ADAL" clId="{23C8156D-40DB-472C-AF90-A53297429978}" dt="2019-09-03T21:26:43.023" v="975" actId="113"/>
          <ac:spMkLst>
            <pc:docMk/>
            <pc:sldMk cId="278677439" sldId="762"/>
            <ac:spMk id="2" creationId="{CD37A710-6F28-4636-A463-D021E8662569}"/>
          </ac:spMkLst>
        </pc:spChg>
        <pc:spChg chg="mod">
          <ac:chgData name="Michael Bailit" userId="6e5c4604-85bf-41ef-8e97-4724b7d56589" providerId="ADAL" clId="{23C8156D-40DB-472C-AF90-A53297429978}" dt="2019-09-03T21:24:01.696" v="954" actId="20577"/>
          <ac:spMkLst>
            <pc:docMk/>
            <pc:sldMk cId="278677439" sldId="762"/>
            <ac:spMk id="3" creationId="{3CF6E64B-BA91-4B54-9703-E656FA2BACC7}"/>
          </ac:spMkLst>
        </pc:spChg>
      </pc:sldChg>
      <pc:sldChg chg="modSp">
        <pc:chgData name="Michael Bailit" userId="6e5c4604-85bf-41ef-8e97-4724b7d56589" providerId="ADAL" clId="{23C8156D-40DB-472C-AF90-A53297429978}" dt="2019-09-03T21:26:52.365" v="977" actId="113"/>
        <pc:sldMkLst>
          <pc:docMk/>
          <pc:sldMk cId="116572722" sldId="763"/>
        </pc:sldMkLst>
        <pc:spChg chg="mod">
          <ac:chgData name="Michael Bailit" userId="6e5c4604-85bf-41ef-8e97-4724b7d56589" providerId="ADAL" clId="{23C8156D-40DB-472C-AF90-A53297429978}" dt="2019-09-03T21:26:52.365" v="977" actId="113"/>
          <ac:spMkLst>
            <pc:docMk/>
            <pc:sldMk cId="116572722" sldId="763"/>
            <ac:spMk id="5" creationId="{BE1D05BC-082D-4587-9BAB-9CFC1866B086}"/>
          </ac:spMkLst>
        </pc:spChg>
        <pc:spChg chg="mod">
          <ac:chgData name="Michael Bailit" userId="6e5c4604-85bf-41ef-8e97-4724b7d56589" providerId="ADAL" clId="{23C8156D-40DB-472C-AF90-A53297429978}" dt="2019-09-03T21:23:19.299" v="948" actId="6549"/>
          <ac:spMkLst>
            <pc:docMk/>
            <pc:sldMk cId="116572722" sldId="763"/>
            <ac:spMk id="6" creationId="{6F53A319-8731-4FCF-A0A5-22B5ADA79456}"/>
          </ac:spMkLst>
        </pc:spChg>
      </pc:sldChg>
    </pc:docChg>
  </pc:docChgLst>
  <pc:docChgLst>
    <pc:chgData name="Justine Zayhowski" userId="2377d393-ab0f-4e66-8672-ed1beebcd407" providerId="ADAL" clId="{C10DDCD9-F811-4EF1-909A-F214627E74B8}"/>
    <pc:docChg chg="custSel modSld">
      <pc:chgData name="Justine Zayhowski" userId="2377d393-ab0f-4e66-8672-ed1beebcd407" providerId="ADAL" clId="{C10DDCD9-F811-4EF1-909A-F214627E74B8}" dt="2019-08-26T19:25:44.053" v="44" actId="20577"/>
      <pc:docMkLst>
        <pc:docMk/>
      </pc:docMkLst>
      <pc:sldChg chg="modSp">
        <pc:chgData name="Justine Zayhowski" userId="2377d393-ab0f-4e66-8672-ed1beebcd407" providerId="ADAL" clId="{C10DDCD9-F811-4EF1-909A-F214627E74B8}" dt="2019-08-26T19:25:44.053" v="44" actId="20577"/>
        <pc:sldMkLst>
          <pc:docMk/>
          <pc:sldMk cId="1335280987" sldId="294"/>
        </pc:sldMkLst>
        <pc:spChg chg="mod">
          <ac:chgData name="Justine Zayhowski" userId="2377d393-ab0f-4e66-8672-ed1beebcd407" providerId="ADAL" clId="{C10DDCD9-F811-4EF1-909A-F214627E74B8}" dt="2019-08-26T19:25:44.053" v="44" actId="20577"/>
          <ac:spMkLst>
            <pc:docMk/>
            <pc:sldMk cId="1335280987" sldId="294"/>
            <ac:spMk id="3" creationId="{6E961077-BA39-4200-A9F7-4A2D6E249417}"/>
          </ac:spMkLst>
        </pc:spChg>
      </pc:sldChg>
      <pc:sldChg chg="modSp">
        <pc:chgData name="Justine Zayhowski" userId="2377d393-ab0f-4e66-8672-ed1beebcd407" providerId="ADAL" clId="{C10DDCD9-F811-4EF1-909A-F214627E74B8}" dt="2019-08-26T18:34:13.994" v="1" actId="1038"/>
        <pc:sldMkLst>
          <pc:docMk/>
          <pc:sldMk cId="3733463549" sldId="298"/>
        </pc:sldMkLst>
        <pc:spChg chg="mod">
          <ac:chgData name="Justine Zayhowski" userId="2377d393-ab0f-4e66-8672-ed1beebcd407" providerId="ADAL" clId="{C10DDCD9-F811-4EF1-909A-F214627E74B8}" dt="2019-08-26T18:34:13.994" v="1" actId="1038"/>
          <ac:spMkLst>
            <pc:docMk/>
            <pc:sldMk cId="3733463549" sldId="298"/>
            <ac:spMk id="6" creationId="{D6DE959B-F351-41FB-8DD0-8EE06B24FDC0}"/>
          </ac:spMkLst>
        </pc:spChg>
      </pc:sldChg>
      <pc:sldChg chg="modSp">
        <pc:chgData name="Justine Zayhowski" userId="2377d393-ab0f-4e66-8672-ed1beebcd407" providerId="ADAL" clId="{C10DDCD9-F811-4EF1-909A-F214627E74B8}" dt="2019-08-26T18:36:27.470" v="4" actId="1035"/>
        <pc:sldMkLst>
          <pc:docMk/>
          <pc:sldMk cId="1710317006" sldId="299"/>
        </pc:sldMkLst>
        <pc:spChg chg="mod">
          <ac:chgData name="Justine Zayhowski" userId="2377d393-ab0f-4e66-8672-ed1beebcd407" providerId="ADAL" clId="{C10DDCD9-F811-4EF1-909A-F214627E74B8}" dt="2019-08-26T18:36:27.470" v="4" actId="1035"/>
          <ac:spMkLst>
            <pc:docMk/>
            <pc:sldMk cId="1710317006" sldId="299"/>
            <ac:spMk id="7" creationId="{2341C2E5-A7FE-40A0-AE5A-F5859B4D4F0A}"/>
          </ac:spMkLst>
        </pc:spChg>
      </pc:sldChg>
      <pc:sldChg chg="modSp">
        <pc:chgData name="Justine Zayhowski" userId="2377d393-ab0f-4e66-8672-ed1beebcd407" providerId="ADAL" clId="{C10DDCD9-F811-4EF1-909A-F214627E74B8}" dt="2019-08-26T18:43:19.291" v="12" actId="20577"/>
        <pc:sldMkLst>
          <pc:docMk/>
          <pc:sldMk cId="3931070487" sldId="309"/>
        </pc:sldMkLst>
        <pc:spChg chg="mod">
          <ac:chgData name="Justine Zayhowski" userId="2377d393-ab0f-4e66-8672-ed1beebcd407" providerId="ADAL" clId="{C10DDCD9-F811-4EF1-909A-F214627E74B8}" dt="2019-08-26T18:43:19.291" v="12" actId="20577"/>
          <ac:spMkLst>
            <pc:docMk/>
            <pc:sldMk cId="3931070487" sldId="309"/>
            <ac:spMk id="3" creationId="{8982D1AA-A88F-43DF-AFCE-77C225E798F3}"/>
          </ac:spMkLst>
        </pc:spChg>
      </pc:sldChg>
      <pc:sldChg chg="modSp">
        <pc:chgData name="Justine Zayhowski" userId="2377d393-ab0f-4e66-8672-ed1beebcd407" providerId="ADAL" clId="{C10DDCD9-F811-4EF1-909A-F214627E74B8}" dt="2019-08-26T19:03:45.546" v="31" actId="27636"/>
        <pc:sldMkLst>
          <pc:docMk/>
          <pc:sldMk cId="3454639151" sldId="320"/>
        </pc:sldMkLst>
        <pc:spChg chg="mod">
          <ac:chgData name="Justine Zayhowski" userId="2377d393-ab0f-4e66-8672-ed1beebcd407" providerId="ADAL" clId="{C10DDCD9-F811-4EF1-909A-F214627E74B8}" dt="2019-08-26T19:03:45.546" v="31" actId="27636"/>
          <ac:spMkLst>
            <pc:docMk/>
            <pc:sldMk cId="3454639151" sldId="320"/>
            <ac:spMk id="3" creationId="{033718B7-D8E1-4B6A-9956-456EFAC04A1D}"/>
          </ac:spMkLst>
        </pc:spChg>
      </pc:sldChg>
    </pc:docChg>
  </pc:docChgLst>
  <pc:docChgLst>
    <pc:chgData name="Megan Burns" userId="c618f2ce-3b45-45fc-84b9-ecdabaf9800a" providerId="ADAL" clId="{A11E5BAC-831A-4942-AF84-0167F256B075}"/>
    <pc:docChg chg="custSel addSld delSld modSld sldOrd">
      <pc:chgData name="Megan Burns" userId="c618f2ce-3b45-45fc-84b9-ecdabaf9800a" providerId="ADAL" clId="{A11E5BAC-831A-4942-AF84-0167F256B075}" dt="2019-08-26T20:02:48.322" v="604" actId="6549"/>
      <pc:docMkLst>
        <pc:docMk/>
      </pc:docMkLst>
      <pc:sldChg chg="modSp modAnim">
        <pc:chgData name="Megan Burns" userId="c618f2ce-3b45-45fc-84b9-ecdabaf9800a" providerId="ADAL" clId="{A11E5BAC-831A-4942-AF84-0167F256B075}" dt="2019-08-26T19:58:01.672" v="17" actId="27636"/>
        <pc:sldMkLst>
          <pc:docMk/>
          <pc:sldMk cId="671672567" sldId="258"/>
        </pc:sldMkLst>
        <pc:spChg chg="mod">
          <ac:chgData name="Megan Burns" userId="c618f2ce-3b45-45fc-84b9-ecdabaf9800a" providerId="ADAL" clId="{A11E5BAC-831A-4942-AF84-0167F256B075}" dt="2019-08-26T19:58:01.672" v="17" actId="27636"/>
          <ac:spMkLst>
            <pc:docMk/>
            <pc:sldMk cId="671672567" sldId="258"/>
            <ac:spMk id="3" creationId="{2B3626E7-C2CE-4196-A4D3-D1B22C83F66E}"/>
          </ac:spMkLst>
        </pc:spChg>
      </pc:sldChg>
      <pc:sldChg chg="ord">
        <pc:chgData name="Megan Burns" userId="c618f2ce-3b45-45fc-84b9-ecdabaf9800a" providerId="ADAL" clId="{A11E5BAC-831A-4942-AF84-0167F256B075}" dt="2019-08-26T19:57:31.022" v="15"/>
        <pc:sldMkLst>
          <pc:docMk/>
          <pc:sldMk cId="1011473165" sldId="275"/>
        </pc:sldMkLst>
      </pc:sldChg>
      <pc:sldChg chg="ord">
        <pc:chgData name="Megan Burns" userId="c618f2ce-3b45-45fc-84b9-ecdabaf9800a" providerId="ADAL" clId="{A11E5BAC-831A-4942-AF84-0167F256B075}" dt="2019-08-26T19:57:31.022" v="15"/>
        <pc:sldMkLst>
          <pc:docMk/>
          <pc:sldMk cId="1153020427" sldId="310"/>
        </pc:sldMkLst>
      </pc:sldChg>
      <pc:sldChg chg="ord">
        <pc:chgData name="Megan Burns" userId="c618f2ce-3b45-45fc-84b9-ecdabaf9800a" providerId="ADAL" clId="{A11E5BAC-831A-4942-AF84-0167F256B075}" dt="2019-08-26T19:57:31.022" v="15"/>
        <pc:sldMkLst>
          <pc:docMk/>
          <pc:sldMk cId="779568783" sldId="311"/>
        </pc:sldMkLst>
      </pc:sldChg>
      <pc:sldChg chg="ord">
        <pc:chgData name="Megan Burns" userId="c618f2ce-3b45-45fc-84b9-ecdabaf9800a" providerId="ADAL" clId="{A11E5BAC-831A-4942-AF84-0167F256B075}" dt="2019-08-26T19:57:31.022" v="15"/>
        <pc:sldMkLst>
          <pc:docMk/>
          <pc:sldMk cId="4281610916" sldId="312"/>
        </pc:sldMkLst>
      </pc:sldChg>
      <pc:sldChg chg="ord">
        <pc:chgData name="Megan Burns" userId="c618f2ce-3b45-45fc-84b9-ecdabaf9800a" providerId="ADAL" clId="{A11E5BAC-831A-4942-AF84-0167F256B075}" dt="2019-08-26T19:57:31.022" v="15"/>
        <pc:sldMkLst>
          <pc:docMk/>
          <pc:sldMk cId="4167129262" sldId="313"/>
        </pc:sldMkLst>
      </pc:sldChg>
      <pc:sldChg chg="ord">
        <pc:chgData name="Megan Burns" userId="c618f2ce-3b45-45fc-84b9-ecdabaf9800a" providerId="ADAL" clId="{A11E5BAC-831A-4942-AF84-0167F256B075}" dt="2019-08-26T19:57:31.022" v="15"/>
        <pc:sldMkLst>
          <pc:docMk/>
          <pc:sldMk cId="1408045604" sldId="317"/>
        </pc:sldMkLst>
      </pc:sldChg>
      <pc:sldChg chg="delSp modSp">
        <pc:chgData name="Megan Burns" userId="c618f2ce-3b45-45fc-84b9-ecdabaf9800a" providerId="ADAL" clId="{A11E5BAC-831A-4942-AF84-0167F256B075}" dt="2019-08-26T20:02:48.322" v="604" actId="6549"/>
        <pc:sldMkLst>
          <pc:docMk/>
          <pc:sldMk cId="2291249551" sldId="319"/>
        </pc:sldMkLst>
        <pc:spChg chg="mod">
          <ac:chgData name="Megan Burns" userId="c618f2ce-3b45-45fc-84b9-ecdabaf9800a" providerId="ADAL" clId="{A11E5BAC-831A-4942-AF84-0167F256B075}" dt="2019-08-26T20:02:48.322" v="604" actId="6549"/>
          <ac:spMkLst>
            <pc:docMk/>
            <pc:sldMk cId="2291249551" sldId="319"/>
            <ac:spMk id="3" creationId="{0AE7C7F5-D2B7-4B2F-BE45-B3C55C04A94D}"/>
          </ac:spMkLst>
        </pc:spChg>
        <pc:picChg chg="del">
          <ac:chgData name="Megan Burns" userId="c618f2ce-3b45-45fc-84b9-ecdabaf9800a" providerId="ADAL" clId="{A11E5BAC-831A-4942-AF84-0167F256B075}" dt="2019-08-26T20:00:13.528" v="266" actId="478"/>
          <ac:picMkLst>
            <pc:docMk/>
            <pc:sldMk cId="2291249551" sldId="319"/>
            <ac:picMk id="5" creationId="{FFFD37EF-DC2F-452C-9679-DCCD57E793B2}"/>
          </ac:picMkLst>
        </pc:picChg>
      </pc:sldChg>
      <pc:sldChg chg="ord">
        <pc:chgData name="Megan Burns" userId="c618f2ce-3b45-45fc-84b9-ecdabaf9800a" providerId="ADAL" clId="{A11E5BAC-831A-4942-AF84-0167F256B075}" dt="2019-08-26T19:57:31.022" v="15"/>
        <pc:sldMkLst>
          <pc:docMk/>
          <pc:sldMk cId="777379923" sldId="322"/>
        </pc:sldMkLst>
      </pc:sldChg>
      <pc:sldChg chg="modSp add">
        <pc:chgData name="Megan Burns" userId="c618f2ce-3b45-45fc-84b9-ecdabaf9800a" providerId="ADAL" clId="{A11E5BAC-831A-4942-AF84-0167F256B075}" dt="2019-08-26T19:51:32.408" v="14" actId="20577"/>
        <pc:sldMkLst>
          <pc:docMk/>
          <pc:sldMk cId="838822835" sldId="323"/>
        </pc:sldMkLst>
        <pc:spChg chg="mod">
          <ac:chgData name="Megan Burns" userId="c618f2ce-3b45-45fc-84b9-ecdabaf9800a" providerId="ADAL" clId="{A11E5BAC-831A-4942-AF84-0167F256B075}" dt="2019-08-26T19:51:32.408" v="14" actId="20577"/>
          <ac:spMkLst>
            <pc:docMk/>
            <pc:sldMk cId="838822835" sldId="323"/>
            <ac:spMk id="2" creationId="{22108CBC-D21A-4C4F-B899-E5B023F60F3A}"/>
          </ac:spMkLst>
        </pc:spChg>
      </pc:sldChg>
      <pc:sldChg chg="modSp add">
        <pc:chgData name="Megan Burns" userId="c618f2ce-3b45-45fc-84b9-ecdabaf9800a" providerId="ADAL" clId="{A11E5BAC-831A-4942-AF84-0167F256B075}" dt="2019-08-26T20:02:10.909" v="575" actId="20577"/>
        <pc:sldMkLst>
          <pc:docMk/>
          <pc:sldMk cId="1584010575" sldId="324"/>
        </pc:sldMkLst>
        <pc:spChg chg="mod">
          <ac:chgData name="Megan Burns" userId="c618f2ce-3b45-45fc-84b9-ecdabaf9800a" providerId="ADAL" clId="{A11E5BAC-831A-4942-AF84-0167F256B075}" dt="2019-08-26T19:58:39.933" v="57" actId="27636"/>
          <ac:spMkLst>
            <pc:docMk/>
            <pc:sldMk cId="1584010575" sldId="324"/>
            <ac:spMk id="2" creationId="{50CF9E86-50D8-48F7-8050-95886C0DFA61}"/>
          </ac:spMkLst>
        </pc:spChg>
        <pc:spChg chg="mod">
          <ac:chgData name="Megan Burns" userId="c618f2ce-3b45-45fc-84b9-ecdabaf9800a" providerId="ADAL" clId="{A11E5BAC-831A-4942-AF84-0167F256B075}" dt="2019-08-26T20:02:10.909" v="575" actId="20577"/>
          <ac:spMkLst>
            <pc:docMk/>
            <pc:sldMk cId="1584010575" sldId="324"/>
            <ac:spMk id="3" creationId="{C05A33AC-82E5-4F96-81AB-867B911A83D7}"/>
          </ac:spMkLst>
        </pc:spChg>
      </pc:sldChg>
    </pc:docChg>
  </pc:docChgLst>
  <pc:docChgLst>
    <pc:chgData name="Justine Zayhowski" userId="2377d393-ab0f-4e66-8672-ed1beebcd407" providerId="ADAL" clId="{9956AA0A-92F6-4D7D-AF09-49B2CE1A5F6E}"/>
    <pc:docChg chg="undo custSel addSld delSld modSld">
      <pc:chgData name="Justine Zayhowski" userId="2377d393-ab0f-4e66-8672-ed1beebcd407" providerId="ADAL" clId="{9956AA0A-92F6-4D7D-AF09-49B2CE1A5F6E}" dt="2019-09-04T15:59:39.199" v="119" actId="20577"/>
      <pc:docMkLst>
        <pc:docMk/>
      </pc:docMkLst>
      <pc:sldChg chg="modSp">
        <pc:chgData name="Justine Zayhowski" userId="2377d393-ab0f-4e66-8672-ed1beebcd407" providerId="ADAL" clId="{9956AA0A-92F6-4D7D-AF09-49B2CE1A5F6E}" dt="2019-09-04T15:59:39.199" v="119" actId="20577"/>
        <pc:sldMkLst>
          <pc:docMk/>
          <pc:sldMk cId="1335280987" sldId="294"/>
        </pc:sldMkLst>
        <pc:spChg chg="mod">
          <ac:chgData name="Justine Zayhowski" userId="2377d393-ab0f-4e66-8672-ed1beebcd407" providerId="ADAL" clId="{9956AA0A-92F6-4D7D-AF09-49B2CE1A5F6E}" dt="2019-09-04T15:59:39.199" v="119" actId="20577"/>
          <ac:spMkLst>
            <pc:docMk/>
            <pc:sldMk cId="1335280987" sldId="294"/>
            <ac:spMk id="3" creationId="{6E961077-BA39-4200-A9F7-4A2D6E249417}"/>
          </ac:spMkLst>
        </pc:spChg>
      </pc:sldChg>
      <pc:sldChg chg="modSp">
        <pc:chgData name="Justine Zayhowski" userId="2377d393-ab0f-4e66-8672-ed1beebcd407" providerId="ADAL" clId="{9956AA0A-92F6-4D7D-AF09-49B2CE1A5F6E}" dt="2019-08-28T13:15:37.348" v="110" actId="20577"/>
        <pc:sldMkLst>
          <pc:docMk/>
          <pc:sldMk cId="2693302166" sldId="316"/>
        </pc:sldMkLst>
        <pc:spChg chg="mod">
          <ac:chgData name="Justine Zayhowski" userId="2377d393-ab0f-4e66-8672-ed1beebcd407" providerId="ADAL" clId="{9956AA0A-92F6-4D7D-AF09-49B2CE1A5F6E}" dt="2019-08-28T13:15:37.348" v="110" actId="20577"/>
          <ac:spMkLst>
            <pc:docMk/>
            <pc:sldMk cId="2693302166" sldId="316"/>
            <ac:spMk id="3" creationId="{82963112-9B62-4174-A185-E46944F55388}"/>
          </ac:spMkLst>
        </pc:spChg>
      </pc:sldChg>
      <pc:sldChg chg="modSp add">
        <pc:chgData name="Justine Zayhowski" userId="2377d393-ab0f-4e66-8672-ed1beebcd407" providerId="ADAL" clId="{9956AA0A-92F6-4D7D-AF09-49B2CE1A5F6E}" dt="2019-08-27T18:21:36.223" v="15"/>
        <pc:sldMkLst>
          <pc:docMk/>
          <pc:sldMk cId="4073079402" sldId="753"/>
        </pc:sldMkLst>
        <pc:spChg chg="mod">
          <ac:chgData name="Justine Zayhowski" userId="2377d393-ab0f-4e66-8672-ed1beebcd407" providerId="ADAL" clId="{9956AA0A-92F6-4D7D-AF09-49B2CE1A5F6E}" dt="2019-08-27T18:21:36.223" v="15"/>
          <ac:spMkLst>
            <pc:docMk/>
            <pc:sldMk cId="4073079402" sldId="753"/>
            <ac:spMk id="2" creationId="{50DFBC08-AAA5-44E0-9D6E-932133D51E89}"/>
          </ac:spMkLst>
        </pc:spChg>
        <pc:spChg chg="mod">
          <ac:chgData name="Justine Zayhowski" userId="2377d393-ab0f-4e66-8672-ed1beebcd407" providerId="ADAL" clId="{9956AA0A-92F6-4D7D-AF09-49B2CE1A5F6E}" dt="2019-08-27T18:21:29.439" v="13"/>
          <ac:spMkLst>
            <pc:docMk/>
            <pc:sldMk cId="4073079402" sldId="753"/>
            <ac:spMk id="3" creationId="{1BCD06B9-B992-463E-A963-0AB35AB2DF00}"/>
          </ac:spMkLst>
        </pc:spChg>
      </pc:sldChg>
      <pc:sldChg chg="modSp add">
        <pc:chgData name="Justine Zayhowski" userId="2377d393-ab0f-4e66-8672-ed1beebcd407" providerId="ADAL" clId="{9956AA0A-92F6-4D7D-AF09-49B2CE1A5F6E}" dt="2019-08-27T18:21:59.257" v="21" actId="27636"/>
        <pc:sldMkLst>
          <pc:docMk/>
          <pc:sldMk cId="3295884963" sldId="754"/>
        </pc:sldMkLst>
        <pc:spChg chg="mod">
          <ac:chgData name="Justine Zayhowski" userId="2377d393-ab0f-4e66-8672-ed1beebcd407" providerId="ADAL" clId="{9956AA0A-92F6-4D7D-AF09-49B2CE1A5F6E}" dt="2019-08-27T18:21:59.257" v="21" actId="27636"/>
          <ac:spMkLst>
            <pc:docMk/>
            <pc:sldMk cId="3295884963" sldId="754"/>
            <ac:spMk id="2" creationId="{BA43432A-39EE-4ADF-89E7-C02A4F62E0DB}"/>
          </ac:spMkLst>
        </pc:spChg>
        <pc:spChg chg="mod">
          <ac:chgData name="Justine Zayhowski" userId="2377d393-ab0f-4e66-8672-ed1beebcd407" providerId="ADAL" clId="{9956AA0A-92F6-4D7D-AF09-49B2CE1A5F6E}" dt="2019-08-27T18:21:46.950" v="18"/>
          <ac:spMkLst>
            <pc:docMk/>
            <pc:sldMk cId="3295884963" sldId="754"/>
            <ac:spMk id="3" creationId="{DAB2A353-4FD9-453A-8575-07A92B52F14A}"/>
          </ac:spMkLst>
        </pc:spChg>
      </pc:sldChg>
      <pc:sldChg chg="addSp delSp modSp add">
        <pc:chgData name="Justine Zayhowski" userId="2377d393-ab0f-4e66-8672-ed1beebcd407" providerId="ADAL" clId="{9956AA0A-92F6-4D7D-AF09-49B2CE1A5F6E}" dt="2019-08-27T18:22:33.767" v="36" actId="1035"/>
        <pc:sldMkLst>
          <pc:docMk/>
          <pc:sldMk cId="3504599416" sldId="755"/>
        </pc:sldMkLst>
        <pc:spChg chg="mod">
          <ac:chgData name="Justine Zayhowski" userId="2377d393-ab0f-4e66-8672-ed1beebcd407" providerId="ADAL" clId="{9956AA0A-92F6-4D7D-AF09-49B2CE1A5F6E}" dt="2019-08-27T18:22:10.189" v="25" actId="27636"/>
          <ac:spMkLst>
            <pc:docMk/>
            <pc:sldMk cId="3504599416" sldId="755"/>
            <ac:spMk id="2" creationId="{A22DAA24-F458-4EF0-B21B-A6062B48F6CC}"/>
          </ac:spMkLst>
        </pc:spChg>
        <pc:graphicFrameChg chg="add del">
          <ac:chgData name="Justine Zayhowski" userId="2377d393-ab0f-4e66-8672-ed1beebcd407" providerId="ADAL" clId="{9956AA0A-92F6-4D7D-AF09-49B2CE1A5F6E}" dt="2019-08-27T18:22:15.413" v="27"/>
          <ac:graphicFrameMkLst>
            <pc:docMk/>
            <pc:sldMk cId="3504599416" sldId="755"/>
            <ac:graphicFrameMk id="5" creationId="{6350F6FF-EE86-48AC-A450-A74766BCDC55}"/>
          </ac:graphicFrameMkLst>
        </pc:graphicFrameChg>
        <pc:graphicFrameChg chg="add mod modGraphic">
          <ac:chgData name="Justine Zayhowski" userId="2377d393-ab0f-4e66-8672-ed1beebcd407" providerId="ADAL" clId="{9956AA0A-92F6-4D7D-AF09-49B2CE1A5F6E}" dt="2019-08-27T18:22:33.767" v="36" actId="1035"/>
          <ac:graphicFrameMkLst>
            <pc:docMk/>
            <pc:sldMk cId="3504599416" sldId="755"/>
            <ac:graphicFrameMk id="6" creationId="{B1ADD953-EBE8-4A7E-913A-A21CDEEB8960}"/>
          </ac:graphicFrameMkLst>
        </pc:graphicFrameChg>
      </pc:sldChg>
      <pc:sldChg chg="modSp add">
        <pc:chgData name="Justine Zayhowski" userId="2377d393-ab0f-4e66-8672-ed1beebcd407" providerId="ADAL" clId="{9956AA0A-92F6-4D7D-AF09-49B2CE1A5F6E}" dt="2019-08-27T18:23:07.961" v="44" actId="27636"/>
        <pc:sldMkLst>
          <pc:docMk/>
          <pc:sldMk cId="1178015159" sldId="756"/>
        </pc:sldMkLst>
        <pc:spChg chg="mod">
          <ac:chgData name="Justine Zayhowski" userId="2377d393-ab0f-4e66-8672-ed1beebcd407" providerId="ADAL" clId="{9956AA0A-92F6-4D7D-AF09-49B2CE1A5F6E}" dt="2019-08-27T18:23:07.961" v="44" actId="27636"/>
          <ac:spMkLst>
            <pc:docMk/>
            <pc:sldMk cId="1178015159" sldId="756"/>
            <ac:spMk id="2" creationId="{49A67943-4A03-48F6-A378-BD382167646F}"/>
          </ac:spMkLst>
        </pc:spChg>
        <pc:spChg chg="mod">
          <ac:chgData name="Justine Zayhowski" userId="2377d393-ab0f-4e66-8672-ed1beebcd407" providerId="ADAL" clId="{9956AA0A-92F6-4D7D-AF09-49B2CE1A5F6E}" dt="2019-08-27T18:23:03.427" v="42"/>
          <ac:spMkLst>
            <pc:docMk/>
            <pc:sldMk cId="1178015159" sldId="756"/>
            <ac:spMk id="3" creationId="{18C45F33-F36D-404A-9285-19C4D5B703D6}"/>
          </ac:spMkLst>
        </pc:spChg>
      </pc:sldChg>
      <pc:sldChg chg="modSp add">
        <pc:chgData name="Justine Zayhowski" userId="2377d393-ab0f-4e66-8672-ed1beebcd407" providerId="ADAL" clId="{9956AA0A-92F6-4D7D-AF09-49B2CE1A5F6E}" dt="2019-08-27T18:23:31.522" v="49" actId="27636"/>
        <pc:sldMkLst>
          <pc:docMk/>
          <pc:sldMk cId="3839798820" sldId="757"/>
        </pc:sldMkLst>
        <pc:spChg chg="mod">
          <ac:chgData name="Justine Zayhowski" userId="2377d393-ab0f-4e66-8672-ed1beebcd407" providerId="ADAL" clId="{9956AA0A-92F6-4D7D-AF09-49B2CE1A5F6E}" dt="2019-08-27T18:23:31.522" v="49" actId="27636"/>
          <ac:spMkLst>
            <pc:docMk/>
            <pc:sldMk cId="3839798820" sldId="757"/>
            <ac:spMk id="2" creationId="{7BEBC407-7D9D-4C10-88D4-16E1936983F0}"/>
          </ac:spMkLst>
        </pc:spChg>
        <pc:spChg chg="mod">
          <ac:chgData name="Justine Zayhowski" userId="2377d393-ab0f-4e66-8672-ed1beebcd407" providerId="ADAL" clId="{9956AA0A-92F6-4D7D-AF09-49B2CE1A5F6E}" dt="2019-08-27T18:23:27.477" v="47"/>
          <ac:spMkLst>
            <pc:docMk/>
            <pc:sldMk cId="3839798820" sldId="757"/>
            <ac:spMk id="3" creationId="{6E21A9AC-6B98-4EDC-914A-412461B42233}"/>
          </ac:spMkLst>
        </pc:spChg>
      </pc:sldChg>
      <pc:sldChg chg="modSp add">
        <pc:chgData name="Justine Zayhowski" userId="2377d393-ab0f-4e66-8672-ed1beebcd407" providerId="ADAL" clId="{9956AA0A-92F6-4D7D-AF09-49B2CE1A5F6E}" dt="2019-08-27T18:24:06.557" v="73" actId="1036"/>
        <pc:sldMkLst>
          <pc:docMk/>
          <pc:sldMk cId="652626366" sldId="758"/>
        </pc:sldMkLst>
        <pc:spChg chg="mod">
          <ac:chgData name="Justine Zayhowski" userId="2377d393-ab0f-4e66-8672-ed1beebcd407" providerId="ADAL" clId="{9956AA0A-92F6-4D7D-AF09-49B2CE1A5F6E}" dt="2019-08-27T18:24:06.557" v="73" actId="1036"/>
          <ac:spMkLst>
            <pc:docMk/>
            <pc:sldMk cId="652626366" sldId="758"/>
            <ac:spMk id="3" creationId="{28B86461-151E-4484-B296-CCF9C6919DF9}"/>
          </ac:spMkLst>
        </pc:spChg>
      </pc:sldChg>
      <pc:sldChg chg="modSp add">
        <pc:chgData name="Justine Zayhowski" userId="2377d393-ab0f-4e66-8672-ed1beebcd407" providerId="ADAL" clId="{9956AA0A-92F6-4D7D-AF09-49B2CE1A5F6E}" dt="2019-08-27T18:24:25.330" v="79" actId="27636"/>
        <pc:sldMkLst>
          <pc:docMk/>
          <pc:sldMk cId="1000713024" sldId="759"/>
        </pc:sldMkLst>
        <pc:spChg chg="mod">
          <ac:chgData name="Justine Zayhowski" userId="2377d393-ab0f-4e66-8672-ed1beebcd407" providerId="ADAL" clId="{9956AA0A-92F6-4D7D-AF09-49B2CE1A5F6E}" dt="2019-08-27T18:24:25.330" v="79" actId="27636"/>
          <ac:spMkLst>
            <pc:docMk/>
            <pc:sldMk cId="1000713024" sldId="759"/>
            <ac:spMk id="2" creationId="{D02C7DCA-3920-42BA-8C32-CFC732271D2A}"/>
          </ac:spMkLst>
        </pc:spChg>
        <pc:spChg chg="mod">
          <ac:chgData name="Justine Zayhowski" userId="2377d393-ab0f-4e66-8672-ed1beebcd407" providerId="ADAL" clId="{9956AA0A-92F6-4D7D-AF09-49B2CE1A5F6E}" dt="2019-08-27T18:24:19.722" v="77" actId="5793"/>
          <ac:spMkLst>
            <pc:docMk/>
            <pc:sldMk cId="1000713024" sldId="759"/>
            <ac:spMk id="3" creationId="{E050E90E-E561-4308-9FBB-2FF944E8AF82}"/>
          </ac:spMkLst>
        </pc:spChg>
      </pc:sldChg>
      <pc:sldChg chg="addSp delSp modSp add">
        <pc:chgData name="Justine Zayhowski" userId="2377d393-ab0f-4e66-8672-ed1beebcd407" providerId="ADAL" clId="{9956AA0A-92F6-4D7D-AF09-49B2CE1A5F6E}" dt="2019-08-27T18:24:52.052" v="87"/>
        <pc:sldMkLst>
          <pc:docMk/>
          <pc:sldMk cId="634275532" sldId="760"/>
        </pc:sldMkLst>
        <pc:spChg chg="mod">
          <ac:chgData name="Justine Zayhowski" userId="2377d393-ab0f-4e66-8672-ed1beebcd407" providerId="ADAL" clId="{9956AA0A-92F6-4D7D-AF09-49B2CE1A5F6E}" dt="2019-08-27T18:24:37.125" v="83" actId="27636"/>
          <ac:spMkLst>
            <pc:docMk/>
            <pc:sldMk cId="634275532" sldId="760"/>
            <ac:spMk id="2" creationId="{18603DC2-9516-4320-B137-A2B8E809A9F5}"/>
          </ac:spMkLst>
        </pc:spChg>
        <pc:spChg chg="mod">
          <ac:chgData name="Justine Zayhowski" userId="2377d393-ab0f-4e66-8672-ed1beebcd407" providerId="ADAL" clId="{9956AA0A-92F6-4D7D-AF09-49B2CE1A5F6E}" dt="2019-08-27T18:24:40.833" v="84"/>
          <ac:spMkLst>
            <pc:docMk/>
            <pc:sldMk cId="634275532" sldId="760"/>
            <ac:spMk id="3" creationId="{A4393F8C-CE9D-4E5B-9469-025AC4E0B859}"/>
          </ac:spMkLst>
        </pc:spChg>
        <pc:spChg chg="add del">
          <ac:chgData name="Justine Zayhowski" userId="2377d393-ab0f-4e66-8672-ed1beebcd407" providerId="ADAL" clId="{9956AA0A-92F6-4D7D-AF09-49B2CE1A5F6E}" dt="2019-08-27T18:24:49.066" v="86"/>
          <ac:spMkLst>
            <pc:docMk/>
            <pc:sldMk cId="634275532" sldId="760"/>
            <ac:spMk id="7" creationId="{3D121EE4-1F64-4589-8D05-99BBA81AD127}"/>
          </ac:spMkLst>
        </pc:spChg>
        <pc:spChg chg="add del">
          <ac:chgData name="Justine Zayhowski" userId="2377d393-ab0f-4e66-8672-ed1beebcd407" providerId="ADAL" clId="{9956AA0A-92F6-4D7D-AF09-49B2CE1A5F6E}" dt="2019-08-27T18:24:49.066" v="86"/>
          <ac:spMkLst>
            <pc:docMk/>
            <pc:sldMk cId="634275532" sldId="760"/>
            <ac:spMk id="8" creationId="{D4131A85-45D7-4A91-95DC-5EA8B6C4283A}"/>
          </ac:spMkLst>
        </pc:spChg>
        <pc:spChg chg="add del">
          <ac:chgData name="Justine Zayhowski" userId="2377d393-ab0f-4e66-8672-ed1beebcd407" providerId="ADAL" clId="{9956AA0A-92F6-4D7D-AF09-49B2CE1A5F6E}" dt="2019-08-27T18:24:49.066" v="86"/>
          <ac:spMkLst>
            <pc:docMk/>
            <pc:sldMk cId="634275532" sldId="760"/>
            <ac:spMk id="9" creationId="{1443AB0C-D45B-4737-9B49-E4E41AD65B1D}"/>
          </ac:spMkLst>
        </pc:spChg>
        <pc:spChg chg="add">
          <ac:chgData name="Justine Zayhowski" userId="2377d393-ab0f-4e66-8672-ed1beebcd407" providerId="ADAL" clId="{9956AA0A-92F6-4D7D-AF09-49B2CE1A5F6E}" dt="2019-08-27T18:24:52.052" v="87"/>
          <ac:spMkLst>
            <pc:docMk/>
            <pc:sldMk cId="634275532" sldId="760"/>
            <ac:spMk id="12" creationId="{B3EAF31B-6E38-4443-9E9B-AD494F592414}"/>
          </ac:spMkLst>
        </pc:spChg>
        <pc:spChg chg="add">
          <ac:chgData name="Justine Zayhowski" userId="2377d393-ab0f-4e66-8672-ed1beebcd407" providerId="ADAL" clId="{9956AA0A-92F6-4D7D-AF09-49B2CE1A5F6E}" dt="2019-08-27T18:24:52.052" v="87"/>
          <ac:spMkLst>
            <pc:docMk/>
            <pc:sldMk cId="634275532" sldId="760"/>
            <ac:spMk id="13" creationId="{1AD6B19B-8962-4528-9E6A-7BE23331F06B}"/>
          </ac:spMkLst>
        </pc:spChg>
        <pc:spChg chg="add">
          <ac:chgData name="Justine Zayhowski" userId="2377d393-ab0f-4e66-8672-ed1beebcd407" providerId="ADAL" clId="{9956AA0A-92F6-4D7D-AF09-49B2CE1A5F6E}" dt="2019-08-27T18:24:52.052" v="87"/>
          <ac:spMkLst>
            <pc:docMk/>
            <pc:sldMk cId="634275532" sldId="760"/>
            <ac:spMk id="14" creationId="{C2073BCE-727F-45D8-9F49-55DBF0CD87A7}"/>
          </ac:spMkLst>
        </pc:spChg>
        <pc:graphicFrameChg chg="add del">
          <ac:chgData name="Justine Zayhowski" userId="2377d393-ab0f-4e66-8672-ed1beebcd407" providerId="ADAL" clId="{9956AA0A-92F6-4D7D-AF09-49B2CE1A5F6E}" dt="2019-08-27T18:24:49.066" v="86"/>
          <ac:graphicFrameMkLst>
            <pc:docMk/>
            <pc:sldMk cId="634275532" sldId="760"/>
            <ac:graphicFrameMk id="5" creationId="{6F235C2E-155C-479F-A870-FC7CE8042220}"/>
          </ac:graphicFrameMkLst>
        </pc:graphicFrameChg>
        <pc:graphicFrameChg chg="add del">
          <ac:chgData name="Justine Zayhowski" userId="2377d393-ab0f-4e66-8672-ed1beebcd407" providerId="ADAL" clId="{9956AA0A-92F6-4D7D-AF09-49B2CE1A5F6E}" dt="2019-08-27T18:24:49.066" v="86"/>
          <ac:graphicFrameMkLst>
            <pc:docMk/>
            <pc:sldMk cId="634275532" sldId="760"/>
            <ac:graphicFrameMk id="6" creationId="{54FABC61-0FE9-4FEC-B635-3CDE9C72ACB4}"/>
          </ac:graphicFrameMkLst>
        </pc:graphicFrameChg>
        <pc:graphicFrameChg chg="add">
          <ac:chgData name="Justine Zayhowski" userId="2377d393-ab0f-4e66-8672-ed1beebcd407" providerId="ADAL" clId="{9956AA0A-92F6-4D7D-AF09-49B2CE1A5F6E}" dt="2019-08-27T18:24:52.052" v="87"/>
          <ac:graphicFrameMkLst>
            <pc:docMk/>
            <pc:sldMk cId="634275532" sldId="760"/>
            <ac:graphicFrameMk id="10" creationId="{E1346DD6-8168-4ADA-AD65-B2D253B5E87A}"/>
          </ac:graphicFrameMkLst>
        </pc:graphicFrameChg>
        <pc:graphicFrameChg chg="add">
          <ac:chgData name="Justine Zayhowski" userId="2377d393-ab0f-4e66-8672-ed1beebcd407" providerId="ADAL" clId="{9956AA0A-92F6-4D7D-AF09-49B2CE1A5F6E}" dt="2019-08-27T18:24:52.052" v="87"/>
          <ac:graphicFrameMkLst>
            <pc:docMk/>
            <pc:sldMk cId="634275532" sldId="760"/>
            <ac:graphicFrameMk id="11" creationId="{BA9A54C5-B9A6-4DB4-92EF-DD31872F4D1B}"/>
          </ac:graphicFrameMkLst>
        </pc:graphicFrameChg>
      </pc:sldChg>
      <pc:sldChg chg="modSp add">
        <pc:chgData name="Justine Zayhowski" userId="2377d393-ab0f-4e66-8672-ed1beebcd407" providerId="ADAL" clId="{9956AA0A-92F6-4D7D-AF09-49B2CE1A5F6E}" dt="2019-08-27T18:25:08.271" v="93" actId="27636"/>
        <pc:sldMkLst>
          <pc:docMk/>
          <pc:sldMk cId="514762993" sldId="761"/>
        </pc:sldMkLst>
        <pc:spChg chg="mod">
          <ac:chgData name="Justine Zayhowski" userId="2377d393-ab0f-4e66-8672-ed1beebcd407" providerId="ADAL" clId="{9956AA0A-92F6-4D7D-AF09-49B2CE1A5F6E}" dt="2019-08-27T18:25:08.271" v="93" actId="27636"/>
          <ac:spMkLst>
            <pc:docMk/>
            <pc:sldMk cId="514762993" sldId="761"/>
            <ac:spMk id="2" creationId="{56949885-DD6F-487B-B226-7D0184EF9227}"/>
          </ac:spMkLst>
        </pc:spChg>
        <pc:spChg chg="mod">
          <ac:chgData name="Justine Zayhowski" userId="2377d393-ab0f-4e66-8672-ed1beebcd407" providerId="ADAL" clId="{9956AA0A-92F6-4D7D-AF09-49B2CE1A5F6E}" dt="2019-08-27T18:25:03.345" v="91" actId="27636"/>
          <ac:spMkLst>
            <pc:docMk/>
            <pc:sldMk cId="514762993" sldId="761"/>
            <ac:spMk id="3" creationId="{B39B821E-3628-4486-8BF2-36F1ABF8D7C5}"/>
          </ac:spMkLst>
        </pc:spChg>
      </pc:sldChg>
      <pc:sldChg chg="modSp add">
        <pc:chgData name="Justine Zayhowski" userId="2377d393-ab0f-4e66-8672-ed1beebcd407" providerId="ADAL" clId="{9956AA0A-92F6-4D7D-AF09-49B2CE1A5F6E}" dt="2019-08-27T18:25:23.331" v="97"/>
        <pc:sldMkLst>
          <pc:docMk/>
          <pc:sldMk cId="278677439" sldId="762"/>
        </pc:sldMkLst>
        <pc:spChg chg="mod">
          <ac:chgData name="Justine Zayhowski" userId="2377d393-ab0f-4e66-8672-ed1beebcd407" providerId="ADAL" clId="{9956AA0A-92F6-4D7D-AF09-49B2CE1A5F6E}" dt="2019-08-27T18:25:23.331" v="97"/>
          <ac:spMkLst>
            <pc:docMk/>
            <pc:sldMk cId="278677439" sldId="762"/>
            <ac:spMk id="2" creationId="{CD37A710-6F28-4636-A463-D021E8662569}"/>
          </ac:spMkLst>
        </pc:spChg>
        <pc:spChg chg="mod">
          <ac:chgData name="Justine Zayhowski" userId="2377d393-ab0f-4e66-8672-ed1beebcd407" providerId="ADAL" clId="{9956AA0A-92F6-4D7D-AF09-49B2CE1A5F6E}" dt="2019-08-27T18:25:18.411" v="96"/>
          <ac:spMkLst>
            <pc:docMk/>
            <pc:sldMk cId="278677439" sldId="762"/>
            <ac:spMk id="3" creationId="{3CF6E64B-BA91-4B54-9703-E656FA2BACC7}"/>
          </ac:spMkLst>
        </pc:spChg>
      </pc:sldChg>
      <pc:sldChg chg="addSp delSp modSp add">
        <pc:chgData name="Justine Zayhowski" userId="2377d393-ab0f-4e66-8672-ed1beebcd407" providerId="ADAL" clId="{9956AA0A-92F6-4D7D-AF09-49B2CE1A5F6E}" dt="2019-08-27T18:26:12.938" v="104" actId="255"/>
        <pc:sldMkLst>
          <pc:docMk/>
          <pc:sldMk cId="116572722" sldId="763"/>
        </pc:sldMkLst>
        <pc:spChg chg="del">
          <ac:chgData name="Justine Zayhowski" userId="2377d393-ab0f-4e66-8672-ed1beebcd407" providerId="ADAL" clId="{9956AA0A-92F6-4D7D-AF09-49B2CE1A5F6E}" dt="2019-08-27T18:25:44.408" v="102" actId="478"/>
          <ac:spMkLst>
            <pc:docMk/>
            <pc:sldMk cId="116572722" sldId="763"/>
            <ac:spMk id="2" creationId="{ADC49E80-A51A-4106-9AD1-DE5DFA398073}"/>
          </ac:spMkLst>
        </pc:spChg>
        <pc:spChg chg="del">
          <ac:chgData name="Justine Zayhowski" userId="2377d393-ab0f-4e66-8672-ed1beebcd407" providerId="ADAL" clId="{9956AA0A-92F6-4D7D-AF09-49B2CE1A5F6E}" dt="2019-08-27T18:25:43.082" v="101" actId="478"/>
          <ac:spMkLst>
            <pc:docMk/>
            <pc:sldMk cId="116572722" sldId="763"/>
            <ac:spMk id="3" creationId="{CF86F3D4-92F8-4859-983D-0C946C38E6BC}"/>
          </ac:spMkLst>
        </pc:spChg>
        <pc:spChg chg="add mod">
          <ac:chgData name="Justine Zayhowski" userId="2377d393-ab0f-4e66-8672-ed1beebcd407" providerId="ADAL" clId="{9956AA0A-92F6-4D7D-AF09-49B2CE1A5F6E}" dt="2019-08-27T18:26:01.369" v="103" actId="255"/>
          <ac:spMkLst>
            <pc:docMk/>
            <pc:sldMk cId="116572722" sldId="763"/>
            <ac:spMk id="5" creationId="{BE1D05BC-082D-4587-9BAB-9CFC1866B086}"/>
          </ac:spMkLst>
        </pc:spChg>
        <pc:spChg chg="add mod">
          <ac:chgData name="Justine Zayhowski" userId="2377d393-ab0f-4e66-8672-ed1beebcd407" providerId="ADAL" clId="{9956AA0A-92F6-4D7D-AF09-49B2CE1A5F6E}" dt="2019-08-27T18:26:12.938" v="104" actId="255"/>
          <ac:spMkLst>
            <pc:docMk/>
            <pc:sldMk cId="116572722" sldId="763"/>
            <ac:spMk id="6" creationId="{6F53A319-8731-4FCF-A0A5-22B5ADA7945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53EC56-CECA-443B-B578-BD2C76F49B15}" type="datetimeFigureOut">
              <a:rPr lang="en-US" smtClean="0"/>
              <a:t>9/4/2019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ABFF34-4E4C-47C4-BB1F-F6A660910A80}" type="slidenum">
              <a:rPr lang="en-US" smtClean="0"/>
              <a:t>‹#›</a:t>
            </a:fld>
            <a:endParaRPr lang="en-US"/>
          </a:p>
        </p:txBody>
      </p:sp>
    </p:spTree>
    <p:extLst>
      <p:ext uri="{BB962C8B-B14F-4D97-AF65-F5344CB8AC3E}">
        <p14:creationId xmlns:p14="http://schemas.microsoft.com/office/powerpoint/2010/main" val="2612250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GDP </a:t>
            </a:r>
          </a:p>
        </p:txBody>
      </p:sp>
      <p:sp>
        <p:nvSpPr>
          <p:cNvPr id="4" name="Slide Number Placeholder 3"/>
          <p:cNvSpPr>
            <a:spLocks noGrp="1"/>
          </p:cNvSpPr>
          <p:nvPr>
            <p:ph type="sldNum" sz="quarter" idx="5"/>
          </p:nvPr>
        </p:nvSpPr>
        <p:spPr/>
        <p:txBody>
          <a:bodyPr/>
          <a:lstStyle/>
          <a:p>
            <a:fld id="{88ABFF34-4E4C-47C4-BB1F-F6A660910A80}" type="slidenum">
              <a:rPr lang="en-US" smtClean="0"/>
              <a:t>51</a:t>
            </a:fld>
            <a:endParaRPr lang="en-US"/>
          </a:p>
        </p:txBody>
      </p:sp>
    </p:spTree>
    <p:extLst>
      <p:ext uri="{BB962C8B-B14F-4D97-AF65-F5344CB8AC3E}">
        <p14:creationId xmlns:p14="http://schemas.microsoft.com/office/powerpoint/2010/main" val="2919802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8ABFF34-4E4C-47C4-BB1F-F6A660910A80}" type="slidenum">
              <a:rPr lang="en-US" smtClean="0"/>
              <a:t>53</a:t>
            </a:fld>
            <a:endParaRPr lang="en-US"/>
          </a:p>
        </p:txBody>
      </p:sp>
    </p:spTree>
    <p:extLst>
      <p:ext uri="{BB962C8B-B14F-4D97-AF65-F5344CB8AC3E}">
        <p14:creationId xmlns:p14="http://schemas.microsoft.com/office/powerpoint/2010/main" val="937919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2306356"/>
            <a:ext cx="10058400" cy="2018755"/>
          </a:xfrm>
        </p:spPr>
        <p:txBody>
          <a:bodyPr anchor="b">
            <a:normAutofit/>
          </a:bodyPr>
          <a:lstStyle>
            <a:lvl1pPr algn="ctr">
              <a:lnSpc>
                <a:spcPct val="85000"/>
              </a:lnSpc>
              <a:defRPr sz="8000" spc="-50" baseline="0">
                <a:solidFill>
                  <a:srgbClr val="1D4268"/>
                </a:solidFill>
              </a:defRPr>
            </a:lvl1pPr>
          </a:lstStyle>
          <a:p>
            <a:r>
              <a:rPr lang="en-US"/>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ctr">
              <a:buNone/>
              <a:defRPr sz="2400" cap="all" spc="200" baseline="0">
                <a:solidFill>
                  <a:schemeClr val="tx2">
                    <a:lumMod val="50000"/>
                  </a:schemeClr>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CD81651D-A16F-4C37-9A39-C199241A6C01}" type="datetime1">
              <a:rPr lang="en-US" smtClean="0"/>
              <a:pPr/>
              <a:t>9/4/2019</a:t>
            </a:fld>
            <a:endParaRPr lang="en-US"/>
          </a:p>
        </p:txBody>
      </p:sp>
      <p:sp>
        <p:nvSpPr>
          <p:cNvPr id="6" name="Slide Number Placeholder 5"/>
          <p:cNvSpPr>
            <a:spLocks noGrp="1"/>
          </p:cNvSpPr>
          <p:nvPr>
            <p:ph type="sldNum" sz="quarter" idx="12"/>
          </p:nvPr>
        </p:nvSpPr>
        <p:spPr/>
        <p:txBody>
          <a:bodyPr/>
          <a:lstStyle/>
          <a:p>
            <a:fld id="{32BA1B2C-6684-47F0-87CE-B2A00917626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image1.jpeg">
            <a:extLst>
              <a:ext uri="{FF2B5EF4-FFF2-40B4-BE49-F238E27FC236}">
                <a16:creationId xmlns:a16="http://schemas.microsoft.com/office/drawing/2014/main" id="{3AE31069-7D15-41AE-B081-49D9D66454A6}"/>
              </a:ext>
            </a:extLst>
          </p:cNvPr>
          <p:cNvPicPr/>
          <p:nvPr userDrawn="1"/>
        </p:nvPicPr>
        <p:blipFill>
          <a:blip r:embed="rId2" cstate="print"/>
          <a:stretch>
            <a:fillRect/>
          </a:stretch>
        </p:blipFill>
        <p:spPr>
          <a:xfrm>
            <a:off x="3803559" y="23154"/>
            <a:ext cx="4584882" cy="2120039"/>
          </a:xfrm>
          <a:prstGeom prst="rect">
            <a:avLst/>
          </a:prstGeom>
        </p:spPr>
      </p:pic>
    </p:spTree>
    <p:extLst>
      <p:ext uri="{BB962C8B-B14F-4D97-AF65-F5344CB8AC3E}">
        <p14:creationId xmlns:p14="http://schemas.microsoft.com/office/powerpoint/2010/main" val="3431441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D4268"/>
                </a:solidFill>
              </a:defRPr>
            </a:lvl1p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D29EBE-4401-477E-931E-805A5A3AC7CC}" type="datetime1">
              <a:rPr lang="en-US" smtClean="0"/>
              <a:pPr/>
              <a:t>9/4/2019</a:t>
            </a:fld>
            <a:endParaRPr lang="en-US"/>
          </a:p>
        </p:txBody>
      </p:sp>
      <p:sp>
        <p:nvSpPr>
          <p:cNvPr id="5" name="Footer Placeholder 4"/>
          <p:cNvSpPr>
            <a:spLocks noGrp="1"/>
          </p:cNvSpPr>
          <p:nvPr>
            <p:ph type="ftr" sz="quarter" idx="11"/>
          </p:nvPr>
        </p:nvSpPr>
        <p:spPr/>
        <p:txBody>
          <a:bodyPr/>
          <a:lstStyle/>
          <a:p>
            <a:r>
              <a:rPr lang="en-US"/>
              <a:t>Office of the Health Insurance Commissioner</a:t>
            </a:r>
          </a:p>
        </p:txBody>
      </p:sp>
      <p:sp>
        <p:nvSpPr>
          <p:cNvPr id="6" name="Slide Number Placeholder 5"/>
          <p:cNvSpPr>
            <a:spLocks noGrp="1"/>
          </p:cNvSpPr>
          <p:nvPr>
            <p:ph type="sldNum" sz="quarter" idx="12"/>
          </p:nvPr>
        </p:nvSpPr>
        <p:spPr/>
        <p:txBody>
          <a:bodyPr/>
          <a:lstStyle/>
          <a:p>
            <a:fld id="{32BA1B2C-6684-47F0-87CE-B2A009176267}" type="slidenum">
              <a:rPr lang="en-US" smtClean="0"/>
              <a:t>‹#›</a:t>
            </a:fld>
            <a:endParaRPr lang="en-US"/>
          </a:p>
        </p:txBody>
      </p:sp>
    </p:spTree>
    <p:extLst>
      <p:ext uri="{BB962C8B-B14F-4D97-AF65-F5344CB8AC3E}">
        <p14:creationId xmlns:p14="http://schemas.microsoft.com/office/powerpoint/2010/main" val="2143794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lvl1pPr>
              <a:defRPr>
                <a:solidFill>
                  <a:srgbClr val="1D4268"/>
                </a:solidFill>
              </a:defRPr>
            </a:lvl1pPr>
          </a:lstStyle>
          <a:p>
            <a:r>
              <a:rPr lang="en-US"/>
              <a:t>Click to edit Master title style</a:t>
            </a:r>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D29EBE-4401-477E-931E-805A5A3AC7CC}" type="datetime1">
              <a:rPr lang="en-US" smtClean="0"/>
              <a:pPr/>
              <a:t>9/4/2019</a:t>
            </a:fld>
            <a:endParaRPr lang="en-US"/>
          </a:p>
        </p:txBody>
      </p:sp>
      <p:sp>
        <p:nvSpPr>
          <p:cNvPr id="5" name="Footer Placeholder 4"/>
          <p:cNvSpPr>
            <a:spLocks noGrp="1"/>
          </p:cNvSpPr>
          <p:nvPr>
            <p:ph type="ftr" sz="quarter" idx="11"/>
          </p:nvPr>
        </p:nvSpPr>
        <p:spPr/>
        <p:txBody>
          <a:bodyPr/>
          <a:lstStyle/>
          <a:p>
            <a:r>
              <a:rPr lang="en-US"/>
              <a:t>Office of the Health Insurance Commissioner</a:t>
            </a:r>
          </a:p>
        </p:txBody>
      </p:sp>
      <p:sp>
        <p:nvSpPr>
          <p:cNvPr id="6" name="Slide Number Placeholder 5"/>
          <p:cNvSpPr>
            <a:spLocks noGrp="1"/>
          </p:cNvSpPr>
          <p:nvPr>
            <p:ph type="sldNum" sz="quarter" idx="12"/>
          </p:nvPr>
        </p:nvSpPr>
        <p:spPr/>
        <p:txBody>
          <a:bodyPr/>
          <a:lstStyle/>
          <a:p>
            <a:fld id="{32BA1B2C-6684-47F0-87CE-B2A009176267}" type="slidenum">
              <a:rPr lang="en-US" smtClean="0"/>
              <a:t>‹#›</a:t>
            </a:fld>
            <a:endParaRPr lang="en-US"/>
          </a:p>
        </p:txBody>
      </p:sp>
    </p:spTree>
    <p:extLst>
      <p:ext uri="{BB962C8B-B14F-4D97-AF65-F5344CB8AC3E}">
        <p14:creationId xmlns:p14="http://schemas.microsoft.com/office/powerpoint/2010/main" val="3700970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41B5C302-2967-466F-AB87-32FBE3DC0034}"/>
              </a:ext>
            </a:extLst>
          </p:cNvPr>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788AA37-CDEA-44EC-A0B7-972E33B09182}" type="slidenum">
              <a:rPr kumimoji="0" lang="en-US"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FFFFFF"/>
              </a:solidFill>
              <a:effectLst/>
              <a:uLnTx/>
              <a:uFillTx/>
              <a:latin typeface="Calibri"/>
              <a:ea typeface="+mn-ea"/>
              <a:cs typeface="+mn-cs"/>
            </a:endParaRPr>
          </a:p>
        </p:txBody>
      </p:sp>
      <p:sp>
        <p:nvSpPr>
          <p:cNvPr id="11" name="Footer Placeholder 3">
            <a:extLst>
              <a:ext uri="{FF2B5EF4-FFF2-40B4-BE49-F238E27FC236}">
                <a16:creationId xmlns:a16="http://schemas.microsoft.com/office/drawing/2014/main" id="{3272A2D9-1C29-4931-84D9-8E396571BC4B}"/>
              </a:ext>
            </a:extLst>
          </p:cNvPr>
          <p:cNvSpPr txBox="1">
            <a:spLocks/>
          </p:cNvSpPr>
          <p:nvPr userDrawn="1"/>
        </p:nvSpPr>
        <p:spPr>
          <a:xfrm>
            <a:off x="1944414" y="6459785"/>
            <a:ext cx="7956043"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900" cap="all">
                <a:solidFill>
                  <a:srgbClr val="FFFFFF"/>
                </a:solidFill>
                <a:latin typeface="Calibri"/>
              </a:rPr>
              <a:t>State of Rhode Island                                                             Support provided by the Peterson  CENTER ON HEALTHCARE</a:t>
            </a:r>
          </a:p>
        </p:txBody>
      </p:sp>
    </p:spTree>
    <p:extLst>
      <p:ext uri="{BB962C8B-B14F-4D97-AF65-F5344CB8AC3E}">
        <p14:creationId xmlns:p14="http://schemas.microsoft.com/office/powerpoint/2010/main" val="16822221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B8AF59CA-9A0A-4708-991B-9EA712BC766F}"/>
              </a:ext>
            </a:extLst>
          </p:cNvPr>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788AA37-CDEA-44EC-A0B7-972E33B09182}" type="slidenum">
              <a:rPr kumimoji="0" lang="en-US"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504384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B4839BFF-9ECC-457E-A89E-D80634445C7D}"/>
              </a:ext>
            </a:extLst>
          </p:cNvPr>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788AA37-CDEA-44EC-A0B7-972E33B09182}" type="slidenum">
              <a:rPr kumimoji="0" lang="en-US"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FFFFFF"/>
              </a:solidFill>
              <a:effectLst/>
              <a:uLnTx/>
              <a:uFillTx/>
              <a:latin typeface="Calibri"/>
              <a:ea typeface="+mn-ea"/>
              <a:cs typeface="+mn-cs"/>
            </a:endParaRPr>
          </a:p>
        </p:txBody>
      </p:sp>
      <p:sp>
        <p:nvSpPr>
          <p:cNvPr id="11" name="Footer Placeholder 3">
            <a:extLst>
              <a:ext uri="{FF2B5EF4-FFF2-40B4-BE49-F238E27FC236}">
                <a16:creationId xmlns:a16="http://schemas.microsoft.com/office/drawing/2014/main" id="{F63434C9-75F2-4FBE-AAB5-8DD0AE09F3D5}"/>
              </a:ext>
            </a:extLst>
          </p:cNvPr>
          <p:cNvSpPr txBox="1">
            <a:spLocks/>
          </p:cNvSpPr>
          <p:nvPr userDrawn="1"/>
        </p:nvSpPr>
        <p:spPr>
          <a:xfrm>
            <a:off x="1944414" y="6459785"/>
            <a:ext cx="7956043"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900" cap="all">
                <a:solidFill>
                  <a:srgbClr val="FFFFFF"/>
                </a:solidFill>
                <a:latin typeface="Calibri"/>
              </a:rPr>
              <a:t>State of Rhode Island                                                             Support provided by the Peterson  CENTER ON HEALTHCARE</a:t>
            </a:r>
          </a:p>
        </p:txBody>
      </p:sp>
    </p:spTree>
    <p:extLst>
      <p:ext uri="{BB962C8B-B14F-4D97-AF65-F5344CB8AC3E}">
        <p14:creationId xmlns:p14="http://schemas.microsoft.com/office/powerpoint/2010/main" val="42900049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88AA37-CDEA-44EC-A0B7-972E33B09182}" type="slidenum">
              <a:rPr kumimoji="0" lang="en-US"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475904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88AA37-CDEA-44EC-A0B7-972E33B09182}" type="slidenum">
              <a:rPr kumimoji="0" lang="en-US"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14203764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88AA37-CDEA-44EC-A0B7-972E33B09182}" type="slidenum">
              <a:rPr kumimoji="0" lang="en-US"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25849518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Slide Number Placeholder 5">
            <a:extLst>
              <a:ext uri="{FF2B5EF4-FFF2-40B4-BE49-F238E27FC236}">
                <a16:creationId xmlns:a16="http://schemas.microsoft.com/office/drawing/2014/main" id="{E5C79C45-808A-49F1-9C82-72DF978C382C}"/>
              </a:ext>
            </a:extLst>
          </p:cNvPr>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788AA37-CDEA-44EC-A0B7-972E33B09182}" type="slidenum">
              <a:rPr kumimoji="0" lang="en-US"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FFFFFF"/>
              </a:solidFill>
              <a:effectLst/>
              <a:uLnTx/>
              <a:uFillTx/>
              <a:latin typeface="Calibri"/>
              <a:ea typeface="+mn-ea"/>
              <a:cs typeface="+mn-cs"/>
            </a:endParaRPr>
          </a:p>
        </p:txBody>
      </p:sp>
      <p:sp>
        <p:nvSpPr>
          <p:cNvPr id="11" name="Footer Placeholder 3">
            <a:extLst>
              <a:ext uri="{FF2B5EF4-FFF2-40B4-BE49-F238E27FC236}">
                <a16:creationId xmlns:a16="http://schemas.microsoft.com/office/drawing/2014/main" id="{5C6FB3CA-FE55-4F81-BE76-EBD293AF20D2}"/>
              </a:ext>
            </a:extLst>
          </p:cNvPr>
          <p:cNvSpPr txBox="1">
            <a:spLocks/>
          </p:cNvSpPr>
          <p:nvPr userDrawn="1"/>
        </p:nvSpPr>
        <p:spPr>
          <a:xfrm>
            <a:off x="1944414" y="6459785"/>
            <a:ext cx="7956043"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900" cap="all">
                <a:solidFill>
                  <a:srgbClr val="FFFFFF"/>
                </a:solidFill>
                <a:latin typeface="Calibri"/>
              </a:rPr>
              <a:t>State of Rhode Island                                                             Support provided by the Peterson  CENTER ON HEALTHCARE</a:t>
            </a:r>
          </a:p>
        </p:txBody>
      </p:sp>
    </p:spTree>
    <p:extLst>
      <p:ext uri="{BB962C8B-B14F-4D97-AF65-F5344CB8AC3E}">
        <p14:creationId xmlns:p14="http://schemas.microsoft.com/office/powerpoint/2010/main" val="27832030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a:xfrm>
            <a:off x="4800600" y="6459785"/>
            <a:ext cx="5099858" cy="365125"/>
          </a:xfrm>
          <a:prstGeom prst="rect">
            <a:avLst/>
          </a:prstGeom>
        </p:spPr>
        <p:txBody>
          <a:bodyPr/>
          <a:lstStyle>
            <a:lvl1pPr algn="l">
              <a:defRPr>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a:ln>
                  <a:noFill/>
                </a:ln>
                <a:solidFill>
                  <a:srgbClr val="344068"/>
                </a:solidFill>
                <a:effectLst/>
                <a:uLnTx/>
                <a:uFillTx/>
                <a:latin typeface="Calibri"/>
                <a:ea typeface="+mn-ea"/>
                <a:cs typeface="+mn-cs"/>
              </a:rPr>
              <a:t>State of Rhode Island  Support provided by the  Peterson Center on Healthcare</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788AA37-CDEA-44EC-A0B7-972E33B09182}" type="slidenum">
              <a:rPr kumimoji="0" lang="en-US" sz="1050" b="0" i="0" u="none" strike="noStrike" kern="1200" cap="none" spc="0" normalizeH="0" baseline="0" noProof="0" smtClean="0">
                <a:ln>
                  <a:noFill/>
                </a:ln>
                <a:solidFill>
                  <a:srgbClr val="344068"/>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344068"/>
              </a:solidFill>
              <a:effectLst/>
              <a:uLnTx/>
              <a:uFillTx/>
              <a:latin typeface="Calibri"/>
              <a:ea typeface="+mn-ea"/>
              <a:cs typeface="+mn-cs"/>
            </a:endParaRPr>
          </a:p>
        </p:txBody>
      </p:sp>
    </p:spTree>
    <p:extLst>
      <p:ext uri="{BB962C8B-B14F-4D97-AF65-F5344CB8AC3E}">
        <p14:creationId xmlns:p14="http://schemas.microsoft.com/office/powerpoint/2010/main" val="2595119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solidFill>
                  <a:srgbClr val="1D4268"/>
                </a:solidFill>
              </a:defRPr>
            </a:lvl1pPr>
          </a:lstStyle>
          <a:p>
            <a:r>
              <a:rPr lang="en-US"/>
              <a:t>Click to edit Master title style</a:t>
            </a:r>
          </a:p>
        </p:txBody>
      </p:sp>
      <p:sp>
        <p:nvSpPr>
          <p:cNvPr id="3" name="Content Placeholder 2"/>
          <p:cNvSpPr>
            <a:spLocks noGrp="1"/>
          </p:cNvSpPr>
          <p:nvPr>
            <p:ph idx="1"/>
          </p:nvPr>
        </p:nvSpPr>
        <p:spPr/>
        <p:txBody>
          <a:bodyPr/>
          <a:lstStyle>
            <a:lvl1pPr>
              <a:defRPr sz="2800"/>
            </a:lvl1pPr>
            <a:lvl2pPr>
              <a:defRPr sz="24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D24412-2748-4BFF-BC48-DB209666C6CF}" type="datetime1">
              <a:rPr lang="en-US" smtClean="0"/>
              <a:pPr/>
              <a:t>9/4/2019</a:t>
            </a:fld>
            <a:endParaRPr lang="en-US"/>
          </a:p>
        </p:txBody>
      </p:sp>
      <p:sp>
        <p:nvSpPr>
          <p:cNvPr id="5" name="Footer Placeholder 4"/>
          <p:cNvSpPr>
            <a:spLocks noGrp="1"/>
          </p:cNvSpPr>
          <p:nvPr>
            <p:ph type="ftr" sz="quarter" idx="11"/>
          </p:nvPr>
        </p:nvSpPr>
        <p:spPr/>
        <p:txBody>
          <a:bodyPr/>
          <a:lstStyle/>
          <a:p>
            <a:r>
              <a:rPr lang="en-US"/>
              <a:t>Office of the Health Insurance Commissioner</a:t>
            </a:r>
          </a:p>
        </p:txBody>
      </p:sp>
      <p:sp>
        <p:nvSpPr>
          <p:cNvPr id="6" name="Slide Number Placeholder 5"/>
          <p:cNvSpPr>
            <a:spLocks noGrp="1"/>
          </p:cNvSpPr>
          <p:nvPr>
            <p:ph type="sldNum" sz="quarter" idx="12"/>
          </p:nvPr>
        </p:nvSpPr>
        <p:spPr/>
        <p:txBody>
          <a:bodyPr/>
          <a:lstStyle/>
          <a:p>
            <a:fld id="{32BA1B2C-6684-47F0-87CE-B2A009176267}" type="slidenum">
              <a:rPr lang="en-US" smtClean="0"/>
              <a:t>‹#›</a:t>
            </a:fld>
            <a:endParaRPr lang="en-US"/>
          </a:p>
        </p:txBody>
      </p:sp>
    </p:spTree>
    <p:extLst>
      <p:ext uri="{BB962C8B-B14F-4D97-AF65-F5344CB8AC3E}">
        <p14:creationId xmlns:p14="http://schemas.microsoft.com/office/powerpoint/2010/main" val="16716317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Slide Number Placeholder 5">
            <a:extLst>
              <a:ext uri="{FF2B5EF4-FFF2-40B4-BE49-F238E27FC236}">
                <a16:creationId xmlns:a16="http://schemas.microsoft.com/office/drawing/2014/main" id="{77930D2F-DBF3-4165-897C-F4EF71BF2188}"/>
              </a:ext>
            </a:extLst>
          </p:cNvPr>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788AA37-CDEA-44EC-A0B7-972E33B09182}" type="slidenum">
              <a:rPr kumimoji="0" lang="en-US"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FFFFFF"/>
              </a:solidFill>
              <a:effectLst/>
              <a:uLnTx/>
              <a:uFillTx/>
              <a:latin typeface="Calibri"/>
              <a:ea typeface="+mn-ea"/>
              <a:cs typeface="+mn-cs"/>
            </a:endParaRPr>
          </a:p>
        </p:txBody>
      </p:sp>
      <p:sp>
        <p:nvSpPr>
          <p:cNvPr id="11" name="Footer Placeholder 3">
            <a:extLst>
              <a:ext uri="{FF2B5EF4-FFF2-40B4-BE49-F238E27FC236}">
                <a16:creationId xmlns:a16="http://schemas.microsoft.com/office/drawing/2014/main" id="{BAB244DF-19AB-4763-9464-2A8D205EEC9B}"/>
              </a:ext>
            </a:extLst>
          </p:cNvPr>
          <p:cNvSpPr txBox="1">
            <a:spLocks/>
          </p:cNvSpPr>
          <p:nvPr userDrawn="1"/>
        </p:nvSpPr>
        <p:spPr>
          <a:xfrm>
            <a:off x="1944414" y="6459785"/>
            <a:ext cx="7956043"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900" cap="all">
                <a:solidFill>
                  <a:srgbClr val="FFFFFF"/>
                </a:solidFill>
                <a:latin typeface="Calibri"/>
              </a:rPr>
              <a:t>State of Rhode Island                                                             Support provided by the Peterson  CENTER ON HEALTHCARE</a:t>
            </a:r>
          </a:p>
        </p:txBody>
      </p:sp>
    </p:spTree>
    <p:extLst>
      <p:ext uri="{BB962C8B-B14F-4D97-AF65-F5344CB8AC3E}">
        <p14:creationId xmlns:p14="http://schemas.microsoft.com/office/powerpoint/2010/main" val="6502845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88AA37-CDEA-44EC-A0B7-972E33B09182}" type="slidenum">
              <a:rPr kumimoji="0" lang="en-US"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10236907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5">
            <a:extLst>
              <a:ext uri="{FF2B5EF4-FFF2-40B4-BE49-F238E27FC236}">
                <a16:creationId xmlns:a16="http://schemas.microsoft.com/office/drawing/2014/main" id="{81751DFF-58CF-49E1-B757-841659A05350}"/>
              </a:ext>
            </a:extLst>
          </p:cNvPr>
          <p:cNvSpPr txBox="1">
            <a:spLocks/>
          </p:cNvSpPr>
          <p:nvPr userDrawn="1"/>
        </p:nvSpPr>
        <p:spPr>
          <a:xfrm>
            <a:off x="9900458" y="6459785"/>
            <a:ext cx="1312025" cy="365125"/>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C788AA37-CDEA-44EC-A0B7-972E33B09182}" type="slidenum">
              <a:rPr lang="en-US" smtClean="0">
                <a:latin typeface="Calibri"/>
              </a:rPr>
              <a:pPr>
                <a:defRPr/>
              </a:pPr>
              <a:t>‹#›</a:t>
            </a:fld>
            <a:endParaRPr lang="en-US">
              <a:latin typeface="Calibri"/>
            </a:endParaRPr>
          </a:p>
        </p:txBody>
      </p:sp>
      <p:sp>
        <p:nvSpPr>
          <p:cNvPr id="10" name="Footer Placeholder 3">
            <a:extLst>
              <a:ext uri="{FF2B5EF4-FFF2-40B4-BE49-F238E27FC236}">
                <a16:creationId xmlns:a16="http://schemas.microsoft.com/office/drawing/2014/main" id="{9AD44724-A3C3-4F77-943C-D348B8573A68}"/>
              </a:ext>
            </a:extLst>
          </p:cNvPr>
          <p:cNvSpPr txBox="1">
            <a:spLocks/>
          </p:cNvSpPr>
          <p:nvPr userDrawn="1"/>
        </p:nvSpPr>
        <p:spPr>
          <a:xfrm>
            <a:off x="1944414" y="6459785"/>
            <a:ext cx="7956043"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900" cap="all">
                <a:solidFill>
                  <a:srgbClr val="FFFFFF"/>
                </a:solidFill>
                <a:latin typeface="Calibri"/>
              </a:rPr>
              <a:t>State of Rhode Island                                                             Support provided by the Peterson  CENTER ON HEALTHCARE</a:t>
            </a:r>
          </a:p>
        </p:txBody>
      </p:sp>
    </p:spTree>
    <p:extLst>
      <p:ext uri="{BB962C8B-B14F-4D97-AF65-F5344CB8AC3E}">
        <p14:creationId xmlns:p14="http://schemas.microsoft.com/office/powerpoint/2010/main" val="1291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 y="1716464"/>
            <a:ext cx="12188825" cy="1237047"/>
          </a:xfrm>
          <a:solidFill>
            <a:schemeClr val="accent4">
              <a:lumMod val="20000"/>
              <a:lumOff val="80000"/>
            </a:schemeClr>
          </a:solidFill>
          <a:ln>
            <a:solidFill>
              <a:schemeClr val="tx2"/>
            </a:solidFill>
          </a:ln>
        </p:spPr>
        <p:txBody>
          <a:bodyPr anchor="b" anchorCtr="0">
            <a:normAutofit/>
          </a:bodyPr>
          <a:lstStyle>
            <a:lvl1pPr>
              <a:lnSpc>
                <a:spcPct val="85000"/>
              </a:lnSpc>
              <a:defRPr sz="6000" b="0">
                <a:solidFill>
                  <a:srgbClr val="1D4268"/>
                </a:solidFill>
              </a:defRPr>
            </a:lvl1pPr>
          </a:lstStyle>
          <a:p>
            <a:r>
              <a:rPr lang="en-US"/>
              <a:t>Click to edit Master title style</a:t>
            </a:r>
          </a:p>
        </p:txBody>
      </p:sp>
      <p:sp>
        <p:nvSpPr>
          <p:cNvPr id="3" name="Text Placeholder 2"/>
          <p:cNvSpPr>
            <a:spLocks noGrp="1"/>
          </p:cNvSpPr>
          <p:nvPr>
            <p:ph type="body" idx="1"/>
          </p:nvPr>
        </p:nvSpPr>
        <p:spPr>
          <a:xfrm>
            <a:off x="0" y="2977023"/>
            <a:ext cx="12188824" cy="1143000"/>
          </a:xfrm>
        </p:spPr>
        <p:txBody>
          <a:bodyPr lIns="91440" rIns="91440" anchor="t" anchorCtr="0">
            <a:normAutofit/>
          </a:bodyPr>
          <a:lstStyle>
            <a:lvl1pPr marL="0" indent="0">
              <a:buNone/>
              <a:defRPr sz="2400" cap="all" spc="200" baseline="0">
                <a:solidFill>
                  <a:schemeClr val="tx2">
                    <a:lumMod val="50000"/>
                  </a:schemeClr>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D852ED-31E4-45F0-B926-2DDA15617DE7}" type="datetime1">
              <a:rPr lang="en-US" smtClean="0"/>
              <a:pPr/>
              <a:t>9/4/2019</a:t>
            </a:fld>
            <a:endParaRPr lang="en-US"/>
          </a:p>
        </p:txBody>
      </p:sp>
      <p:sp>
        <p:nvSpPr>
          <p:cNvPr id="5" name="Footer Placeholder 4"/>
          <p:cNvSpPr>
            <a:spLocks noGrp="1"/>
          </p:cNvSpPr>
          <p:nvPr>
            <p:ph type="ftr" sz="quarter" idx="11"/>
          </p:nvPr>
        </p:nvSpPr>
        <p:spPr/>
        <p:txBody>
          <a:bodyPr/>
          <a:lstStyle/>
          <a:p>
            <a:r>
              <a:rPr lang="en-US"/>
              <a:t>Office of the Health Insurance Commissioner</a:t>
            </a:r>
          </a:p>
        </p:txBody>
      </p:sp>
      <p:sp>
        <p:nvSpPr>
          <p:cNvPr id="6" name="Slide Number Placeholder 5"/>
          <p:cNvSpPr>
            <a:spLocks noGrp="1"/>
          </p:cNvSpPr>
          <p:nvPr>
            <p:ph type="sldNum" sz="quarter" idx="12"/>
          </p:nvPr>
        </p:nvSpPr>
        <p:spPr/>
        <p:txBody>
          <a:bodyPr/>
          <a:lstStyle/>
          <a:p>
            <a:fld id="{32BA1B2C-6684-47F0-87CE-B2A009176267}" type="slidenum">
              <a:rPr lang="en-US" smtClean="0"/>
              <a:t>‹#›</a:t>
            </a:fld>
            <a:endParaRPr lang="en-US"/>
          </a:p>
        </p:txBody>
      </p:sp>
    </p:spTree>
    <p:extLst>
      <p:ext uri="{BB962C8B-B14F-4D97-AF65-F5344CB8AC3E}">
        <p14:creationId xmlns:p14="http://schemas.microsoft.com/office/powerpoint/2010/main" val="1857994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444137" y="286604"/>
            <a:ext cx="11312433" cy="968440"/>
          </a:xfrm>
        </p:spPr>
        <p:txBody>
          <a:bodyPr/>
          <a:lstStyle>
            <a:lvl1pPr>
              <a:defRPr>
                <a:solidFill>
                  <a:srgbClr val="1D4268"/>
                </a:solidFill>
              </a:defRPr>
            </a:lvl1pPr>
          </a:lstStyle>
          <a:p>
            <a:r>
              <a:rPr lang="en-US"/>
              <a:t>Click to edit Master title style</a:t>
            </a:r>
          </a:p>
        </p:txBody>
      </p:sp>
      <p:sp>
        <p:nvSpPr>
          <p:cNvPr id="3" name="Content Placeholder 2"/>
          <p:cNvSpPr>
            <a:spLocks noGrp="1"/>
          </p:cNvSpPr>
          <p:nvPr>
            <p:ph sz="half" idx="1"/>
          </p:nvPr>
        </p:nvSpPr>
        <p:spPr>
          <a:xfrm>
            <a:off x="444137" y="1372611"/>
            <a:ext cx="5590902" cy="489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65666" y="1372611"/>
            <a:ext cx="5586984" cy="489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0EF34C7-9E75-47C4-A516-66C3CB6DF461}" type="datetime1">
              <a:rPr lang="en-US" smtClean="0"/>
              <a:pPr/>
              <a:t>9/4/2019</a:t>
            </a:fld>
            <a:endParaRPr lang="en-US"/>
          </a:p>
        </p:txBody>
      </p:sp>
      <p:sp>
        <p:nvSpPr>
          <p:cNvPr id="6" name="Footer Placeholder 5"/>
          <p:cNvSpPr>
            <a:spLocks noGrp="1"/>
          </p:cNvSpPr>
          <p:nvPr>
            <p:ph type="ftr" sz="quarter" idx="11"/>
          </p:nvPr>
        </p:nvSpPr>
        <p:spPr/>
        <p:txBody>
          <a:bodyPr/>
          <a:lstStyle/>
          <a:p>
            <a:r>
              <a:rPr lang="en-US"/>
              <a:t>Office of the Health Insurance Commissioner</a:t>
            </a:r>
          </a:p>
        </p:txBody>
      </p:sp>
      <p:sp>
        <p:nvSpPr>
          <p:cNvPr id="7" name="Slide Number Placeholder 6"/>
          <p:cNvSpPr>
            <a:spLocks noGrp="1"/>
          </p:cNvSpPr>
          <p:nvPr>
            <p:ph type="sldNum" sz="quarter" idx="12"/>
          </p:nvPr>
        </p:nvSpPr>
        <p:spPr/>
        <p:txBody>
          <a:bodyPr/>
          <a:lstStyle/>
          <a:p>
            <a:fld id="{32BA1B2C-6684-47F0-87CE-B2A009176267}" type="slidenum">
              <a:rPr lang="en-US" smtClean="0"/>
              <a:t>‹#›</a:t>
            </a:fld>
            <a:endParaRPr lang="en-US"/>
          </a:p>
        </p:txBody>
      </p:sp>
    </p:spTree>
    <p:extLst>
      <p:ext uri="{BB962C8B-B14F-4D97-AF65-F5344CB8AC3E}">
        <p14:creationId xmlns:p14="http://schemas.microsoft.com/office/powerpoint/2010/main" val="1501286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457200" y="286604"/>
            <a:ext cx="11273246" cy="954368"/>
          </a:xfrm>
        </p:spPr>
        <p:txBody>
          <a:bodyPr/>
          <a:lstStyle>
            <a:lvl1pPr>
              <a:defRPr>
                <a:solidFill>
                  <a:srgbClr val="1D4268"/>
                </a:solidFill>
              </a:defRPr>
            </a:lvl1pPr>
          </a:lstStyle>
          <a:p>
            <a:r>
              <a:rPr lang="en-US"/>
              <a:t>Click to edit Master title style</a:t>
            </a:r>
          </a:p>
        </p:txBody>
      </p:sp>
      <p:sp>
        <p:nvSpPr>
          <p:cNvPr id="3" name="Text Placeholder 2"/>
          <p:cNvSpPr>
            <a:spLocks noGrp="1"/>
          </p:cNvSpPr>
          <p:nvPr>
            <p:ph type="body" idx="1"/>
          </p:nvPr>
        </p:nvSpPr>
        <p:spPr>
          <a:xfrm>
            <a:off x="457200" y="1334506"/>
            <a:ext cx="5586984" cy="736282"/>
          </a:xfrm>
        </p:spPr>
        <p:txBody>
          <a:bodyPr lIns="91440" rIns="91440" anchor="ctr">
            <a:normAutofit/>
          </a:bodyPr>
          <a:lstStyle>
            <a:lvl1pPr marL="0" indent="0">
              <a:buNone/>
              <a:defRPr sz="2000" b="0" cap="all" baseline="0">
                <a:solidFill>
                  <a:schemeClr val="tx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45293"/>
            <a:ext cx="5586984" cy="41248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47818" y="1334506"/>
            <a:ext cx="5586984" cy="736282"/>
          </a:xfrm>
        </p:spPr>
        <p:txBody>
          <a:bodyPr lIns="91440" rIns="91440" anchor="ctr">
            <a:normAutofit/>
          </a:bodyPr>
          <a:lstStyle>
            <a:lvl1pPr marL="0" indent="0">
              <a:buNone/>
              <a:defRPr sz="2000" b="0" cap="all" baseline="0">
                <a:solidFill>
                  <a:schemeClr val="tx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47818" y="2145292"/>
            <a:ext cx="5586984" cy="41248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8763B4-BC7E-42CD-B3D6-103D73BE7EE7}" type="datetime1">
              <a:rPr lang="en-US" smtClean="0"/>
              <a:pPr/>
              <a:t>9/4/2019</a:t>
            </a:fld>
            <a:endParaRPr lang="en-US"/>
          </a:p>
        </p:txBody>
      </p:sp>
      <p:sp>
        <p:nvSpPr>
          <p:cNvPr id="8" name="Footer Placeholder 7"/>
          <p:cNvSpPr>
            <a:spLocks noGrp="1"/>
          </p:cNvSpPr>
          <p:nvPr>
            <p:ph type="ftr" sz="quarter" idx="11"/>
          </p:nvPr>
        </p:nvSpPr>
        <p:spPr/>
        <p:txBody>
          <a:bodyPr/>
          <a:lstStyle/>
          <a:p>
            <a:r>
              <a:rPr lang="en-US"/>
              <a:t>Office of the Health Insurance Commissioner</a:t>
            </a:r>
          </a:p>
        </p:txBody>
      </p:sp>
      <p:sp>
        <p:nvSpPr>
          <p:cNvPr id="9" name="Slide Number Placeholder 8"/>
          <p:cNvSpPr>
            <a:spLocks noGrp="1"/>
          </p:cNvSpPr>
          <p:nvPr>
            <p:ph type="sldNum" sz="quarter" idx="12"/>
          </p:nvPr>
        </p:nvSpPr>
        <p:spPr/>
        <p:txBody>
          <a:bodyPr/>
          <a:lstStyle/>
          <a:p>
            <a:fld id="{32BA1B2C-6684-47F0-87CE-B2A009176267}" type="slidenum">
              <a:rPr lang="en-US" smtClean="0"/>
              <a:t>‹#›</a:t>
            </a:fld>
            <a:endParaRPr lang="en-US"/>
          </a:p>
        </p:txBody>
      </p:sp>
    </p:spTree>
    <p:extLst>
      <p:ext uri="{BB962C8B-B14F-4D97-AF65-F5344CB8AC3E}">
        <p14:creationId xmlns:p14="http://schemas.microsoft.com/office/powerpoint/2010/main" val="2441311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D4268"/>
                </a:solidFill>
              </a:defRPr>
            </a:lvl1pPr>
          </a:lstStyle>
          <a:p>
            <a:r>
              <a:rPr lang="en-US"/>
              <a:t>Click to edit Master title style</a:t>
            </a:r>
          </a:p>
        </p:txBody>
      </p:sp>
      <p:sp>
        <p:nvSpPr>
          <p:cNvPr id="3" name="Date Placeholder 2"/>
          <p:cNvSpPr>
            <a:spLocks noGrp="1"/>
          </p:cNvSpPr>
          <p:nvPr>
            <p:ph type="dt" sz="half" idx="10"/>
          </p:nvPr>
        </p:nvSpPr>
        <p:spPr/>
        <p:txBody>
          <a:bodyPr/>
          <a:lstStyle/>
          <a:p>
            <a:fld id="{497CB78B-CA1C-4CF2-83E0-2165CCF69628}" type="datetime1">
              <a:rPr lang="en-US" smtClean="0"/>
              <a:pPr/>
              <a:t>9/4/2019</a:t>
            </a:fld>
            <a:endParaRPr lang="en-US"/>
          </a:p>
        </p:txBody>
      </p:sp>
      <p:sp>
        <p:nvSpPr>
          <p:cNvPr id="4" name="Footer Placeholder 3"/>
          <p:cNvSpPr>
            <a:spLocks noGrp="1"/>
          </p:cNvSpPr>
          <p:nvPr>
            <p:ph type="ftr" sz="quarter" idx="11"/>
          </p:nvPr>
        </p:nvSpPr>
        <p:spPr/>
        <p:txBody>
          <a:bodyPr/>
          <a:lstStyle/>
          <a:p>
            <a:r>
              <a:rPr lang="en-US"/>
              <a:t>Office of the Health Insurance Commissioner</a:t>
            </a:r>
          </a:p>
        </p:txBody>
      </p:sp>
      <p:sp>
        <p:nvSpPr>
          <p:cNvPr id="5" name="Slide Number Placeholder 4"/>
          <p:cNvSpPr>
            <a:spLocks noGrp="1"/>
          </p:cNvSpPr>
          <p:nvPr>
            <p:ph type="sldNum" sz="quarter" idx="12"/>
          </p:nvPr>
        </p:nvSpPr>
        <p:spPr/>
        <p:txBody>
          <a:bodyPr/>
          <a:lstStyle/>
          <a:p>
            <a:fld id="{32BA1B2C-6684-47F0-87CE-B2A009176267}" type="slidenum">
              <a:rPr lang="en-US" smtClean="0"/>
              <a:t>‹#›</a:t>
            </a:fld>
            <a:endParaRPr lang="en-US"/>
          </a:p>
        </p:txBody>
      </p:sp>
    </p:spTree>
    <p:extLst>
      <p:ext uri="{BB962C8B-B14F-4D97-AF65-F5344CB8AC3E}">
        <p14:creationId xmlns:p14="http://schemas.microsoft.com/office/powerpoint/2010/main" val="989462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73D604F-33AD-42BE-935C-A82F196E525E}" type="datetime1">
              <a:rPr lang="en-US" smtClean="0"/>
              <a:pPr/>
              <a:t>9/4/2019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Office of the Health Insurance Commissioner</a:t>
            </a:r>
          </a:p>
        </p:txBody>
      </p:sp>
      <p:sp>
        <p:nvSpPr>
          <p:cNvPr id="9" name="Slide Number Placeholder 8"/>
          <p:cNvSpPr>
            <a:spLocks noGrp="1"/>
          </p:cNvSpPr>
          <p:nvPr>
            <p:ph type="sldNum" sz="quarter" idx="12"/>
          </p:nvPr>
        </p:nvSpPr>
        <p:spPr/>
        <p:txBody>
          <a:bodyPr/>
          <a:lstStyle/>
          <a:p>
            <a:fld id="{32BA1B2C-6684-47F0-87CE-B2A009176267}" type="slidenum">
              <a:rPr lang="en-US" smtClean="0"/>
              <a:t>‹#›</a:t>
            </a:fld>
            <a:endParaRPr lang="en-US"/>
          </a:p>
        </p:txBody>
      </p:sp>
    </p:spTree>
    <p:extLst>
      <p:ext uri="{BB962C8B-B14F-4D97-AF65-F5344CB8AC3E}">
        <p14:creationId xmlns:p14="http://schemas.microsoft.com/office/powerpoint/2010/main" val="68866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2D29EBE-4401-477E-931E-805A5A3AC7CC}" type="datetime1">
              <a:rPr lang="en-US" smtClean="0"/>
              <a:pPr/>
              <a:t>9/4/2019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1D4268"/>
                </a:solidFill>
              </a:defRPr>
            </a:lvl1pPr>
          </a:lstStyle>
          <a:p>
            <a:r>
              <a:rPr lang="en-US"/>
              <a:t>Office of the Health Insurance Commissioner</a:t>
            </a:r>
          </a:p>
        </p:txBody>
      </p:sp>
      <p:sp>
        <p:nvSpPr>
          <p:cNvPr id="7" name="Slide Number Placeholder 6"/>
          <p:cNvSpPr>
            <a:spLocks noGrp="1"/>
          </p:cNvSpPr>
          <p:nvPr>
            <p:ph type="sldNum" sz="quarter" idx="12"/>
          </p:nvPr>
        </p:nvSpPr>
        <p:spPr/>
        <p:txBody>
          <a:bodyPr/>
          <a:lstStyle>
            <a:lvl1pPr>
              <a:defRPr>
                <a:solidFill>
                  <a:srgbClr val="1D4268"/>
                </a:solidFill>
              </a:defRPr>
            </a:lvl1pPr>
          </a:lstStyle>
          <a:p>
            <a:fld id="{32BA1B2C-6684-47F0-87CE-B2A009176267}" type="slidenum">
              <a:rPr lang="en-US" smtClean="0"/>
              <a:pPr/>
              <a:t>‹#›</a:t>
            </a:fld>
            <a:endParaRPr lang="en-US"/>
          </a:p>
        </p:txBody>
      </p:sp>
    </p:spTree>
    <p:extLst>
      <p:ext uri="{BB962C8B-B14F-4D97-AF65-F5344CB8AC3E}">
        <p14:creationId xmlns:p14="http://schemas.microsoft.com/office/powerpoint/2010/main" val="3050713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D29EBE-4401-477E-931E-805A5A3AC7CC}" type="datetime1">
              <a:rPr lang="en-US" smtClean="0"/>
              <a:pPr/>
              <a:t>9/4/2019</a:t>
            </a:fld>
            <a:endParaRPr lang="en-US"/>
          </a:p>
        </p:txBody>
      </p:sp>
      <p:sp>
        <p:nvSpPr>
          <p:cNvPr id="6" name="Footer Placeholder 5"/>
          <p:cNvSpPr>
            <a:spLocks noGrp="1"/>
          </p:cNvSpPr>
          <p:nvPr>
            <p:ph type="ftr" sz="quarter" idx="11"/>
          </p:nvPr>
        </p:nvSpPr>
        <p:spPr/>
        <p:txBody>
          <a:bodyPr/>
          <a:lstStyle/>
          <a:p>
            <a:r>
              <a:rPr lang="en-US"/>
              <a:t>Office of the Health Insurance Commissioner</a:t>
            </a:r>
          </a:p>
        </p:txBody>
      </p:sp>
      <p:sp>
        <p:nvSpPr>
          <p:cNvPr id="7" name="Slide Number Placeholder 6"/>
          <p:cNvSpPr>
            <a:spLocks noGrp="1"/>
          </p:cNvSpPr>
          <p:nvPr>
            <p:ph type="sldNum" sz="quarter" idx="12"/>
          </p:nvPr>
        </p:nvSpPr>
        <p:spPr/>
        <p:txBody>
          <a:bodyPr/>
          <a:lstStyle/>
          <a:p>
            <a:fld id="{32BA1B2C-6684-47F0-87CE-B2A009176267}" type="slidenum">
              <a:rPr lang="en-US" smtClean="0"/>
              <a:t>‹#›</a:t>
            </a:fld>
            <a:endParaRPr lang="en-US"/>
          </a:p>
        </p:txBody>
      </p:sp>
    </p:spTree>
    <p:extLst>
      <p:ext uri="{BB962C8B-B14F-4D97-AF65-F5344CB8AC3E}">
        <p14:creationId xmlns:p14="http://schemas.microsoft.com/office/powerpoint/2010/main" val="1217342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444137" y="286604"/>
            <a:ext cx="11312433" cy="986020"/>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444137" y="1352693"/>
            <a:ext cx="11312433" cy="4812972"/>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1400">
                <a:solidFill>
                  <a:srgbClr val="FFFFFF"/>
                </a:solidFill>
              </a:defRPr>
            </a:lvl1pPr>
          </a:lstStyle>
          <a:p>
            <a:fld id="{BF549B56-B219-4FD1-9C98-88C32B3795BE}" type="datetime1">
              <a:rPr lang="en-US" smtClean="0"/>
              <a:t>9/4/2019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1400" cap="all" baseline="0">
                <a:solidFill>
                  <a:srgbClr val="FFFFFF"/>
                </a:solidFill>
              </a:defRPr>
            </a:lvl1pPr>
          </a:lstStyle>
          <a:p>
            <a:r>
              <a:rPr lang="en-US"/>
              <a:t>Office of the Health Insurance Commissioner</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400">
                <a:solidFill>
                  <a:srgbClr val="FFFFFF"/>
                </a:solidFill>
              </a:defRPr>
            </a:lvl1pPr>
          </a:lstStyle>
          <a:p>
            <a:fld id="{32BA1B2C-6684-47F0-87CE-B2A009176267}" type="slidenum">
              <a:rPr lang="en-US" smtClean="0"/>
              <a:pPr/>
              <a:t>‹#›</a:t>
            </a:fld>
            <a:endParaRPr lang="en-US"/>
          </a:p>
        </p:txBody>
      </p:sp>
      <p:cxnSp>
        <p:nvCxnSpPr>
          <p:cNvPr id="10" name="Straight Connector 9"/>
          <p:cNvCxnSpPr>
            <a:cxnSpLocks/>
          </p:cNvCxnSpPr>
          <p:nvPr/>
        </p:nvCxnSpPr>
        <p:spPr>
          <a:xfrm>
            <a:off x="444137" y="1293707"/>
            <a:ext cx="11312433"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9297134"/>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tx2">
            <a:lumMod val="50000"/>
          </a:schemeClr>
        </a:buClr>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tx2">
            <a:lumMod val="50000"/>
          </a:schemeClr>
        </a:buClr>
        <a:buFont typeface="Calibri" pitchFamily="34" charset="0"/>
        <a:buChar char="◦"/>
        <a:defRPr sz="20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tx2">
            <a:lumMod val="50000"/>
          </a:schemeClr>
        </a:buClr>
        <a:buFont typeface="Calibri" pitchFamily="34" charset="0"/>
        <a:buChar char="◦"/>
        <a:defRPr sz="20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tx2">
            <a:lumMod val="50000"/>
          </a:schemeClr>
        </a:buClr>
        <a:buFont typeface="Calibri" pitchFamily="34" charset="0"/>
        <a:buChar char="◦"/>
        <a:defRPr sz="20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788AA37-CDEA-44EC-A0B7-972E33B09182}" type="slidenum">
              <a:rPr kumimoji="0" lang="en-US"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srgbClr val="FFFFFF"/>
              </a:solidFill>
              <a:effectLst/>
              <a:uLnTx/>
              <a:uFillTx/>
              <a:latin typeface="Calibri"/>
              <a:ea typeface="+mn-ea"/>
              <a:cs typeface="+mn-cs"/>
            </a:endParaRP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Footer Placeholder 3">
            <a:extLst>
              <a:ext uri="{FF2B5EF4-FFF2-40B4-BE49-F238E27FC236}">
                <a16:creationId xmlns:a16="http://schemas.microsoft.com/office/drawing/2014/main" id="{035895B5-5FB6-48B9-808C-B8B1DB66E7DC}"/>
              </a:ext>
            </a:extLst>
          </p:cNvPr>
          <p:cNvSpPr txBox="1">
            <a:spLocks/>
          </p:cNvSpPr>
          <p:nvPr userDrawn="1"/>
        </p:nvSpPr>
        <p:spPr>
          <a:xfrm>
            <a:off x="1944414" y="6459785"/>
            <a:ext cx="7956043"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900" cap="all">
                <a:solidFill>
                  <a:srgbClr val="FFFFFF"/>
                </a:solidFill>
                <a:latin typeface="Calibri"/>
              </a:rPr>
              <a:t>State of Rhode Island                                                             Support provided by the Peterson  CENTER ON HEALTHCARE</a:t>
            </a:r>
          </a:p>
        </p:txBody>
      </p:sp>
    </p:spTree>
    <p:extLst>
      <p:ext uri="{BB962C8B-B14F-4D97-AF65-F5344CB8AC3E}">
        <p14:creationId xmlns:p14="http://schemas.microsoft.com/office/powerpoint/2010/main" val="3271491723"/>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ohic.ri.gov/ohic-reformandpolicy-costtrends.php"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www.brookings.edu/wp-content/uploads/2016/06/HealthSpendingGrowth.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941683D5-3787-42EC-89BE-BDF5AB5FE995}"/>
              </a:ext>
            </a:extLst>
          </p:cNvPr>
          <p:cNvSpPr>
            <a:spLocks noGrp="1"/>
          </p:cNvSpPr>
          <p:nvPr>
            <p:ph type="subTitle" idx="4294967295"/>
          </p:nvPr>
        </p:nvSpPr>
        <p:spPr>
          <a:xfrm>
            <a:off x="472565" y="3827330"/>
            <a:ext cx="10058400" cy="1143000"/>
          </a:xfrm>
        </p:spPr>
        <p:txBody>
          <a:bodyPr/>
          <a:lstStyle/>
          <a:p>
            <a:pPr>
              <a:spcBef>
                <a:spcPts val="600"/>
              </a:spcBef>
            </a:pPr>
            <a:r>
              <a:rPr lang="en-US" dirty="0"/>
              <a:t>10</a:t>
            </a:r>
            <a:r>
              <a:rPr lang="en-US" baseline="30000" dirty="0"/>
              <a:t>th</a:t>
            </a:r>
            <a:r>
              <a:rPr lang="en-US" dirty="0"/>
              <a:t> Meeting</a:t>
            </a:r>
          </a:p>
          <a:p>
            <a:pPr>
              <a:spcBef>
                <a:spcPts val="600"/>
              </a:spcBef>
            </a:pPr>
            <a:r>
              <a:rPr lang="en-US" dirty="0"/>
              <a:t>September 4, 2019</a:t>
            </a:r>
          </a:p>
        </p:txBody>
      </p:sp>
      <p:sp>
        <p:nvSpPr>
          <p:cNvPr id="4" name="Title 3">
            <a:extLst>
              <a:ext uri="{FF2B5EF4-FFF2-40B4-BE49-F238E27FC236}">
                <a16:creationId xmlns:a16="http://schemas.microsoft.com/office/drawing/2014/main" id="{27A57F16-00B8-4F80-87A6-3B3F73F4AA8E}"/>
              </a:ext>
            </a:extLst>
          </p:cNvPr>
          <p:cNvSpPr>
            <a:spLocks noGrp="1"/>
          </p:cNvSpPr>
          <p:nvPr>
            <p:ph type="title" idx="4294967295"/>
          </p:nvPr>
        </p:nvSpPr>
        <p:spPr>
          <a:xfrm>
            <a:off x="439737" y="1988042"/>
            <a:ext cx="11312525" cy="1492834"/>
          </a:xfrm>
        </p:spPr>
        <p:txBody>
          <a:bodyPr>
            <a:noAutofit/>
          </a:bodyPr>
          <a:lstStyle/>
          <a:p>
            <a:pPr algn="l"/>
            <a:r>
              <a:rPr lang="en-US" sz="5400" dirty="0"/>
              <a:t>Rhode Island Health Care Cost Trends </a:t>
            </a:r>
            <a:br>
              <a:rPr lang="en-US" sz="5400" dirty="0"/>
            </a:br>
            <a:r>
              <a:rPr lang="en-US" sz="5400" dirty="0"/>
              <a:t>Steering Committee</a:t>
            </a:r>
          </a:p>
        </p:txBody>
      </p:sp>
      <p:pic>
        <p:nvPicPr>
          <p:cNvPr id="6" name="Picture 5">
            <a:extLst>
              <a:ext uri="{FF2B5EF4-FFF2-40B4-BE49-F238E27FC236}">
                <a16:creationId xmlns:a16="http://schemas.microsoft.com/office/drawing/2014/main" id="{E23D6507-64D5-45EA-82C2-6B4D0C3F6E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80003" y="4869958"/>
            <a:ext cx="1350962" cy="1251085"/>
          </a:xfrm>
          <a:prstGeom prst="rect">
            <a:avLst/>
          </a:prstGeom>
        </p:spPr>
      </p:pic>
      <p:pic>
        <p:nvPicPr>
          <p:cNvPr id="7" name="Picture 6">
            <a:extLst>
              <a:ext uri="{FF2B5EF4-FFF2-40B4-BE49-F238E27FC236}">
                <a16:creationId xmlns:a16="http://schemas.microsoft.com/office/drawing/2014/main" id="{48D129BB-ED4E-461E-B3B4-8733B1A9818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92217" y="4844016"/>
            <a:ext cx="1302967" cy="1302967"/>
          </a:xfrm>
          <a:prstGeom prst="rect">
            <a:avLst/>
          </a:prstGeom>
        </p:spPr>
      </p:pic>
      <p:sp>
        <p:nvSpPr>
          <p:cNvPr id="2" name="Slide Number Placeholder 1">
            <a:extLst>
              <a:ext uri="{FF2B5EF4-FFF2-40B4-BE49-F238E27FC236}">
                <a16:creationId xmlns:a16="http://schemas.microsoft.com/office/drawing/2014/main" id="{B64F1CB1-87C8-41C7-9079-3DEB61D980AF}"/>
              </a:ext>
            </a:extLst>
          </p:cNvPr>
          <p:cNvSpPr>
            <a:spLocks noGrp="1"/>
          </p:cNvSpPr>
          <p:nvPr>
            <p:ph type="sldNum" sz="quarter" idx="12"/>
          </p:nvPr>
        </p:nvSpPr>
        <p:spPr/>
        <p:txBody>
          <a:bodyPr/>
          <a:lstStyle/>
          <a:p>
            <a:fld id="{32BA1B2C-6684-47F0-87CE-B2A009176267}" type="slidenum">
              <a:rPr lang="en-US" smtClean="0"/>
              <a:t>1</a:t>
            </a:fld>
            <a:endParaRPr lang="en-US"/>
          </a:p>
        </p:txBody>
      </p:sp>
    </p:spTree>
    <p:extLst>
      <p:ext uri="{BB962C8B-B14F-4D97-AF65-F5344CB8AC3E}">
        <p14:creationId xmlns:p14="http://schemas.microsoft.com/office/powerpoint/2010/main" val="3937919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4EE0B-C0A2-478F-BFE8-4C38DB22F363}"/>
              </a:ext>
            </a:extLst>
          </p:cNvPr>
          <p:cNvSpPr>
            <a:spLocks noGrp="1"/>
          </p:cNvSpPr>
          <p:nvPr>
            <p:ph type="title"/>
          </p:nvPr>
        </p:nvSpPr>
        <p:spPr/>
        <p:txBody>
          <a:bodyPr/>
          <a:lstStyle/>
          <a:p>
            <a:r>
              <a:rPr lang="en-US"/>
              <a:t>Phase II of the Cost Trends Project</a:t>
            </a:r>
          </a:p>
        </p:txBody>
      </p:sp>
      <p:sp>
        <p:nvSpPr>
          <p:cNvPr id="3" name="Content Placeholder 2">
            <a:extLst>
              <a:ext uri="{FF2B5EF4-FFF2-40B4-BE49-F238E27FC236}">
                <a16:creationId xmlns:a16="http://schemas.microsoft.com/office/drawing/2014/main" id="{15AD6140-3FF5-431E-838C-72FEB70F0D5D}"/>
              </a:ext>
            </a:extLst>
          </p:cNvPr>
          <p:cNvSpPr>
            <a:spLocks noGrp="1"/>
          </p:cNvSpPr>
          <p:nvPr>
            <p:ph idx="1"/>
          </p:nvPr>
        </p:nvSpPr>
        <p:spPr>
          <a:xfrm>
            <a:off x="444137" y="1459718"/>
            <a:ext cx="11312433" cy="4812972"/>
          </a:xfrm>
        </p:spPr>
        <p:txBody>
          <a:bodyPr/>
          <a:lstStyle/>
          <a:p>
            <a:pPr marL="514350" indent="-514350">
              <a:buFont typeface="+mj-lt"/>
              <a:buAutoNum type="arabicPeriod"/>
            </a:pPr>
            <a:r>
              <a:rPr lang="en-US" sz="3200" b="1" dirty="0"/>
              <a:t>Data Use Strategy Implementation (cont’d)</a:t>
            </a:r>
          </a:p>
          <a:p>
            <a:pPr marL="749808" lvl="1" indent="-457200">
              <a:buFont typeface="Arial" panose="020B0604020202020204" pitchFamily="34" charset="0"/>
              <a:buChar char="•"/>
            </a:pPr>
            <a:r>
              <a:rPr lang="en-US" sz="2800" dirty="0"/>
              <a:t>Consider report results and make recommendations to act upon report findings.</a:t>
            </a:r>
          </a:p>
          <a:p>
            <a:pPr marL="932688" lvl="2" indent="-457200">
              <a:buFont typeface="Arial" panose="020B0604020202020204" pitchFamily="34" charset="0"/>
              <a:buChar char="•"/>
            </a:pPr>
            <a:r>
              <a:rPr lang="en-US" sz="2800" dirty="0"/>
              <a:t>The Steering Committee shall deliberate on the translation of analyses into action by a range of potential parties.</a:t>
            </a:r>
          </a:p>
          <a:p>
            <a:pPr marL="932688" lvl="2" indent="-457200">
              <a:buFont typeface="Arial" panose="020B0604020202020204" pitchFamily="34" charset="0"/>
              <a:buChar char="•"/>
            </a:pPr>
            <a:r>
              <a:rPr lang="en-US" sz="2800" dirty="0"/>
              <a:t>The State shall be responsible for translating analyses into action.  This will be done considering feedback of the Steering Committee, state agencies, and other RI stakeholders, as appropriate.</a:t>
            </a:r>
          </a:p>
          <a:p>
            <a:endParaRPr lang="en-US" sz="2200" dirty="0"/>
          </a:p>
        </p:txBody>
      </p:sp>
      <p:sp>
        <p:nvSpPr>
          <p:cNvPr id="4" name="Star: 5 Points 3">
            <a:extLst>
              <a:ext uri="{FF2B5EF4-FFF2-40B4-BE49-F238E27FC236}">
                <a16:creationId xmlns:a16="http://schemas.microsoft.com/office/drawing/2014/main" id="{90318B42-6DA2-4A4D-9303-98F5EF9EB314}"/>
              </a:ext>
            </a:extLst>
          </p:cNvPr>
          <p:cNvSpPr/>
          <p:nvPr/>
        </p:nvSpPr>
        <p:spPr>
          <a:xfrm>
            <a:off x="901791" y="5903353"/>
            <a:ext cx="201799" cy="34684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C6AD018F-E8EF-4BCD-AD11-0C5808EF727B}"/>
              </a:ext>
            </a:extLst>
          </p:cNvPr>
          <p:cNvSpPr txBox="1"/>
          <p:nvPr/>
        </p:nvSpPr>
        <p:spPr>
          <a:xfrm>
            <a:off x="1103590" y="5820371"/>
            <a:ext cx="6184642" cy="523220"/>
          </a:xfrm>
          <a:prstGeom prst="rect">
            <a:avLst/>
          </a:prstGeom>
          <a:noFill/>
        </p:spPr>
        <p:txBody>
          <a:bodyPr wrap="none" rtlCol="0">
            <a:spAutoFit/>
          </a:bodyPr>
          <a:lstStyle/>
          <a:p>
            <a:r>
              <a:rPr lang="en-US" sz="2800" dirty="0"/>
              <a:t>= involvement of the Steering Committee</a:t>
            </a:r>
          </a:p>
        </p:txBody>
      </p:sp>
      <p:sp>
        <p:nvSpPr>
          <p:cNvPr id="6" name="Star: 5 Points 5">
            <a:extLst>
              <a:ext uri="{FF2B5EF4-FFF2-40B4-BE49-F238E27FC236}">
                <a16:creationId xmlns:a16="http://schemas.microsoft.com/office/drawing/2014/main" id="{D6DE959B-F351-41FB-8DD0-8EE06B24FDC0}"/>
              </a:ext>
            </a:extLst>
          </p:cNvPr>
          <p:cNvSpPr/>
          <p:nvPr/>
        </p:nvSpPr>
        <p:spPr>
          <a:xfrm>
            <a:off x="901790" y="2781440"/>
            <a:ext cx="201799" cy="34684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a:extLst>
              <a:ext uri="{FF2B5EF4-FFF2-40B4-BE49-F238E27FC236}">
                <a16:creationId xmlns:a16="http://schemas.microsoft.com/office/drawing/2014/main" id="{C77C193B-0036-45F3-B16F-B32FC296841E}"/>
              </a:ext>
            </a:extLst>
          </p:cNvPr>
          <p:cNvSpPr>
            <a:spLocks noGrp="1"/>
          </p:cNvSpPr>
          <p:nvPr>
            <p:ph type="sldNum" sz="quarter" idx="12"/>
          </p:nvPr>
        </p:nvSpPr>
        <p:spPr/>
        <p:txBody>
          <a:bodyPr/>
          <a:lstStyle/>
          <a:p>
            <a:fld id="{32BA1B2C-6684-47F0-87CE-B2A009176267}" type="slidenum">
              <a:rPr lang="en-US" smtClean="0"/>
              <a:t>10</a:t>
            </a:fld>
            <a:endParaRPr lang="en-US"/>
          </a:p>
        </p:txBody>
      </p:sp>
    </p:spTree>
    <p:extLst>
      <p:ext uri="{BB962C8B-B14F-4D97-AF65-F5344CB8AC3E}">
        <p14:creationId xmlns:p14="http://schemas.microsoft.com/office/powerpoint/2010/main" val="3733463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69A96-2641-4541-9932-D5A6E638138F}"/>
              </a:ext>
            </a:extLst>
          </p:cNvPr>
          <p:cNvSpPr>
            <a:spLocks noGrp="1"/>
          </p:cNvSpPr>
          <p:nvPr>
            <p:ph type="title"/>
          </p:nvPr>
        </p:nvSpPr>
        <p:spPr/>
        <p:txBody>
          <a:bodyPr/>
          <a:lstStyle/>
          <a:p>
            <a:r>
              <a:rPr lang="en-US"/>
              <a:t>Phase II of the Cost Trends Project</a:t>
            </a:r>
          </a:p>
        </p:txBody>
      </p:sp>
      <p:sp>
        <p:nvSpPr>
          <p:cNvPr id="3" name="Content Placeholder 2">
            <a:extLst>
              <a:ext uri="{FF2B5EF4-FFF2-40B4-BE49-F238E27FC236}">
                <a16:creationId xmlns:a16="http://schemas.microsoft.com/office/drawing/2014/main" id="{2CB164D9-2FD7-48CE-A323-2854CFAD875A}"/>
              </a:ext>
            </a:extLst>
          </p:cNvPr>
          <p:cNvSpPr>
            <a:spLocks noGrp="1"/>
          </p:cNvSpPr>
          <p:nvPr>
            <p:ph idx="1"/>
          </p:nvPr>
        </p:nvSpPr>
        <p:spPr>
          <a:xfrm>
            <a:off x="444137" y="1439518"/>
            <a:ext cx="11488033" cy="5131878"/>
          </a:xfrm>
        </p:spPr>
        <p:txBody>
          <a:bodyPr vert="horz" lIns="0" tIns="45720" rIns="0" bIns="45720" rtlCol="0" anchor="t">
            <a:normAutofit fontScale="92500"/>
          </a:bodyPr>
          <a:lstStyle/>
          <a:p>
            <a:pPr marL="514350" indent="-514350">
              <a:buFont typeface="+mj-lt"/>
              <a:buAutoNum type="arabicPeriod" startAt="2"/>
            </a:pPr>
            <a:r>
              <a:rPr lang="en-US" sz="3500" b="1"/>
              <a:t>Perform Ad Hoc Analyses</a:t>
            </a:r>
          </a:p>
          <a:p>
            <a:pPr marL="749300" lvl="1" indent="-457200">
              <a:buFont typeface="Arial" panose="020B0604020202020204" pitchFamily="34" charset="0"/>
              <a:buChar char="•"/>
            </a:pPr>
            <a:r>
              <a:rPr lang="en-US" sz="2800"/>
              <a:t>These will be conducted as requested by the Steering Committee to address policy questions and by the State to inform and support regulatory functions.</a:t>
            </a:r>
            <a:endParaRPr lang="en-US" sz="2800">
              <a:cs typeface="Calibri"/>
            </a:endParaRPr>
          </a:p>
          <a:p>
            <a:pPr marL="514350" indent="-514350">
              <a:buFont typeface="+mj-lt"/>
              <a:buAutoNum type="arabicPeriod" startAt="3"/>
            </a:pPr>
            <a:r>
              <a:rPr lang="en-US" sz="3500" b="1"/>
              <a:t>Cost Growth Target Implementation</a:t>
            </a:r>
            <a:endParaRPr lang="en-US" sz="3500"/>
          </a:p>
          <a:p>
            <a:pPr marL="749300" lvl="1" indent="-457200">
              <a:buFont typeface="Arial" panose="020B0604020202020204" pitchFamily="34" charset="0"/>
              <a:buChar char="•"/>
            </a:pPr>
            <a:r>
              <a:rPr lang="en-US" sz="2800"/>
              <a:t>Finalize the cost growth target implementation manual, which includes a formal request to collect data from payers, including Medicaid </a:t>
            </a:r>
            <a:r>
              <a:rPr lang="en-US" sz="2800" i="1"/>
              <a:t>(completed).</a:t>
            </a:r>
            <a:endParaRPr lang="en-US" sz="2800" i="1">
              <a:cs typeface="Calibri"/>
            </a:endParaRPr>
          </a:p>
          <a:p>
            <a:pPr marL="749300" lvl="1" indent="-457200">
              <a:buFont typeface="Arial" panose="020B0604020202020204" pitchFamily="34" charset="0"/>
              <a:buChar char="•"/>
            </a:pPr>
            <a:r>
              <a:rPr lang="en-US" sz="2800"/>
              <a:t>Host forums to educate insurers about the data request, starting with baseline data, and begin collaborative work to obtain needed data </a:t>
            </a:r>
            <a:r>
              <a:rPr lang="en-US" sz="2800" i="1"/>
              <a:t>(completed).</a:t>
            </a:r>
            <a:endParaRPr lang="en-US" sz="2800" i="1">
              <a:cs typeface="Calibri"/>
            </a:endParaRPr>
          </a:p>
          <a:p>
            <a:pPr marL="749300" lvl="1" indent="-457200">
              <a:buFont typeface="Arial" panose="020B0604020202020204" pitchFamily="34" charset="0"/>
              <a:buChar char="•"/>
            </a:pPr>
            <a:r>
              <a:rPr lang="en-US" sz="2800"/>
              <a:t>Collect baseline 2017 and 2018 data (October-November 2019).</a:t>
            </a:r>
            <a:endParaRPr lang="en-US" sz="2800">
              <a:cs typeface="Calibri"/>
            </a:endParaRPr>
          </a:p>
          <a:p>
            <a:pPr marL="749300" lvl="1" indent="-457200">
              <a:buFont typeface="Arial" panose="020B0604020202020204" pitchFamily="34" charset="0"/>
              <a:buChar char="•"/>
            </a:pPr>
            <a:r>
              <a:rPr lang="en-US" sz="2800"/>
              <a:t>Assess performance against the cost growth target for 2019 (Q4 2020).</a:t>
            </a:r>
          </a:p>
          <a:p>
            <a:pPr marL="749300" lvl="1" indent="-457200">
              <a:buFont typeface="Arial" panose="020B0604020202020204" pitchFamily="34" charset="0"/>
              <a:buChar char="•"/>
            </a:pPr>
            <a:r>
              <a:rPr lang="en-US" sz="2800"/>
              <a:t>The Steering Committee shall review baseline and Year 1 analyses.</a:t>
            </a:r>
          </a:p>
          <a:p>
            <a:pPr marL="749300" lvl="1" indent="-457200">
              <a:buFont typeface="Arial" panose="020B0604020202020204" pitchFamily="34" charset="0"/>
              <a:buChar char="•"/>
            </a:pPr>
            <a:endParaRPr lang="en-US" sz="2800">
              <a:cs typeface="Calibri"/>
            </a:endParaRPr>
          </a:p>
          <a:p>
            <a:endParaRPr lang="en-US"/>
          </a:p>
        </p:txBody>
      </p:sp>
      <p:sp>
        <p:nvSpPr>
          <p:cNvPr id="6" name="Star: 5 Points 5">
            <a:extLst>
              <a:ext uri="{FF2B5EF4-FFF2-40B4-BE49-F238E27FC236}">
                <a16:creationId xmlns:a16="http://schemas.microsoft.com/office/drawing/2014/main" id="{339BD8AB-5454-4ECF-876C-A74AE8AD8262}"/>
              </a:ext>
            </a:extLst>
          </p:cNvPr>
          <p:cNvSpPr/>
          <p:nvPr/>
        </p:nvSpPr>
        <p:spPr>
          <a:xfrm>
            <a:off x="710530" y="1956504"/>
            <a:ext cx="201799" cy="34684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tar: 5 Points 6">
            <a:extLst>
              <a:ext uri="{FF2B5EF4-FFF2-40B4-BE49-F238E27FC236}">
                <a16:creationId xmlns:a16="http://schemas.microsoft.com/office/drawing/2014/main" id="{2341C2E5-A7FE-40A0-AE5A-F5859B4D4F0A}"/>
              </a:ext>
            </a:extLst>
          </p:cNvPr>
          <p:cNvSpPr/>
          <p:nvPr/>
        </p:nvSpPr>
        <p:spPr>
          <a:xfrm>
            <a:off x="710529" y="5748872"/>
            <a:ext cx="201799" cy="34684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5D4F2E75-D399-414D-8790-3DD26D36C2BC}"/>
              </a:ext>
            </a:extLst>
          </p:cNvPr>
          <p:cNvSpPr>
            <a:spLocks noGrp="1"/>
          </p:cNvSpPr>
          <p:nvPr>
            <p:ph type="sldNum" sz="quarter" idx="12"/>
          </p:nvPr>
        </p:nvSpPr>
        <p:spPr/>
        <p:txBody>
          <a:bodyPr/>
          <a:lstStyle/>
          <a:p>
            <a:fld id="{32BA1B2C-6684-47F0-87CE-B2A009176267}" type="slidenum">
              <a:rPr lang="en-US" smtClean="0"/>
              <a:t>11</a:t>
            </a:fld>
            <a:endParaRPr lang="en-US"/>
          </a:p>
        </p:txBody>
      </p:sp>
    </p:spTree>
    <p:extLst>
      <p:ext uri="{BB962C8B-B14F-4D97-AF65-F5344CB8AC3E}">
        <p14:creationId xmlns:p14="http://schemas.microsoft.com/office/powerpoint/2010/main" val="1710317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AE4A7-D435-4861-9C6E-072BCE525C8A}"/>
              </a:ext>
            </a:extLst>
          </p:cNvPr>
          <p:cNvSpPr>
            <a:spLocks noGrp="1"/>
          </p:cNvSpPr>
          <p:nvPr>
            <p:ph type="title"/>
          </p:nvPr>
        </p:nvSpPr>
        <p:spPr/>
        <p:txBody>
          <a:bodyPr/>
          <a:lstStyle/>
          <a:p>
            <a:r>
              <a:rPr lang="en-US"/>
              <a:t>Phase II of the Cost Trends Project</a:t>
            </a:r>
          </a:p>
        </p:txBody>
      </p:sp>
      <p:sp>
        <p:nvSpPr>
          <p:cNvPr id="3" name="Content Placeholder 2">
            <a:extLst>
              <a:ext uri="{FF2B5EF4-FFF2-40B4-BE49-F238E27FC236}">
                <a16:creationId xmlns:a16="http://schemas.microsoft.com/office/drawing/2014/main" id="{9FC903C2-FE6E-479A-9F3D-7C8C0E616C2D}"/>
              </a:ext>
            </a:extLst>
          </p:cNvPr>
          <p:cNvSpPr>
            <a:spLocks noGrp="1"/>
          </p:cNvSpPr>
          <p:nvPr>
            <p:ph idx="1"/>
          </p:nvPr>
        </p:nvSpPr>
        <p:spPr>
          <a:xfrm>
            <a:off x="439783" y="1457624"/>
            <a:ext cx="11312433" cy="4812972"/>
          </a:xfrm>
        </p:spPr>
        <p:txBody>
          <a:bodyPr vert="horz" lIns="0" tIns="45720" rIns="0" bIns="45720" rtlCol="0" anchor="t">
            <a:normAutofit/>
          </a:bodyPr>
          <a:lstStyle/>
          <a:p>
            <a:pPr marL="514350" indent="-514350">
              <a:buFont typeface="+mj-lt"/>
              <a:buAutoNum type="arabicPeriod" startAt="3"/>
            </a:pPr>
            <a:r>
              <a:rPr lang="en-US" sz="3200" b="1"/>
              <a:t>Cost Growth Target Implementation (cont’d)</a:t>
            </a:r>
            <a:endParaRPr lang="en-US" sz="3200"/>
          </a:p>
          <a:p>
            <a:pPr marL="749300" lvl="1" indent="-457200">
              <a:buFont typeface="Arial" panose="020B0604020202020204" pitchFamily="34" charset="0"/>
              <a:buChar char="•"/>
            </a:pPr>
            <a:r>
              <a:rPr lang="en-US" sz="2800"/>
              <a:t>Develop a definition of "significant changes in the economy” that could trigger re-visiting the cost growth target before 2023 considering input from the Steering Committee.</a:t>
            </a:r>
            <a:endParaRPr lang="en-US" sz="2800">
              <a:cs typeface="Calibri"/>
            </a:endParaRPr>
          </a:p>
          <a:p>
            <a:pPr marL="749300" lvl="1" indent="-457200">
              <a:buFont typeface="Arial" panose="020B0604020202020204" pitchFamily="34" charset="0"/>
              <a:buChar char="•"/>
            </a:pPr>
            <a:r>
              <a:rPr lang="en-US" sz="2800"/>
              <a:t>Update the cost growth target implementation manual to include a recommended process for defining the cost growth targets for CY2023 and beyond (Q1 and Q2 2020).</a:t>
            </a:r>
            <a:endParaRPr lang="en-US" sz="2800">
              <a:cs typeface="Calibri"/>
            </a:endParaRPr>
          </a:p>
          <a:p>
            <a:endParaRPr lang="en-US"/>
          </a:p>
        </p:txBody>
      </p:sp>
      <p:sp>
        <p:nvSpPr>
          <p:cNvPr id="6" name="Star: 5 Points 5">
            <a:extLst>
              <a:ext uri="{FF2B5EF4-FFF2-40B4-BE49-F238E27FC236}">
                <a16:creationId xmlns:a16="http://schemas.microsoft.com/office/drawing/2014/main" id="{68C8F9B3-1397-4E0E-A6BE-1B0138EA43E5}"/>
              </a:ext>
            </a:extLst>
          </p:cNvPr>
          <p:cNvSpPr/>
          <p:nvPr/>
        </p:nvSpPr>
        <p:spPr>
          <a:xfrm>
            <a:off x="699992" y="1948763"/>
            <a:ext cx="201799" cy="34684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848461AD-0D39-4228-9DD7-1A8C2450E5D7}"/>
              </a:ext>
            </a:extLst>
          </p:cNvPr>
          <p:cNvSpPr>
            <a:spLocks noGrp="1"/>
          </p:cNvSpPr>
          <p:nvPr>
            <p:ph type="sldNum" sz="quarter" idx="12"/>
          </p:nvPr>
        </p:nvSpPr>
        <p:spPr/>
        <p:txBody>
          <a:bodyPr/>
          <a:lstStyle/>
          <a:p>
            <a:fld id="{32BA1B2C-6684-47F0-87CE-B2A009176267}" type="slidenum">
              <a:rPr lang="en-US" smtClean="0"/>
              <a:t>12</a:t>
            </a:fld>
            <a:endParaRPr lang="en-US"/>
          </a:p>
        </p:txBody>
      </p:sp>
    </p:spTree>
    <p:extLst>
      <p:ext uri="{BB962C8B-B14F-4D97-AF65-F5344CB8AC3E}">
        <p14:creationId xmlns:p14="http://schemas.microsoft.com/office/powerpoint/2010/main" val="3724948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5DB85-CE7B-4404-8F43-C14F69538C7B}"/>
              </a:ext>
            </a:extLst>
          </p:cNvPr>
          <p:cNvSpPr>
            <a:spLocks noGrp="1"/>
          </p:cNvSpPr>
          <p:nvPr>
            <p:ph type="title"/>
          </p:nvPr>
        </p:nvSpPr>
        <p:spPr/>
        <p:txBody>
          <a:bodyPr/>
          <a:lstStyle/>
          <a:p>
            <a:r>
              <a:rPr lang="en-US"/>
              <a:t>Phase II of the Cost Trends Project</a:t>
            </a:r>
          </a:p>
        </p:txBody>
      </p:sp>
      <p:sp>
        <p:nvSpPr>
          <p:cNvPr id="3" name="Content Placeholder 2">
            <a:extLst>
              <a:ext uri="{FF2B5EF4-FFF2-40B4-BE49-F238E27FC236}">
                <a16:creationId xmlns:a16="http://schemas.microsoft.com/office/drawing/2014/main" id="{21D60969-065C-448E-BC8D-7A913DB69B94}"/>
              </a:ext>
            </a:extLst>
          </p:cNvPr>
          <p:cNvSpPr>
            <a:spLocks noGrp="1"/>
          </p:cNvSpPr>
          <p:nvPr>
            <p:ph idx="1"/>
          </p:nvPr>
        </p:nvSpPr>
        <p:spPr>
          <a:xfrm>
            <a:off x="444137" y="1457624"/>
            <a:ext cx="11312433" cy="4812972"/>
          </a:xfrm>
        </p:spPr>
        <p:txBody>
          <a:bodyPr/>
          <a:lstStyle/>
          <a:p>
            <a:pPr marL="514350" indent="-514350">
              <a:buFont typeface="+mj-lt"/>
              <a:buAutoNum type="arabicPeriod" startAt="4"/>
            </a:pPr>
            <a:r>
              <a:rPr lang="en-US" sz="3200" b="1" dirty="0"/>
              <a:t>Stakeholder Engagement</a:t>
            </a:r>
            <a:endParaRPr lang="en-US" sz="3200" dirty="0"/>
          </a:p>
          <a:p>
            <a:pPr marL="749808" lvl="1" indent="-457200">
              <a:buFont typeface="Arial" panose="020B0604020202020204" pitchFamily="34" charset="0"/>
              <a:buChar char="•"/>
            </a:pPr>
            <a:r>
              <a:rPr lang="en-US" sz="2800" dirty="0"/>
              <a:t>Add additional stakeholders to the Steering Committee </a:t>
            </a:r>
            <a:r>
              <a:rPr lang="en-US" sz="2800" i="1" dirty="0"/>
              <a:t>(completed).</a:t>
            </a:r>
          </a:p>
          <a:p>
            <a:pPr marL="749808" lvl="1" indent="-457200">
              <a:buFont typeface="Arial" panose="020B0604020202020204" pitchFamily="34" charset="0"/>
              <a:buChar char="•"/>
            </a:pPr>
            <a:r>
              <a:rPr lang="en-US" sz="2800" dirty="0"/>
              <a:t>Hold quarterly Steering Committee meetings.</a:t>
            </a:r>
          </a:p>
          <a:p>
            <a:pPr marL="749808" lvl="1" indent="-457200">
              <a:buFont typeface="Arial" panose="020B0604020202020204" pitchFamily="34" charset="0"/>
              <a:buChar char="•"/>
            </a:pPr>
            <a:r>
              <a:rPr lang="en-US" sz="2800" dirty="0"/>
              <a:t>Convene monthly provider collaborative meetings to discuss and apply new standardized report findings to improve health system performance (beginning summer/fall 2020).</a:t>
            </a:r>
          </a:p>
          <a:p>
            <a:pPr marL="749808" lvl="1" indent="-457200">
              <a:buFont typeface="Arial" panose="020B0604020202020204" pitchFamily="34" charset="0"/>
              <a:buChar char="•"/>
            </a:pPr>
            <a:r>
              <a:rPr lang="en-US" sz="2800" dirty="0"/>
              <a:t>Present findings of analyses to legislators and staffers.</a:t>
            </a:r>
          </a:p>
          <a:p>
            <a:pPr marL="749808" lvl="1" indent="-457200">
              <a:buFont typeface="Arial" panose="020B0604020202020204" pitchFamily="34" charset="0"/>
              <a:buChar char="•"/>
            </a:pPr>
            <a:r>
              <a:rPr lang="en-US" sz="2800" dirty="0"/>
              <a:t>Hold annual public meetings</a:t>
            </a:r>
          </a:p>
          <a:p>
            <a:endParaRPr lang="en-US" dirty="0"/>
          </a:p>
        </p:txBody>
      </p:sp>
      <p:sp>
        <p:nvSpPr>
          <p:cNvPr id="6" name="Star: 5 Points 5">
            <a:extLst>
              <a:ext uri="{FF2B5EF4-FFF2-40B4-BE49-F238E27FC236}">
                <a16:creationId xmlns:a16="http://schemas.microsoft.com/office/drawing/2014/main" id="{BD6E0951-9AFB-49A8-9E5A-16995BBF7D74}"/>
              </a:ext>
            </a:extLst>
          </p:cNvPr>
          <p:cNvSpPr/>
          <p:nvPr/>
        </p:nvSpPr>
        <p:spPr>
          <a:xfrm>
            <a:off x="699992" y="4099307"/>
            <a:ext cx="201799" cy="34684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tar: 5 Points 6">
            <a:extLst>
              <a:ext uri="{FF2B5EF4-FFF2-40B4-BE49-F238E27FC236}">
                <a16:creationId xmlns:a16="http://schemas.microsoft.com/office/drawing/2014/main" id="{5F35FD53-0611-4F38-8E59-6E1EF0D462C5}"/>
              </a:ext>
            </a:extLst>
          </p:cNvPr>
          <p:cNvSpPr/>
          <p:nvPr/>
        </p:nvSpPr>
        <p:spPr>
          <a:xfrm>
            <a:off x="699992" y="2411852"/>
            <a:ext cx="201799" cy="34684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AB973F28-7BD7-445A-A9B5-FEBBEE847492}"/>
              </a:ext>
            </a:extLst>
          </p:cNvPr>
          <p:cNvSpPr>
            <a:spLocks noGrp="1"/>
          </p:cNvSpPr>
          <p:nvPr>
            <p:ph type="sldNum" sz="quarter" idx="12"/>
          </p:nvPr>
        </p:nvSpPr>
        <p:spPr/>
        <p:txBody>
          <a:bodyPr/>
          <a:lstStyle/>
          <a:p>
            <a:fld id="{32BA1B2C-6684-47F0-87CE-B2A009176267}" type="slidenum">
              <a:rPr lang="en-US" smtClean="0"/>
              <a:t>13</a:t>
            </a:fld>
            <a:endParaRPr lang="en-US"/>
          </a:p>
        </p:txBody>
      </p:sp>
    </p:spTree>
    <p:extLst>
      <p:ext uri="{BB962C8B-B14F-4D97-AF65-F5344CB8AC3E}">
        <p14:creationId xmlns:p14="http://schemas.microsoft.com/office/powerpoint/2010/main" val="489492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A9AB2-3F4B-4880-A008-174EDBFB2DF9}"/>
              </a:ext>
            </a:extLst>
          </p:cNvPr>
          <p:cNvSpPr>
            <a:spLocks noGrp="1"/>
          </p:cNvSpPr>
          <p:nvPr>
            <p:ph type="title"/>
          </p:nvPr>
        </p:nvSpPr>
        <p:spPr/>
        <p:txBody>
          <a:bodyPr/>
          <a:lstStyle/>
          <a:p>
            <a:r>
              <a:rPr lang="en-US"/>
              <a:t>Phase II of the Cost Trends Project</a:t>
            </a:r>
          </a:p>
        </p:txBody>
      </p:sp>
      <p:sp>
        <p:nvSpPr>
          <p:cNvPr id="3" name="Content Placeholder 2">
            <a:extLst>
              <a:ext uri="{FF2B5EF4-FFF2-40B4-BE49-F238E27FC236}">
                <a16:creationId xmlns:a16="http://schemas.microsoft.com/office/drawing/2014/main" id="{4D13552E-D5E5-4560-9F06-F75844C7CD77}"/>
              </a:ext>
            </a:extLst>
          </p:cNvPr>
          <p:cNvSpPr>
            <a:spLocks noGrp="1"/>
          </p:cNvSpPr>
          <p:nvPr>
            <p:ph idx="1"/>
          </p:nvPr>
        </p:nvSpPr>
        <p:spPr>
          <a:xfrm>
            <a:off x="444137" y="1457624"/>
            <a:ext cx="11312433" cy="4812972"/>
          </a:xfrm>
        </p:spPr>
        <p:txBody>
          <a:bodyPr/>
          <a:lstStyle/>
          <a:p>
            <a:pPr marL="514350" indent="-514350">
              <a:buFont typeface="+mj-lt"/>
              <a:buAutoNum type="arabicPeriod" startAt="5"/>
            </a:pPr>
            <a:r>
              <a:rPr lang="en-US" sz="3200" b="1"/>
              <a:t>Sustainability</a:t>
            </a:r>
            <a:endParaRPr lang="en-US" sz="3200"/>
          </a:p>
          <a:p>
            <a:pPr marL="749808" lvl="1" indent="-457200">
              <a:buFont typeface="Arial" panose="020B0604020202020204" pitchFamily="34" charset="0"/>
              <a:buChar char="•"/>
            </a:pPr>
            <a:r>
              <a:rPr lang="en-US" sz="2800"/>
              <a:t>Perform outreach to the state's largest TPAs and employers to solicit their support to submit claims data to </a:t>
            </a:r>
            <a:r>
              <a:rPr lang="en-US" sz="2800" err="1"/>
              <a:t>HealthFacts</a:t>
            </a:r>
            <a:r>
              <a:rPr lang="en-US" sz="2800"/>
              <a:t> RI </a:t>
            </a:r>
            <a:r>
              <a:rPr lang="en-US" sz="2800" i="1"/>
              <a:t>(in progress).</a:t>
            </a:r>
          </a:p>
          <a:p>
            <a:pPr marL="749808" lvl="1" indent="-457200">
              <a:buFont typeface="Arial" panose="020B0604020202020204" pitchFamily="34" charset="0"/>
              <a:buChar char="•"/>
            </a:pPr>
            <a:r>
              <a:rPr lang="en-US" sz="2800"/>
              <a:t>Plan for budgeting and staffing of required functions to continue the work of the Cost Trends Project after the grant period</a:t>
            </a:r>
            <a:r>
              <a:rPr lang="en-US" sz="2600"/>
              <a:t>.</a:t>
            </a:r>
          </a:p>
          <a:p>
            <a:pPr marL="749808" lvl="1" indent="-457200">
              <a:buFont typeface="Arial" panose="020B0604020202020204" pitchFamily="34" charset="0"/>
              <a:buChar char="•"/>
            </a:pPr>
            <a:r>
              <a:rPr lang="en-US" sz="2800"/>
              <a:t>Develop documentation and provide training to assist the State with assumption of responsibility for a) APCD-based reports and b) analysis of payer reporting to assess cost growth target performance. </a:t>
            </a:r>
          </a:p>
          <a:p>
            <a:endParaRPr lang="en-US"/>
          </a:p>
        </p:txBody>
      </p:sp>
      <p:sp>
        <p:nvSpPr>
          <p:cNvPr id="4" name="Slide Number Placeholder 3">
            <a:extLst>
              <a:ext uri="{FF2B5EF4-FFF2-40B4-BE49-F238E27FC236}">
                <a16:creationId xmlns:a16="http://schemas.microsoft.com/office/drawing/2014/main" id="{764D6136-49A3-4251-915C-DBE9A8BF0C65}"/>
              </a:ext>
            </a:extLst>
          </p:cNvPr>
          <p:cNvSpPr>
            <a:spLocks noGrp="1"/>
          </p:cNvSpPr>
          <p:nvPr>
            <p:ph type="sldNum" sz="quarter" idx="12"/>
          </p:nvPr>
        </p:nvSpPr>
        <p:spPr/>
        <p:txBody>
          <a:bodyPr/>
          <a:lstStyle/>
          <a:p>
            <a:fld id="{32BA1B2C-6684-47F0-87CE-B2A009176267}" type="slidenum">
              <a:rPr lang="en-US" smtClean="0"/>
              <a:t>14</a:t>
            </a:fld>
            <a:endParaRPr lang="en-US"/>
          </a:p>
        </p:txBody>
      </p:sp>
    </p:spTree>
    <p:extLst>
      <p:ext uri="{BB962C8B-B14F-4D97-AF65-F5344CB8AC3E}">
        <p14:creationId xmlns:p14="http://schemas.microsoft.com/office/powerpoint/2010/main" val="2164326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AF84F-BA9B-4642-8090-B87C60750505}"/>
              </a:ext>
            </a:extLst>
          </p:cNvPr>
          <p:cNvSpPr>
            <a:spLocks noGrp="1"/>
          </p:cNvSpPr>
          <p:nvPr>
            <p:ph type="title"/>
          </p:nvPr>
        </p:nvSpPr>
        <p:spPr/>
        <p:txBody>
          <a:bodyPr/>
          <a:lstStyle/>
          <a:p>
            <a:r>
              <a:rPr lang="en-US"/>
              <a:t>Scope of Steering Committee Work</a:t>
            </a:r>
          </a:p>
        </p:txBody>
      </p:sp>
      <p:sp>
        <p:nvSpPr>
          <p:cNvPr id="3" name="Content Placeholder 2">
            <a:extLst>
              <a:ext uri="{FF2B5EF4-FFF2-40B4-BE49-F238E27FC236}">
                <a16:creationId xmlns:a16="http://schemas.microsoft.com/office/drawing/2014/main" id="{5F54628D-3035-4BD7-8028-F0194AA0375F}"/>
              </a:ext>
            </a:extLst>
          </p:cNvPr>
          <p:cNvSpPr>
            <a:spLocks noGrp="1"/>
          </p:cNvSpPr>
          <p:nvPr>
            <p:ph idx="1"/>
          </p:nvPr>
        </p:nvSpPr>
        <p:spPr>
          <a:xfrm>
            <a:off x="444137" y="1491769"/>
            <a:ext cx="11312433" cy="4472934"/>
          </a:xfrm>
        </p:spPr>
        <p:txBody>
          <a:bodyPr/>
          <a:lstStyle/>
          <a:p>
            <a:pPr>
              <a:buFont typeface="Arial" panose="020B0604020202020204" pitchFamily="34" charset="0"/>
              <a:buChar char="•"/>
            </a:pPr>
            <a:r>
              <a:rPr lang="en-US"/>
              <a:t>During Phase II, the Steering Committee will advise the State on the following topics:</a:t>
            </a:r>
          </a:p>
          <a:p>
            <a:pPr lvl="1">
              <a:buFont typeface="Arial" panose="020B0604020202020204" pitchFamily="34" charset="0"/>
              <a:buChar char="•"/>
            </a:pPr>
            <a:r>
              <a:rPr lang="en-US" sz="2800"/>
              <a:t>methodological and reporting questions related to the cost growth target;</a:t>
            </a:r>
          </a:p>
          <a:p>
            <a:pPr lvl="1">
              <a:buFont typeface="Arial" panose="020B0604020202020204" pitchFamily="34" charset="0"/>
              <a:buChar char="•"/>
            </a:pPr>
            <a:r>
              <a:rPr lang="en-US" sz="2800"/>
              <a:t>direction and presentation of intensive analytics;</a:t>
            </a:r>
          </a:p>
          <a:p>
            <a:pPr lvl="1">
              <a:buFont typeface="Arial" panose="020B0604020202020204" pitchFamily="34" charset="0"/>
              <a:buChar char="•"/>
            </a:pPr>
            <a:r>
              <a:rPr lang="en-US" sz="2800"/>
              <a:t>oversight of the data use strategy, and</a:t>
            </a:r>
          </a:p>
          <a:p>
            <a:pPr lvl="1">
              <a:buFont typeface="Arial" panose="020B0604020202020204" pitchFamily="34" charset="0"/>
              <a:buChar char="•"/>
            </a:pPr>
            <a:r>
              <a:rPr lang="en-US" sz="2800"/>
              <a:t>coordination of quality work with the cost trend work.</a:t>
            </a:r>
          </a:p>
          <a:p>
            <a:pPr>
              <a:buFont typeface="Arial" panose="020B0604020202020204" pitchFamily="34" charset="0"/>
              <a:buChar char="•"/>
            </a:pPr>
            <a:endParaRPr lang="en-US" sz="200"/>
          </a:p>
          <a:p>
            <a:pPr>
              <a:buFont typeface="Arial" panose="020B0604020202020204" pitchFamily="34" charset="0"/>
              <a:buChar char="•"/>
            </a:pPr>
            <a:r>
              <a:rPr lang="en-US"/>
              <a:t>In the fall, the Steering Committee will also begin to discuss a structure to institutionalize the cost trends work (e.g., could the HCPAC be a means to institutionalize the project)?</a:t>
            </a:r>
          </a:p>
          <a:p>
            <a:pPr marL="0" indent="0">
              <a:buNone/>
            </a:pPr>
            <a:endParaRPr lang="en-US"/>
          </a:p>
        </p:txBody>
      </p:sp>
      <p:sp>
        <p:nvSpPr>
          <p:cNvPr id="4" name="Slide Number Placeholder 3">
            <a:extLst>
              <a:ext uri="{FF2B5EF4-FFF2-40B4-BE49-F238E27FC236}">
                <a16:creationId xmlns:a16="http://schemas.microsoft.com/office/drawing/2014/main" id="{6454068D-58D7-4C76-8CC8-58071452E83B}"/>
              </a:ext>
            </a:extLst>
          </p:cNvPr>
          <p:cNvSpPr>
            <a:spLocks noGrp="1"/>
          </p:cNvSpPr>
          <p:nvPr>
            <p:ph type="sldNum" sz="quarter" idx="12"/>
          </p:nvPr>
        </p:nvSpPr>
        <p:spPr/>
        <p:txBody>
          <a:bodyPr/>
          <a:lstStyle/>
          <a:p>
            <a:fld id="{32BA1B2C-6684-47F0-87CE-B2A009176267}" type="slidenum">
              <a:rPr lang="en-US" smtClean="0"/>
              <a:t>15</a:t>
            </a:fld>
            <a:endParaRPr lang="en-US"/>
          </a:p>
        </p:txBody>
      </p:sp>
    </p:spTree>
    <p:extLst>
      <p:ext uri="{BB962C8B-B14F-4D97-AF65-F5344CB8AC3E}">
        <p14:creationId xmlns:p14="http://schemas.microsoft.com/office/powerpoint/2010/main" val="2317426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BAEC0-3B92-4734-8CF1-D82A09D66392}"/>
              </a:ext>
            </a:extLst>
          </p:cNvPr>
          <p:cNvSpPr>
            <a:spLocks noGrp="1"/>
          </p:cNvSpPr>
          <p:nvPr>
            <p:ph type="title"/>
          </p:nvPr>
        </p:nvSpPr>
        <p:spPr/>
        <p:txBody>
          <a:bodyPr/>
          <a:lstStyle/>
          <a:p>
            <a:r>
              <a:rPr lang="en-US"/>
              <a:t>Data Use Strategy Implementation</a:t>
            </a:r>
          </a:p>
        </p:txBody>
      </p:sp>
      <p:sp>
        <p:nvSpPr>
          <p:cNvPr id="3" name="Text Placeholder 2">
            <a:extLst>
              <a:ext uri="{FF2B5EF4-FFF2-40B4-BE49-F238E27FC236}">
                <a16:creationId xmlns:a16="http://schemas.microsoft.com/office/drawing/2014/main" id="{F5AD7803-934A-447A-8B96-973028AF8491}"/>
              </a:ext>
            </a:extLst>
          </p:cNvPr>
          <p:cNvSpPr>
            <a:spLocks noGrp="1"/>
          </p:cNvSpPr>
          <p:nvPr>
            <p:ph type="body" idx="1"/>
          </p:nvPr>
        </p:nvSpPr>
        <p:spPr>
          <a:xfrm>
            <a:off x="0" y="2977023"/>
            <a:ext cx="12188824" cy="2317648"/>
          </a:xfrm>
        </p:spPr>
        <p:txBody>
          <a:bodyPr>
            <a:normAutofit/>
          </a:bodyPr>
          <a:lstStyle/>
          <a:p>
            <a:r>
              <a:rPr lang="en-US"/>
              <a:t>Report Design Work Group</a:t>
            </a:r>
          </a:p>
          <a:p>
            <a:r>
              <a:rPr lang="en-US"/>
              <a:t>Ad hoc Analyses</a:t>
            </a:r>
          </a:p>
        </p:txBody>
      </p:sp>
      <p:sp>
        <p:nvSpPr>
          <p:cNvPr id="4" name="Slide Number Placeholder 3">
            <a:extLst>
              <a:ext uri="{FF2B5EF4-FFF2-40B4-BE49-F238E27FC236}">
                <a16:creationId xmlns:a16="http://schemas.microsoft.com/office/drawing/2014/main" id="{FEC5DE62-AE58-4568-8FB1-EED2EAB9898D}"/>
              </a:ext>
            </a:extLst>
          </p:cNvPr>
          <p:cNvSpPr>
            <a:spLocks noGrp="1"/>
          </p:cNvSpPr>
          <p:nvPr>
            <p:ph type="sldNum" sz="quarter" idx="12"/>
          </p:nvPr>
        </p:nvSpPr>
        <p:spPr/>
        <p:txBody>
          <a:bodyPr/>
          <a:lstStyle/>
          <a:p>
            <a:fld id="{32BA1B2C-6684-47F0-87CE-B2A009176267}" type="slidenum">
              <a:rPr lang="en-US" smtClean="0"/>
              <a:t>16</a:t>
            </a:fld>
            <a:endParaRPr lang="en-US"/>
          </a:p>
        </p:txBody>
      </p:sp>
    </p:spTree>
    <p:extLst>
      <p:ext uri="{BB962C8B-B14F-4D97-AF65-F5344CB8AC3E}">
        <p14:creationId xmlns:p14="http://schemas.microsoft.com/office/powerpoint/2010/main" val="393824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1720A-FD11-41AA-AD38-C01DA73DC10C}"/>
              </a:ext>
            </a:extLst>
          </p:cNvPr>
          <p:cNvSpPr>
            <a:spLocks noGrp="1"/>
          </p:cNvSpPr>
          <p:nvPr>
            <p:ph type="title"/>
          </p:nvPr>
        </p:nvSpPr>
        <p:spPr/>
        <p:txBody>
          <a:bodyPr/>
          <a:lstStyle/>
          <a:p>
            <a:r>
              <a:rPr lang="en-US"/>
              <a:t>Report Design Work Group</a:t>
            </a:r>
          </a:p>
        </p:txBody>
      </p:sp>
      <p:sp>
        <p:nvSpPr>
          <p:cNvPr id="3" name="Content Placeholder 2">
            <a:extLst>
              <a:ext uri="{FF2B5EF4-FFF2-40B4-BE49-F238E27FC236}">
                <a16:creationId xmlns:a16="http://schemas.microsoft.com/office/drawing/2014/main" id="{8982D1AA-A88F-43DF-AFCE-77C225E798F3}"/>
              </a:ext>
            </a:extLst>
          </p:cNvPr>
          <p:cNvSpPr>
            <a:spLocks noGrp="1"/>
          </p:cNvSpPr>
          <p:nvPr>
            <p:ph idx="1"/>
          </p:nvPr>
        </p:nvSpPr>
        <p:spPr>
          <a:xfrm>
            <a:off x="439783" y="1676409"/>
            <a:ext cx="11312433" cy="4772270"/>
          </a:xfrm>
        </p:spPr>
        <p:txBody>
          <a:bodyPr>
            <a:normAutofit/>
          </a:bodyPr>
          <a:lstStyle/>
          <a:p>
            <a:pPr>
              <a:buFont typeface="Arial" panose="020B0604020202020204" pitchFamily="34" charset="0"/>
              <a:buChar char="•"/>
            </a:pPr>
            <a:r>
              <a:rPr lang="en-US" dirty="0"/>
              <a:t>To implement the data use strategy finalized during Phase I, Brown is convening a new Report Design Work Group. </a:t>
            </a:r>
          </a:p>
          <a:p>
            <a:pPr>
              <a:spcBef>
                <a:spcPts val="600"/>
              </a:spcBef>
              <a:buFont typeface="Arial" panose="020B0604020202020204" pitchFamily="34" charset="0"/>
              <a:buChar char="•"/>
            </a:pPr>
            <a:endParaRPr lang="en-US" sz="500" dirty="0"/>
          </a:p>
          <a:p>
            <a:pPr>
              <a:spcBef>
                <a:spcPts val="200"/>
              </a:spcBef>
              <a:buFont typeface="Arial" panose="020B0604020202020204" pitchFamily="34" charset="0"/>
              <a:buChar char="•"/>
            </a:pPr>
            <a:r>
              <a:rPr lang="en-US" dirty="0"/>
              <a:t>The work group will collaborate with Brown University to consider what report designs are most effective for routine publication, advise on refinements to reports, and discuss what ad hoc analyses may be of value. </a:t>
            </a:r>
          </a:p>
          <a:p>
            <a:pPr>
              <a:spcBef>
                <a:spcPts val="600"/>
              </a:spcBef>
              <a:buFont typeface="Arial" panose="020B0604020202020204" pitchFamily="34" charset="0"/>
              <a:buChar char="•"/>
            </a:pPr>
            <a:endParaRPr lang="en-US" sz="500" dirty="0"/>
          </a:p>
          <a:p>
            <a:pPr>
              <a:spcBef>
                <a:spcPts val="200"/>
              </a:spcBef>
              <a:buFont typeface="Arial" panose="020B0604020202020204" pitchFamily="34" charset="0"/>
              <a:buChar char="•"/>
            </a:pPr>
            <a:r>
              <a:rPr lang="en-US" dirty="0"/>
              <a:t>It will also discuss statistical considerations, and processes for vetting report results with providers prior to publication. </a:t>
            </a:r>
          </a:p>
          <a:p>
            <a:pPr>
              <a:spcBef>
                <a:spcPts val="600"/>
              </a:spcBef>
              <a:buFont typeface="Arial" panose="020B0604020202020204" pitchFamily="34" charset="0"/>
              <a:buChar char="•"/>
            </a:pPr>
            <a:endParaRPr lang="en-US" sz="400" dirty="0"/>
          </a:p>
          <a:p>
            <a:pPr>
              <a:spcBef>
                <a:spcPts val="200"/>
              </a:spcBef>
              <a:buFont typeface="Arial" panose="020B0604020202020204" pitchFamily="34" charset="0"/>
              <a:buChar char="•"/>
            </a:pPr>
            <a:r>
              <a:rPr lang="en-US" dirty="0"/>
              <a:t>The work group will meet once a month for 1.5 hours from October through March, with additional meetings anticipated to occur less often after March.</a:t>
            </a:r>
          </a:p>
        </p:txBody>
      </p:sp>
      <p:sp>
        <p:nvSpPr>
          <p:cNvPr id="4" name="Slide Number Placeholder 3">
            <a:extLst>
              <a:ext uri="{FF2B5EF4-FFF2-40B4-BE49-F238E27FC236}">
                <a16:creationId xmlns:a16="http://schemas.microsoft.com/office/drawing/2014/main" id="{CC7EB54F-F736-41D6-AD98-09A2BC02BC02}"/>
              </a:ext>
            </a:extLst>
          </p:cNvPr>
          <p:cNvSpPr>
            <a:spLocks noGrp="1"/>
          </p:cNvSpPr>
          <p:nvPr>
            <p:ph type="sldNum" sz="quarter" idx="12"/>
          </p:nvPr>
        </p:nvSpPr>
        <p:spPr/>
        <p:txBody>
          <a:bodyPr/>
          <a:lstStyle/>
          <a:p>
            <a:fld id="{32BA1B2C-6684-47F0-87CE-B2A009176267}" type="slidenum">
              <a:rPr lang="en-US" smtClean="0"/>
              <a:t>17</a:t>
            </a:fld>
            <a:endParaRPr lang="en-US"/>
          </a:p>
        </p:txBody>
      </p:sp>
    </p:spTree>
    <p:extLst>
      <p:ext uri="{BB962C8B-B14F-4D97-AF65-F5344CB8AC3E}">
        <p14:creationId xmlns:p14="http://schemas.microsoft.com/office/powerpoint/2010/main" val="39310704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1720A-FD11-41AA-AD38-C01DA73DC10C}"/>
              </a:ext>
            </a:extLst>
          </p:cNvPr>
          <p:cNvSpPr>
            <a:spLocks noGrp="1"/>
          </p:cNvSpPr>
          <p:nvPr>
            <p:ph type="title"/>
          </p:nvPr>
        </p:nvSpPr>
        <p:spPr/>
        <p:txBody>
          <a:bodyPr/>
          <a:lstStyle/>
          <a:p>
            <a:r>
              <a:rPr lang="en-US"/>
              <a:t>Report Design Work Group Participants</a:t>
            </a:r>
          </a:p>
        </p:txBody>
      </p:sp>
      <p:sp>
        <p:nvSpPr>
          <p:cNvPr id="3" name="Content Placeholder 2">
            <a:extLst>
              <a:ext uri="{FF2B5EF4-FFF2-40B4-BE49-F238E27FC236}">
                <a16:creationId xmlns:a16="http://schemas.microsoft.com/office/drawing/2014/main" id="{8982D1AA-A88F-43DF-AFCE-77C225E798F3}"/>
              </a:ext>
            </a:extLst>
          </p:cNvPr>
          <p:cNvSpPr>
            <a:spLocks noGrp="1"/>
          </p:cNvSpPr>
          <p:nvPr>
            <p:ph idx="1"/>
          </p:nvPr>
        </p:nvSpPr>
        <p:spPr>
          <a:xfrm>
            <a:off x="444137" y="1498997"/>
            <a:ext cx="11579249" cy="4812972"/>
          </a:xfrm>
        </p:spPr>
        <p:txBody>
          <a:bodyPr numCol="2">
            <a:normAutofit fontScale="92500" lnSpcReduction="10000"/>
          </a:bodyPr>
          <a:lstStyle/>
          <a:p>
            <a:pPr marL="0" indent="0">
              <a:buNone/>
            </a:pPr>
            <a:r>
              <a:rPr lang="en-US" b="1"/>
              <a:t>BCBSRI</a:t>
            </a:r>
            <a:r>
              <a:rPr lang="en-US"/>
              <a:t> – Matt Collins</a:t>
            </a:r>
          </a:p>
          <a:p>
            <a:pPr marL="0" indent="0">
              <a:buNone/>
            </a:pPr>
            <a:r>
              <a:rPr lang="en-US" b="1"/>
              <a:t>Brown Ctr for Informatics</a:t>
            </a:r>
            <a:r>
              <a:rPr lang="en-US"/>
              <a:t> – Neil Sarkar</a:t>
            </a:r>
          </a:p>
          <a:p>
            <a:pPr marL="0" indent="0">
              <a:buNone/>
            </a:pPr>
            <a:r>
              <a:rPr lang="en-US" b="1"/>
              <a:t>Brown Physicians </a:t>
            </a:r>
            <a:r>
              <a:rPr lang="en-US"/>
              <a:t>– Jay Schuur</a:t>
            </a:r>
          </a:p>
          <a:p>
            <a:pPr marL="0" indent="0">
              <a:buNone/>
            </a:pPr>
            <a:r>
              <a:rPr lang="en-US" b="1"/>
              <a:t>BVCHC</a:t>
            </a:r>
            <a:r>
              <a:rPr lang="en-US"/>
              <a:t> – Jon Mudge</a:t>
            </a:r>
          </a:p>
          <a:p>
            <a:pPr marL="0" indent="0">
              <a:buNone/>
            </a:pPr>
            <a:r>
              <a:rPr lang="en-US" b="1" err="1"/>
              <a:t>CharterCare</a:t>
            </a:r>
            <a:r>
              <a:rPr lang="en-US"/>
              <a:t> – Kim </a:t>
            </a:r>
            <a:r>
              <a:rPr lang="en-US" err="1"/>
              <a:t>Labarbera</a:t>
            </a:r>
            <a:r>
              <a:rPr lang="en-US"/>
              <a:t> and Bill Webb</a:t>
            </a:r>
          </a:p>
          <a:p>
            <a:pPr marL="0" indent="0">
              <a:buNone/>
            </a:pPr>
            <a:r>
              <a:rPr lang="en-US" b="1"/>
              <a:t>Coastal</a:t>
            </a:r>
            <a:r>
              <a:rPr lang="en-US"/>
              <a:t> – Mice Chen and Ed McGookin</a:t>
            </a:r>
          </a:p>
          <a:p>
            <a:pPr marL="0" indent="0">
              <a:buNone/>
            </a:pPr>
            <a:r>
              <a:rPr lang="en-US" b="1"/>
              <a:t>EOHHS</a:t>
            </a:r>
            <a:r>
              <a:rPr lang="en-US"/>
              <a:t> – Kim Paull</a:t>
            </a:r>
          </a:p>
          <a:p>
            <a:pPr marL="0" indent="0">
              <a:buNone/>
            </a:pPr>
            <a:r>
              <a:rPr lang="en-US" b="1"/>
              <a:t>Hilb Group </a:t>
            </a:r>
            <a:r>
              <a:rPr lang="en-US"/>
              <a:t>– Rob </a:t>
            </a:r>
            <a:r>
              <a:rPr lang="en-US" err="1"/>
              <a:t>Calise</a:t>
            </a:r>
            <a:endParaRPr lang="en-US"/>
          </a:p>
          <a:p>
            <a:pPr marL="0" indent="0">
              <a:buNone/>
            </a:pPr>
            <a:r>
              <a:rPr lang="en-US" b="1"/>
              <a:t>IHP</a:t>
            </a:r>
            <a:r>
              <a:rPr lang="en-US"/>
              <a:t> – Michael Lichtenstein</a:t>
            </a:r>
          </a:p>
          <a:p>
            <a:pPr marL="0" indent="0">
              <a:buNone/>
            </a:pPr>
            <a:r>
              <a:rPr lang="en-US" b="1"/>
              <a:t>Integra</a:t>
            </a:r>
            <a:r>
              <a:rPr lang="en-US"/>
              <a:t> – Melanie Brites and Matt Harvey</a:t>
            </a:r>
          </a:p>
          <a:p>
            <a:pPr marL="0" indent="0">
              <a:buNone/>
            </a:pPr>
            <a:r>
              <a:rPr lang="en-US" b="1"/>
              <a:t>Medicaid</a:t>
            </a:r>
            <a:r>
              <a:rPr lang="en-US"/>
              <a:t> – Rebecca </a:t>
            </a:r>
            <a:r>
              <a:rPr lang="en-US" err="1"/>
              <a:t>Lebeau</a:t>
            </a:r>
            <a:endParaRPr lang="en-US"/>
          </a:p>
          <a:p>
            <a:pPr marL="0" indent="0">
              <a:buNone/>
            </a:pPr>
            <a:r>
              <a:rPr lang="en-US" b="1"/>
              <a:t>PCHC </a:t>
            </a:r>
            <a:r>
              <a:rPr lang="en-US"/>
              <a:t>– John Gates, Andrew Saal, and Ed Smith</a:t>
            </a:r>
          </a:p>
          <a:p>
            <a:pPr marL="0" indent="0">
              <a:buNone/>
            </a:pPr>
            <a:r>
              <a:rPr lang="en-US" b="1"/>
              <a:t>Prospect</a:t>
            </a:r>
            <a:r>
              <a:rPr lang="en-US"/>
              <a:t> – Garry Bliss and Chris Dooley</a:t>
            </a:r>
          </a:p>
          <a:p>
            <a:pPr marL="0" indent="0">
              <a:buNone/>
            </a:pPr>
            <a:r>
              <a:rPr lang="en-US" b="1"/>
              <a:t>RIBGH</a:t>
            </a:r>
            <a:r>
              <a:rPr lang="en-US"/>
              <a:t> – Al Charbonneau</a:t>
            </a:r>
          </a:p>
          <a:p>
            <a:pPr marL="0" indent="0">
              <a:buNone/>
            </a:pPr>
            <a:r>
              <a:rPr lang="en-US" b="1"/>
              <a:t>RIPEC </a:t>
            </a:r>
            <a:r>
              <a:rPr lang="en-US"/>
              <a:t>– John Simmons</a:t>
            </a:r>
          </a:p>
          <a:p>
            <a:pPr marL="0" indent="0">
              <a:buNone/>
            </a:pPr>
            <a:r>
              <a:rPr lang="en-US" b="1"/>
              <a:t>RI Medical Society </a:t>
            </a:r>
            <a:r>
              <a:rPr lang="en-US"/>
              <a:t>– Peter Hollmann</a:t>
            </a:r>
          </a:p>
          <a:p>
            <a:pPr marL="0" indent="0">
              <a:buNone/>
            </a:pPr>
            <a:r>
              <a:rPr lang="en-US" b="1"/>
              <a:t>RIPCPC</a:t>
            </a:r>
            <a:r>
              <a:rPr lang="en-US"/>
              <a:t> – Andrea </a:t>
            </a:r>
            <a:r>
              <a:rPr lang="en-US" err="1"/>
              <a:t>Galgay</a:t>
            </a:r>
            <a:endParaRPr lang="en-US"/>
          </a:p>
          <a:p>
            <a:pPr marL="0" indent="0">
              <a:buNone/>
            </a:pPr>
            <a:r>
              <a:rPr lang="en-US" b="1"/>
              <a:t>RIPIN </a:t>
            </a:r>
            <a:r>
              <a:rPr lang="en-US"/>
              <a:t>– Shamus </a:t>
            </a:r>
            <a:r>
              <a:rPr lang="en-US" err="1"/>
              <a:t>Durac</a:t>
            </a:r>
            <a:endParaRPr lang="en-US"/>
          </a:p>
        </p:txBody>
      </p:sp>
      <p:sp>
        <p:nvSpPr>
          <p:cNvPr id="4" name="Slide Number Placeholder 3">
            <a:extLst>
              <a:ext uri="{FF2B5EF4-FFF2-40B4-BE49-F238E27FC236}">
                <a16:creationId xmlns:a16="http://schemas.microsoft.com/office/drawing/2014/main" id="{CC7EB54F-F736-41D6-AD98-09A2BC02BC02}"/>
              </a:ext>
            </a:extLst>
          </p:cNvPr>
          <p:cNvSpPr>
            <a:spLocks noGrp="1"/>
          </p:cNvSpPr>
          <p:nvPr>
            <p:ph type="sldNum" sz="quarter" idx="12"/>
          </p:nvPr>
        </p:nvSpPr>
        <p:spPr/>
        <p:txBody>
          <a:bodyPr/>
          <a:lstStyle/>
          <a:p>
            <a:fld id="{32BA1B2C-6684-47F0-87CE-B2A009176267}" type="slidenum">
              <a:rPr lang="en-US" smtClean="0"/>
              <a:t>18</a:t>
            </a:fld>
            <a:endParaRPr lang="en-US"/>
          </a:p>
        </p:txBody>
      </p:sp>
    </p:spTree>
    <p:extLst>
      <p:ext uri="{BB962C8B-B14F-4D97-AF65-F5344CB8AC3E}">
        <p14:creationId xmlns:p14="http://schemas.microsoft.com/office/powerpoint/2010/main" val="565455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22FDB-9BDF-46C9-A007-A1EA374952FB}"/>
              </a:ext>
            </a:extLst>
          </p:cNvPr>
          <p:cNvSpPr>
            <a:spLocks noGrp="1"/>
          </p:cNvSpPr>
          <p:nvPr>
            <p:ph type="title"/>
          </p:nvPr>
        </p:nvSpPr>
        <p:spPr/>
        <p:txBody>
          <a:bodyPr/>
          <a:lstStyle/>
          <a:p>
            <a:r>
              <a:rPr lang="en-US"/>
              <a:t>Ad Hoc Analyses</a:t>
            </a:r>
          </a:p>
        </p:txBody>
      </p:sp>
      <p:sp>
        <p:nvSpPr>
          <p:cNvPr id="3" name="Content Placeholder 2">
            <a:extLst>
              <a:ext uri="{FF2B5EF4-FFF2-40B4-BE49-F238E27FC236}">
                <a16:creationId xmlns:a16="http://schemas.microsoft.com/office/drawing/2014/main" id="{F83B1EEB-CAFC-4C1E-A79E-592DEBB2BC5C}"/>
              </a:ext>
            </a:extLst>
          </p:cNvPr>
          <p:cNvSpPr>
            <a:spLocks noGrp="1"/>
          </p:cNvSpPr>
          <p:nvPr>
            <p:ph idx="1"/>
          </p:nvPr>
        </p:nvSpPr>
        <p:spPr>
          <a:xfrm>
            <a:off x="444137" y="1535255"/>
            <a:ext cx="11312433" cy="5107092"/>
          </a:xfrm>
        </p:spPr>
        <p:txBody>
          <a:bodyPr>
            <a:normAutofit/>
          </a:bodyPr>
          <a:lstStyle/>
          <a:p>
            <a:pPr>
              <a:buFont typeface="Arial" panose="020B0604020202020204" pitchFamily="34" charset="0"/>
              <a:buChar char="•"/>
            </a:pPr>
            <a:r>
              <a:rPr lang="en-US" dirty="0"/>
              <a:t>The Data Use Strategy notes that there are two types of Cost Trends Project-related analyses that can be performed with </a:t>
            </a:r>
            <a:r>
              <a:rPr lang="en-US" dirty="0" err="1"/>
              <a:t>HealthFacts</a:t>
            </a:r>
            <a:r>
              <a:rPr lang="en-US" dirty="0"/>
              <a:t> RI data.  </a:t>
            </a:r>
          </a:p>
          <a:p>
            <a:pPr marL="514350" indent="-514350">
              <a:buFont typeface="+mj-lt"/>
              <a:buAutoNum type="arabicPeriod"/>
            </a:pPr>
            <a:r>
              <a:rPr lang="en-US" dirty="0"/>
              <a:t>A series of routinely produced, commonly structured analyses to be published on a regular schedule </a:t>
            </a:r>
            <a:r>
              <a:rPr lang="en-US" i="1" dirty="0"/>
              <a:t>(outlined in the Data Use Strategy).</a:t>
            </a:r>
          </a:p>
          <a:p>
            <a:pPr marL="514350" indent="-514350">
              <a:buFont typeface="+mj-lt"/>
              <a:buAutoNum type="arabicPeriod"/>
            </a:pPr>
            <a:r>
              <a:rPr lang="en-US" dirty="0"/>
              <a:t>Ad hoc analyses focusing on discrete topics of interest to the State and Rhode Island stakeholders. </a:t>
            </a:r>
          </a:p>
          <a:p>
            <a:pPr marL="514350" indent="-514350">
              <a:buFont typeface="+mj-lt"/>
              <a:buAutoNum type="arabicPeriod"/>
            </a:pPr>
            <a:endParaRPr lang="en-US" sz="400" dirty="0"/>
          </a:p>
          <a:p>
            <a:pPr>
              <a:buFont typeface="Arial" panose="020B0604020202020204" pitchFamily="34" charset="0"/>
              <a:buChar char="•"/>
            </a:pPr>
            <a:r>
              <a:rPr lang="en-US" dirty="0"/>
              <a:t>The Steering Committee will discuss an approach to these analyses during a future meeting.</a:t>
            </a:r>
          </a:p>
        </p:txBody>
      </p:sp>
      <p:sp>
        <p:nvSpPr>
          <p:cNvPr id="4" name="Slide Number Placeholder 3">
            <a:extLst>
              <a:ext uri="{FF2B5EF4-FFF2-40B4-BE49-F238E27FC236}">
                <a16:creationId xmlns:a16="http://schemas.microsoft.com/office/drawing/2014/main" id="{E6635F24-85D5-403B-AB73-7EE3F7507C8D}"/>
              </a:ext>
            </a:extLst>
          </p:cNvPr>
          <p:cNvSpPr>
            <a:spLocks noGrp="1"/>
          </p:cNvSpPr>
          <p:nvPr>
            <p:ph type="sldNum" sz="quarter" idx="12"/>
          </p:nvPr>
        </p:nvSpPr>
        <p:spPr/>
        <p:txBody>
          <a:bodyPr/>
          <a:lstStyle/>
          <a:p>
            <a:fld id="{32BA1B2C-6684-47F0-87CE-B2A009176267}" type="slidenum">
              <a:rPr lang="en-US" smtClean="0"/>
              <a:t>19</a:t>
            </a:fld>
            <a:endParaRPr lang="en-US"/>
          </a:p>
        </p:txBody>
      </p:sp>
    </p:spTree>
    <p:extLst>
      <p:ext uri="{BB962C8B-B14F-4D97-AF65-F5344CB8AC3E}">
        <p14:creationId xmlns:p14="http://schemas.microsoft.com/office/powerpoint/2010/main" val="1729314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DBA56-81FE-486B-B082-97C3FB59E395}"/>
              </a:ext>
            </a:extLst>
          </p:cNvPr>
          <p:cNvSpPr>
            <a:spLocks noGrp="1"/>
          </p:cNvSpPr>
          <p:nvPr>
            <p:ph type="title"/>
          </p:nvPr>
        </p:nvSpPr>
        <p:spPr/>
        <p:txBody>
          <a:bodyPr/>
          <a:lstStyle/>
          <a:p>
            <a:r>
              <a:rPr lang="en-US"/>
              <a:t>Agenda</a:t>
            </a:r>
          </a:p>
        </p:txBody>
      </p:sp>
      <p:sp>
        <p:nvSpPr>
          <p:cNvPr id="3" name="Content Placeholder 2">
            <a:extLst>
              <a:ext uri="{FF2B5EF4-FFF2-40B4-BE49-F238E27FC236}">
                <a16:creationId xmlns:a16="http://schemas.microsoft.com/office/drawing/2014/main" id="{747D6460-E2B1-40A9-A799-FDFE51CBB7DC}"/>
              </a:ext>
            </a:extLst>
          </p:cNvPr>
          <p:cNvSpPr>
            <a:spLocks noGrp="1"/>
          </p:cNvSpPr>
          <p:nvPr>
            <p:ph idx="1"/>
          </p:nvPr>
        </p:nvSpPr>
        <p:spPr>
          <a:xfrm>
            <a:off x="444137" y="1288044"/>
            <a:ext cx="11312433" cy="5439591"/>
          </a:xfrm>
        </p:spPr>
        <p:txBody>
          <a:bodyPr>
            <a:normAutofit/>
          </a:bodyPr>
          <a:lstStyle/>
          <a:p>
            <a:pPr marL="514350" indent="-514350">
              <a:lnSpc>
                <a:spcPct val="110000"/>
              </a:lnSpc>
              <a:spcBef>
                <a:spcPts val="600"/>
              </a:spcBef>
              <a:spcAft>
                <a:spcPts val="0"/>
              </a:spcAft>
              <a:buFont typeface="+mj-lt"/>
              <a:buAutoNum type="arabicPeriod"/>
            </a:pPr>
            <a:r>
              <a:rPr lang="en-US"/>
              <a:t>Welcome!</a:t>
            </a:r>
          </a:p>
          <a:p>
            <a:pPr marL="514350" indent="-514350">
              <a:lnSpc>
                <a:spcPct val="110000"/>
              </a:lnSpc>
              <a:spcBef>
                <a:spcPts val="600"/>
              </a:spcBef>
              <a:spcAft>
                <a:spcPts val="0"/>
              </a:spcAft>
              <a:buFont typeface="+mj-lt"/>
              <a:buAutoNum type="arabicPeriod"/>
            </a:pPr>
            <a:r>
              <a:rPr lang="en-US"/>
              <a:t>Phase II of the Cost Trends Project </a:t>
            </a:r>
          </a:p>
          <a:p>
            <a:pPr marL="514350" indent="-514350">
              <a:lnSpc>
                <a:spcPct val="110000"/>
              </a:lnSpc>
              <a:spcBef>
                <a:spcPts val="600"/>
              </a:spcBef>
              <a:spcAft>
                <a:spcPts val="0"/>
              </a:spcAft>
              <a:buFont typeface="+mj-lt"/>
              <a:buAutoNum type="arabicPeriod"/>
            </a:pPr>
            <a:r>
              <a:rPr lang="en-US"/>
              <a:t>Data Use Strategy Implementation</a:t>
            </a:r>
          </a:p>
          <a:p>
            <a:pPr marL="514350" indent="-514350">
              <a:lnSpc>
                <a:spcPct val="110000"/>
              </a:lnSpc>
              <a:spcBef>
                <a:spcPts val="600"/>
              </a:spcBef>
              <a:spcAft>
                <a:spcPts val="0"/>
              </a:spcAft>
              <a:buFont typeface="+mj-lt"/>
              <a:buAutoNum type="arabicPeriod"/>
            </a:pPr>
            <a:r>
              <a:rPr lang="en-US"/>
              <a:t>Sustainability </a:t>
            </a:r>
          </a:p>
          <a:p>
            <a:pPr marL="514350" indent="-514350">
              <a:lnSpc>
                <a:spcPct val="110000"/>
              </a:lnSpc>
              <a:spcBef>
                <a:spcPts val="600"/>
              </a:spcBef>
              <a:spcAft>
                <a:spcPts val="0"/>
              </a:spcAft>
              <a:buFont typeface="+mj-lt"/>
              <a:buAutoNum type="arabicPeriod"/>
            </a:pPr>
            <a:r>
              <a:rPr lang="en-US"/>
              <a:t>Break</a:t>
            </a:r>
          </a:p>
          <a:p>
            <a:pPr marL="514350" indent="-514350">
              <a:lnSpc>
                <a:spcPct val="110000"/>
              </a:lnSpc>
              <a:spcBef>
                <a:spcPts val="600"/>
              </a:spcBef>
              <a:spcAft>
                <a:spcPts val="0"/>
              </a:spcAft>
              <a:buFont typeface="+mj-lt"/>
              <a:buAutoNum type="arabicPeriod"/>
            </a:pPr>
            <a:r>
              <a:rPr lang="en-US"/>
              <a:t>Revisiting the Target Methodology</a:t>
            </a:r>
          </a:p>
          <a:p>
            <a:pPr marL="514350" indent="-514350">
              <a:lnSpc>
                <a:spcPct val="110000"/>
              </a:lnSpc>
              <a:spcBef>
                <a:spcPts val="600"/>
              </a:spcBef>
              <a:spcAft>
                <a:spcPts val="0"/>
              </a:spcAft>
              <a:buFont typeface="+mj-lt"/>
              <a:buAutoNum type="arabicPeriod"/>
            </a:pPr>
            <a:r>
              <a:rPr lang="en-US"/>
              <a:t>Updates</a:t>
            </a:r>
          </a:p>
          <a:p>
            <a:pPr marL="514350" indent="-514350">
              <a:lnSpc>
                <a:spcPct val="110000"/>
              </a:lnSpc>
              <a:spcBef>
                <a:spcPts val="600"/>
              </a:spcBef>
              <a:spcAft>
                <a:spcPts val="0"/>
              </a:spcAft>
              <a:buFont typeface="+mj-lt"/>
              <a:buAutoNum type="arabicPeriod"/>
            </a:pPr>
            <a:r>
              <a:rPr lang="en-US"/>
              <a:t>Public Comment</a:t>
            </a:r>
          </a:p>
          <a:p>
            <a:pPr marL="514350" indent="-514350">
              <a:lnSpc>
                <a:spcPct val="110000"/>
              </a:lnSpc>
              <a:spcBef>
                <a:spcPts val="600"/>
              </a:spcBef>
              <a:spcAft>
                <a:spcPts val="0"/>
              </a:spcAft>
              <a:buFont typeface="+mj-lt"/>
              <a:buAutoNum type="arabicPeriod"/>
            </a:pPr>
            <a:r>
              <a:rPr lang="en-US"/>
              <a:t>Next Steps and Wrap-Up</a:t>
            </a:r>
          </a:p>
        </p:txBody>
      </p:sp>
      <p:sp>
        <p:nvSpPr>
          <p:cNvPr id="5" name="Slide Number Placeholder 4">
            <a:extLst>
              <a:ext uri="{FF2B5EF4-FFF2-40B4-BE49-F238E27FC236}">
                <a16:creationId xmlns:a16="http://schemas.microsoft.com/office/drawing/2014/main" id="{7CAF0899-429D-44BD-B9CC-8C599932DAD2}"/>
              </a:ext>
            </a:extLst>
          </p:cNvPr>
          <p:cNvSpPr>
            <a:spLocks noGrp="1"/>
          </p:cNvSpPr>
          <p:nvPr>
            <p:ph type="sldNum" sz="quarter" idx="12"/>
          </p:nvPr>
        </p:nvSpPr>
        <p:spPr/>
        <p:txBody>
          <a:bodyPr/>
          <a:lstStyle/>
          <a:p>
            <a:fld id="{32BA1B2C-6684-47F0-87CE-B2A009176267}" type="slidenum">
              <a:rPr lang="en-US" smtClean="0"/>
              <a:t>2</a:t>
            </a:fld>
            <a:endParaRPr lang="en-US"/>
          </a:p>
        </p:txBody>
      </p:sp>
    </p:spTree>
    <p:extLst>
      <p:ext uri="{BB962C8B-B14F-4D97-AF65-F5344CB8AC3E}">
        <p14:creationId xmlns:p14="http://schemas.microsoft.com/office/powerpoint/2010/main" val="14968575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E23CF-E990-4145-BEE0-D75097D81FE0}"/>
              </a:ext>
            </a:extLst>
          </p:cNvPr>
          <p:cNvSpPr>
            <a:spLocks noGrp="1"/>
          </p:cNvSpPr>
          <p:nvPr>
            <p:ph type="title"/>
          </p:nvPr>
        </p:nvSpPr>
        <p:spPr/>
        <p:txBody>
          <a:bodyPr/>
          <a:lstStyle/>
          <a:p>
            <a:r>
              <a:rPr lang="en-US"/>
              <a:t>Sustainability</a:t>
            </a:r>
          </a:p>
        </p:txBody>
      </p:sp>
      <p:sp>
        <p:nvSpPr>
          <p:cNvPr id="3" name="Slide Number Placeholder 2">
            <a:extLst>
              <a:ext uri="{FF2B5EF4-FFF2-40B4-BE49-F238E27FC236}">
                <a16:creationId xmlns:a16="http://schemas.microsoft.com/office/drawing/2014/main" id="{943B0442-6481-4A0B-B0CA-88372BB82E91}"/>
              </a:ext>
            </a:extLst>
          </p:cNvPr>
          <p:cNvSpPr>
            <a:spLocks noGrp="1"/>
          </p:cNvSpPr>
          <p:nvPr>
            <p:ph type="sldNum" sz="quarter" idx="12"/>
          </p:nvPr>
        </p:nvSpPr>
        <p:spPr/>
        <p:txBody>
          <a:bodyPr/>
          <a:lstStyle/>
          <a:p>
            <a:fld id="{32BA1B2C-6684-47F0-87CE-B2A009176267}" type="slidenum">
              <a:rPr lang="en-US" smtClean="0"/>
              <a:t>20</a:t>
            </a:fld>
            <a:endParaRPr lang="en-US"/>
          </a:p>
        </p:txBody>
      </p:sp>
    </p:spTree>
    <p:extLst>
      <p:ext uri="{BB962C8B-B14F-4D97-AF65-F5344CB8AC3E}">
        <p14:creationId xmlns:p14="http://schemas.microsoft.com/office/powerpoint/2010/main" val="19719417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642AA-D097-45B7-8D80-93558A55769B}"/>
              </a:ext>
            </a:extLst>
          </p:cNvPr>
          <p:cNvSpPr>
            <a:spLocks noGrp="1"/>
          </p:cNvSpPr>
          <p:nvPr>
            <p:ph type="title"/>
          </p:nvPr>
        </p:nvSpPr>
        <p:spPr/>
        <p:txBody>
          <a:bodyPr/>
          <a:lstStyle/>
          <a:p>
            <a:r>
              <a:rPr lang="en-US"/>
              <a:t>Sustainability</a:t>
            </a:r>
          </a:p>
        </p:txBody>
      </p:sp>
      <p:sp>
        <p:nvSpPr>
          <p:cNvPr id="3" name="Content Placeholder 2">
            <a:extLst>
              <a:ext uri="{FF2B5EF4-FFF2-40B4-BE49-F238E27FC236}">
                <a16:creationId xmlns:a16="http://schemas.microsoft.com/office/drawing/2014/main" id="{367414FE-1801-4CBA-BCBA-A216F99F4DA0}"/>
              </a:ext>
            </a:extLst>
          </p:cNvPr>
          <p:cNvSpPr>
            <a:spLocks noGrp="1"/>
          </p:cNvSpPr>
          <p:nvPr>
            <p:ph idx="1"/>
          </p:nvPr>
        </p:nvSpPr>
        <p:spPr>
          <a:xfrm>
            <a:off x="444137" y="1517585"/>
            <a:ext cx="11312433" cy="4812972"/>
          </a:xfrm>
        </p:spPr>
        <p:txBody>
          <a:bodyPr>
            <a:normAutofit/>
          </a:bodyPr>
          <a:lstStyle/>
          <a:p>
            <a:pPr>
              <a:buFont typeface="Arial" panose="020B0604020202020204" pitchFamily="34" charset="0"/>
              <a:buChar char="•"/>
            </a:pPr>
            <a:r>
              <a:rPr lang="en-US"/>
              <a:t>As discussed earlier, the Peterson Center on Healthcare has enthusiastically committed to 18 months of continuing support to the Cost Trends Project.</a:t>
            </a:r>
          </a:p>
          <a:p>
            <a:pPr>
              <a:buFont typeface="Arial" panose="020B0604020202020204" pitchFamily="34" charset="0"/>
              <a:buChar char="•"/>
            </a:pPr>
            <a:r>
              <a:rPr lang="en-US"/>
              <a:t>We have previously anticipated the need to secure funding for ongoing support through the Governor’s budget and legislature, and perhaps through private funders, and will be seeking your guidance and support as we discuss this during future meetings.</a:t>
            </a:r>
          </a:p>
        </p:txBody>
      </p:sp>
      <p:sp>
        <p:nvSpPr>
          <p:cNvPr id="4" name="Slide Number Placeholder 3">
            <a:extLst>
              <a:ext uri="{FF2B5EF4-FFF2-40B4-BE49-F238E27FC236}">
                <a16:creationId xmlns:a16="http://schemas.microsoft.com/office/drawing/2014/main" id="{0E6B57C9-9CA3-465A-A349-7F67F8DDFAEB}"/>
              </a:ext>
            </a:extLst>
          </p:cNvPr>
          <p:cNvSpPr>
            <a:spLocks noGrp="1"/>
          </p:cNvSpPr>
          <p:nvPr>
            <p:ph type="sldNum" sz="quarter" idx="12"/>
          </p:nvPr>
        </p:nvSpPr>
        <p:spPr/>
        <p:txBody>
          <a:bodyPr/>
          <a:lstStyle/>
          <a:p>
            <a:fld id="{32BA1B2C-6684-47F0-87CE-B2A009176267}" type="slidenum">
              <a:rPr lang="en-US" smtClean="0"/>
              <a:t>21</a:t>
            </a:fld>
            <a:endParaRPr lang="en-US"/>
          </a:p>
        </p:txBody>
      </p:sp>
    </p:spTree>
    <p:extLst>
      <p:ext uri="{BB962C8B-B14F-4D97-AF65-F5344CB8AC3E}">
        <p14:creationId xmlns:p14="http://schemas.microsoft.com/office/powerpoint/2010/main" val="1707571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E23CF-E990-4145-BEE0-D75097D81FE0}"/>
              </a:ext>
            </a:extLst>
          </p:cNvPr>
          <p:cNvSpPr>
            <a:spLocks noGrp="1"/>
          </p:cNvSpPr>
          <p:nvPr>
            <p:ph type="title"/>
          </p:nvPr>
        </p:nvSpPr>
        <p:spPr/>
        <p:txBody>
          <a:bodyPr/>
          <a:lstStyle/>
          <a:p>
            <a:r>
              <a:rPr lang="en-US"/>
              <a:t>Break</a:t>
            </a:r>
          </a:p>
        </p:txBody>
      </p:sp>
      <p:sp>
        <p:nvSpPr>
          <p:cNvPr id="3" name="Slide Number Placeholder 2">
            <a:extLst>
              <a:ext uri="{FF2B5EF4-FFF2-40B4-BE49-F238E27FC236}">
                <a16:creationId xmlns:a16="http://schemas.microsoft.com/office/drawing/2014/main" id="{07653635-F750-4D0D-B41B-F49799771808}"/>
              </a:ext>
            </a:extLst>
          </p:cNvPr>
          <p:cNvSpPr>
            <a:spLocks noGrp="1"/>
          </p:cNvSpPr>
          <p:nvPr>
            <p:ph type="sldNum" sz="quarter" idx="12"/>
          </p:nvPr>
        </p:nvSpPr>
        <p:spPr/>
        <p:txBody>
          <a:bodyPr/>
          <a:lstStyle/>
          <a:p>
            <a:fld id="{32BA1B2C-6684-47F0-87CE-B2A009176267}" type="slidenum">
              <a:rPr lang="en-US" smtClean="0"/>
              <a:t>22</a:t>
            </a:fld>
            <a:endParaRPr lang="en-US"/>
          </a:p>
        </p:txBody>
      </p:sp>
    </p:spTree>
    <p:extLst>
      <p:ext uri="{BB962C8B-B14F-4D97-AF65-F5344CB8AC3E}">
        <p14:creationId xmlns:p14="http://schemas.microsoft.com/office/powerpoint/2010/main" val="42842662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08CBC-D21A-4C4F-B899-E5B023F60F3A}"/>
              </a:ext>
            </a:extLst>
          </p:cNvPr>
          <p:cNvSpPr>
            <a:spLocks noGrp="1"/>
          </p:cNvSpPr>
          <p:nvPr>
            <p:ph type="title"/>
          </p:nvPr>
        </p:nvSpPr>
        <p:spPr/>
        <p:txBody>
          <a:bodyPr/>
          <a:lstStyle/>
          <a:p>
            <a:r>
              <a:rPr lang="en-US"/>
              <a:t>Revisiting the Target Methodology</a:t>
            </a:r>
          </a:p>
        </p:txBody>
      </p:sp>
      <p:sp>
        <p:nvSpPr>
          <p:cNvPr id="3" name="Slide Number Placeholder 2">
            <a:extLst>
              <a:ext uri="{FF2B5EF4-FFF2-40B4-BE49-F238E27FC236}">
                <a16:creationId xmlns:a16="http://schemas.microsoft.com/office/drawing/2014/main" id="{9E50036F-FE20-4D26-BD2D-04218DFB7ACD}"/>
              </a:ext>
            </a:extLst>
          </p:cNvPr>
          <p:cNvSpPr>
            <a:spLocks noGrp="1"/>
          </p:cNvSpPr>
          <p:nvPr>
            <p:ph type="sldNum" sz="quarter" idx="12"/>
          </p:nvPr>
        </p:nvSpPr>
        <p:spPr/>
        <p:txBody>
          <a:bodyPr/>
          <a:lstStyle/>
          <a:p>
            <a:fld id="{32BA1B2C-6684-47F0-87CE-B2A009176267}" type="slidenum">
              <a:rPr lang="en-US" smtClean="0"/>
              <a:t>23</a:t>
            </a:fld>
            <a:endParaRPr lang="en-US"/>
          </a:p>
        </p:txBody>
      </p:sp>
    </p:spTree>
    <p:extLst>
      <p:ext uri="{BB962C8B-B14F-4D97-AF65-F5344CB8AC3E}">
        <p14:creationId xmlns:p14="http://schemas.microsoft.com/office/powerpoint/2010/main" val="41820317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5D64A-0891-409C-A6C8-90861C260CEF}"/>
              </a:ext>
            </a:extLst>
          </p:cNvPr>
          <p:cNvSpPr>
            <a:spLocks noGrp="1"/>
          </p:cNvSpPr>
          <p:nvPr>
            <p:ph type="title"/>
          </p:nvPr>
        </p:nvSpPr>
        <p:spPr/>
        <p:txBody>
          <a:bodyPr/>
          <a:lstStyle/>
          <a:p>
            <a:r>
              <a:rPr lang="en-US"/>
              <a:t>When to revisit the target methodology?	</a:t>
            </a:r>
          </a:p>
        </p:txBody>
      </p:sp>
      <p:sp>
        <p:nvSpPr>
          <p:cNvPr id="3" name="Content Placeholder 2">
            <a:extLst>
              <a:ext uri="{FF2B5EF4-FFF2-40B4-BE49-F238E27FC236}">
                <a16:creationId xmlns:a16="http://schemas.microsoft.com/office/drawing/2014/main" id="{2B3626E7-C2CE-4196-A4D3-D1B22C83F66E}"/>
              </a:ext>
            </a:extLst>
          </p:cNvPr>
          <p:cNvSpPr>
            <a:spLocks noGrp="1"/>
          </p:cNvSpPr>
          <p:nvPr>
            <p:ph idx="1"/>
          </p:nvPr>
        </p:nvSpPr>
        <p:spPr>
          <a:xfrm>
            <a:off x="444137" y="1416843"/>
            <a:ext cx="11312433" cy="5042942"/>
          </a:xfrm>
        </p:spPr>
        <p:txBody>
          <a:bodyPr>
            <a:normAutofit/>
          </a:bodyPr>
          <a:lstStyle/>
          <a:p>
            <a:r>
              <a:rPr lang="en-US"/>
              <a:t>In the </a:t>
            </a:r>
            <a:r>
              <a:rPr lang="en-US" b="1" i="1"/>
              <a:t>Compact to Reduce the Growth in Health Care Costs and State Health Care Spending in Rhode Island </a:t>
            </a:r>
            <a:r>
              <a:rPr lang="en-US"/>
              <a:t>the Steering Committee wrote:</a:t>
            </a:r>
          </a:p>
          <a:p>
            <a:endParaRPr lang="en-US" sz="400" i="1"/>
          </a:p>
          <a:p>
            <a:pPr lvl="1"/>
            <a:r>
              <a:rPr lang="en-US" sz="2600"/>
              <a:t>“Only highly significant changes in the economy will trigger re-visiting of the target methodology.  The Steering Committee will work with the state to determine a functional definition of “highly significant” and develop a plan for handling such events.”</a:t>
            </a:r>
          </a:p>
          <a:p>
            <a:endParaRPr lang="en-US" sz="400"/>
          </a:p>
          <a:p>
            <a:pPr>
              <a:spcBef>
                <a:spcPts val="600"/>
              </a:spcBef>
            </a:pPr>
            <a:r>
              <a:rPr lang="en-US"/>
              <a:t>This was added to the Compact in an attempt to address the possibility of a sudden sharp decline in the economy, as we saw occur about 10 years ago.</a:t>
            </a:r>
          </a:p>
          <a:p>
            <a:pPr>
              <a:spcBef>
                <a:spcPts val="600"/>
              </a:spcBef>
            </a:pPr>
            <a:endParaRPr lang="en-US" sz="600"/>
          </a:p>
          <a:p>
            <a:endParaRPr lang="en-US"/>
          </a:p>
        </p:txBody>
      </p:sp>
      <p:sp>
        <p:nvSpPr>
          <p:cNvPr id="4" name="Slide Number Placeholder 3">
            <a:extLst>
              <a:ext uri="{FF2B5EF4-FFF2-40B4-BE49-F238E27FC236}">
                <a16:creationId xmlns:a16="http://schemas.microsoft.com/office/drawing/2014/main" id="{07EE563B-DB29-4689-9D87-8B19AF8E4FD0}"/>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BA1B2C-6684-47F0-87CE-B2A009176267}" type="slidenum">
              <a:rPr kumimoji="0" lang="en-US" sz="140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1672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F9E86-50D8-48F7-8050-95886C0DFA61}"/>
              </a:ext>
            </a:extLst>
          </p:cNvPr>
          <p:cNvSpPr>
            <a:spLocks noGrp="1"/>
          </p:cNvSpPr>
          <p:nvPr>
            <p:ph type="title"/>
          </p:nvPr>
        </p:nvSpPr>
        <p:spPr/>
        <p:txBody>
          <a:bodyPr>
            <a:normAutofit fontScale="90000"/>
          </a:bodyPr>
          <a:lstStyle/>
          <a:p>
            <a:r>
              <a:rPr lang="en-US"/>
              <a:t>What is the relationship between the economy and health care spending?</a:t>
            </a:r>
          </a:p>
        </p:txBody>
      </p:sp>
      <p:sp>
        <p:nvSpPr>
          <p:cNvPr id="3" name="Content Placeholder 2">
            <a:extLst>
              <a:ext uri="{FF2B5EF4-FFF2-40B4-BE49-F238E27FC236}">
                <a16:creationId xmlns:a16="http://schemas.microsoft.com/office/drawing/2014/main" id="{C05A33AC-82E5-4F96-81AB-867B911A83D7}"/>
              </a:ext>
            </a:extLst>
          </p:cNvPr>
          <p:cNvSpPr>
            <a:spLocks noGrp="1"/>
          </p:cNvSpPr>
          <p:nvPr>
            <p:ph idx="1"/>
          </p:nvPr>
        </p:nvSpPr>
        <p:spPr>
          <a:xfrm>
            <a:off x="444137" y="1554871"/>
            <a:ext cx="11312433" cy="4812972"/>
          </a:xfrm>
        </p:spPr>
        <p:txBody>
          <a:bodyPr>
            <a:normAutofit/>
          </a:bodyPr>
          <a:lstStyle/>
          <a:p>
            <a:r>
              <a:rPr lang="en-US" dirty="0"/>
              <a:t>We performed some research and consulted with David Cutler (Harvard economist) on the relationship between the economy and health care spending.  (Research summary available in the appendix to these slides.)</a:t>
            </a:r>
          </a:p>
          <a:p>
            <a:endParaRPr lang="en-US" sz="200" dirty="0"/>
          </a:p>
          <a:p>
            <a:r>
              <a:rPr lang="en-US" u="sng" dirty="0"/>
              <a:t>The bottom line is:</a:t>
            </a:r>
          </a:p>
          <a:p>
            <a:pPr marL="514350" indent="-514350">
              <a:buFont typeface="+mj-lt"/>
              <a:buAutoNum type="arabicPeriod"/>
            </a:pPr>
            <a:r>
              <a:rPr lang="en-US" dirty="0"/>
              <a:t>We know that the economy (whether measured through inflation, GDP or personal income growth) affects health care spending.  When the economy goes down, so too does health care spending (and vice versa).</a:t>
            </a:r>
          </a:p>
          <a:p>
            <a:endParaRPr lang="en-US" sz="200" dirty="0"/>
          </a:p>
          <a:p>
            <a:pPr marL="514350" indent="-514350">
              <a:spcBef>
                <a:spcPts val="0"/>
              </a:spcBef>
              <a:buFont typeface="+mj-lt"/>
              <a:buAutoNum type="arabicPeriod" startAt="2"/>
            </a:pPr>
            <a:r>
              <a:rPr lang="en-US" dirty="0"/>
              <a:t>We also know the effect lags in for each of the indicators by 2-6 years (depending on the indicator), with a margin of 1-3 years.</a:t>
            </a:r>
          </a:p>
          <a:p>
            <a:endParaRPr lang="en-US" dirty="0"/>
          </a:p>
          <a:p>
            <a:endParaRPr lang="en-US" dirty="0"/>
          </a:p>
        </p:txBody>
      </p:sp>
      <p:sp>
        <p:nvSpPr>
          <p:cNvPr id="4" name="Slide Number Placeholder 3">
            <a:extLst>
              <a:ext uri="{FF2B5EF4-FFF2-40B4-BE49-F238E27FC236}">
                <a16:creationId xmlns:a16="http://schemas.microsoft.com/office/drawing/2014/main" id="{25D8A94E-50A8-44BF-8809-98FA2C56899F}"/>
              </a:ext>
            </a:extLst>
          </p:cNvPr>
          <p:cNvSpPr>
            <a:spLocks noGrp="1"/>
          </p:cNvSpPr>
          <p:nvPr>
            <p:ph type="sldNum" sz="quarter" idx="12"/>
          </p:nvPr>
        </p:nvSpPr>
        <p:spPr/>
        <p:txBody>
          <a:bodyPr/>
          <a:lstStyle/>
          <a:p>
            <a:fld id="{32BA1B2C-6684-47F0-87CE-B2A009176267}" type="slidenum">
              <a:rPr lang="en-US" smtClean="0"/>
              <a:t>25</a:t>
            </a:fld>
            <a:endParaRPr lang="en-US"/>
          </a:p>
        </p:txBody>
      </p:sp>
    </p:spTree>
    <p:extLst>
      <p:ext uri="{BB962C8B-B14F-4D97-AF65-F5344CB8AC3E}">
        <p14:creationId xmlns:p14="http://schemas.microsoft.com/office/powerpoint/2010/main" val="15840105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FC12A-9AF1-4BA3-8895-DA64EAB87A01}"/>
              </a:ext>
            </a:extLst>
          </p:cNvPr>
          <p:cNvSpPr>
            <a:spLocks noGrp="1"/>
          </p:cNvSpPr>
          <p:nvPr>
            <p:ph type="title"/>
          </p:nvPr>
        </p:nvSpPr>
        <p:spPr/>
        <p:txBody>
          <a:bodyPr>
            <a:normAutofit/>
          </a:bodyPr>
          <a:lstStyle/>
          <a:p>
            <a:r>
              <a:rPr lang="en-US"/>
              <a:t>Central Question for the Steering Committee</a:t>
            </a:r>
          </a:p>
        </p:txBody>
      </p:sp>
      <p:sp>
        <p:nvSpPr>
          <p:cNvPr id="3" name="Content Placeholder 2">
            <a:extLst>
              <a:ext uri="{FF2B5EF4-FFF2-40B4-BE49-F238E27FC236}">
                <a16:creationId xmlns:a16="http://schemas.microsoft.com/office/drawing/2014/main" id="{0AE7C7F5-D2B7-4B2F-BE45-B3C55C04A94D}"/>
              </a:ext>
            </a:extLst>
          </p:cNvPr>
          <p:cNvSpPr>
            <a:spLocks noGrp="1"/>
          </p:cNvSpPr>
          <p:nvPr>
            <p:ph idx="1"/>
          </p:nvPr>
        </p:nvSpPr>
        <p:spPr>
          <a:xfrm>
            <a:off x="444137" y="1459718"/>
            <a:ext cx="11312433" cy="4812972"/>
          </a:xfrm>
        </p:spPr>
        <p:txBody>
          <a:bodyPr>
            <a:normAutofit lnSpcReduction="10000"/>
          </a:bodyPr>
          <a:lstStyle/>
          <a:p>
            <a:r>
              <a:rPr lang="en-US" dirty="0"/>
              <a:t>Given what we know about the relationship of the economy to health care spending, </a:t>
            </a:r>
            <a:r>
              <a:rPr lang="en-US" b="1" dirty="0"/>
              <a:t>should the Steering Committee make a change to the health care cost growth target (which has been set for the next three years) for large changes in inflation, GDP or personal income growth?</a:t>
            </a:r>
          </a:p>
          <a:p>
            <a:endParaRPr lang="en-US" sz="200" dirty="0"/>
          </a:p>
          <a:p>
            <a:r>
              <a:rPr lang="en-US" dirty="0"/>
              <a:t>The Steering Committee Co-Chairs recommend </a:t>
            </a:r>
            <a:r>
              <a:rPr lang="en-US" u="sng" dirty="0"/>
              <a:t>not</a:t>
            </a:r>
            <a:r>
              <a:rPr lang="en-US" dirty="0"/>
              <a:t> making any changes, because the lag in the relationship is significant and any significant change in the economy will not affect health care spending in the near term.</a:t>
            </a:r>
          </a:p>
          <a:p>
            <a:endParaRPr lang="en-US" sz="200" dirty="0"/>
          </a:p>
          <a:p>
            <a:r>
              <a:rPr lang="en-US" dirty="0"/>
              <a:t>This would mean that, counter to the compact language, highly significant changes in the economy would not trigger re-visiting of the target methodology for the multi-year target period (but could influence future multi-year cost target periods).</a:t>
            </a:r>
          </a:p>
        </p:txBody>
      </p:sp>
      <p:sp>
        <p:nvSpPr>
          <p:cNvPr id="4" name="Slide Number Placeholder 3">
            <a:extLst>
              <a:ext uri="{FF2B5EF4-FFF2-40B4-BE49-F238E27FC236}">
                <a16:creationId xmlns:a16="http://schemas.microsoft.com/office/drawing/2014/main" id="{21473083-8AE6-47FC-B390-DD9C80D4F484}"/>
              </a:ext>
            </a:extLst>
          </p:cNvPr>
          <p:cNvSpPr>
            <a:spLocks noGrp="1"/>
          </p:cNvSpPr>
          <p:nvPr>
            <p:ph type="sldNum" sz="quarter" idx="12"/>
          </p:nvPr>
        </p:nvSpPr>
        <p:spPr/>
        <p:txBody>
          <a:bodyPr/>
          <a:lstStyle/>
          <a:p>
            <a:fld id="{32BA1B2C-6684-47F0-87CE-B2A009176267}" type="slidenum">
              <a:rPr lang="en-US" smtClean="0"/>
              <a:t>26</a:t>
            </a:fld>
            <a:endParaRPr lang="en-US"/>
          </a:p>
        </p:txBody>
      </p:sp>
    </p:spTree>
    <p:extLst>
      <p:ext uri="{BB962C8B-B14F-4D97-AF65-F5344CB8AC3E}">
        <p14:creationId xmlns:p14="http://schemas.microsoft.com/office/powerpoint/2010/main" val="22912495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7316A-0B3D-4127-BCB5-73270391CDB6}"/>
              </a:ext>
            </a:extLst>
          </p:cNvPr>
          <p:cNvSpPr>
            <a:spLocks noGrp="1"/>
          </p:cNvSpPr>
          <p:nvPr>
            <p:ph type="title"/>
          </p:nvPr>
        </p:nvSpPr>
        <p:spPr/>
        <p:txBody>
          <a:bodyPr/>
          <a:lstStyle/>
          <a:p>
            <a:r>
              <a:rPr lang="en-US" dirty="0"/>
              <a:t>Updates </a:t>
            </a:r>
          </a:p>
        </p:txBody>
      </p:sp>
      <p:sp>
        <p:nvSpPr>
          <p:cNvPr id="3" name="Text Placeholder 2">
            <a:extLst>
              <a:ext uri="{FF2B5EF4-FFF2-40B4-BE49-F238E27FC236}">
                <a16:creationId xmlns:a16="http://schemas.microsoft.com/office/drawing/2014/main" id="{033718B7-D8E1-4B6A-9956-456EFAC04A1D}"/>
              </a:ext>
            </a:extLst>
          </p:cNvPr>
          <p:cNvSpPr>
            <a:spLocks noGrp="1"/>
          </p:cNvSpPr>
          <p:nvPr>
            <p:ph type="body" idx="1"/>
          </p:nvPr>
        </p:nvSpPr>
        <p:spPr>
          <a:xfrm>
            <a:off x="0" y="2977022"/>
            <a:ext cx="12188824" cy="2020647"/>
          </a:xfrm>
        </p:spPr>
        <p:txBody>
          <a:bodyPr>
            <a:normAutofit/>
          </a:bodyPr>
          <a:lstStyle/>
          <a:p>
            <a:r>
              <a:rPr lang="en-US"/>
              <a:t>Missing data</a:t>
            </a:r>
          </a:p>
          <a:p>
            <a:r>
              <a:rPr lang="en-US"/>
              <a:t>Provider attribution</a:t>
            </a:r>
          </a:p>
          <a:p>
            <a:r>
              <a:rPr lang="en-US"/>
              <a:t>Implementation manual</a:t>
            </a:r>
          </a:p>
          <a:p>
            <a:r>
              <a:rPr lang="en-US"/>
              <a:t>TME Calculation</a:t>
            </a:r>
          </a:p>
          <a:p>
            <a:endParaRPr lang="en-US"/>
          </a:p>
        </p:txBody>
      </p:sp>
      <p:sp>
        <p:nvSpPr>
          <p:cNvPr id="4" name="Slide Number Placeholder 3">
            <a:extLst>
              <a:ext uri="{FF2B5EF4-FFF2-40B4-BE49-F238E27FC236}">
                <a16:creationId xmlns:a16="http://schemas.microsoft.com/office/drawing/2014/main" id="{70E11D95-800B-4B62-9A2B-F83743909657}"/>
              </a:ext>
            </a:extLst>
          </p:cNvPr>
          <p:cNvSpPr>
            <a:spLocks noGrp="1"/>
          </p:cNvSpPr>
          <p:nvPr>
            <p:ph type="sldNum" sz="quarter" idx="12"/>
          </p:nvPr>
        </p:nvSpPr>
        <p:spPr/>
        <p:txBody>
          <a:bodyPr/>
          <a:lstStyle/>
          <a:p>
            <a:fld id="{32BA1B2C-6684-47F0-87CE-B2A009176267}" type="slidenum">
              <a:rPr lang="en-US" smtClean="0"/>
              <a:t>27</a:t>
            </a:fld>
            <a:endParaRPr lang="en-US"/>
          </a:p>
        </p:txBody>
      </p:sp>
    </p:spTree>
    <p:extLst>
      <p:ext uri="{BB962C8B-B14F-4D97-AF65-F5344CB8AC3E}">
        <p14:creationId xmlns:p14="http://schemas.microsoft.com/office/powerpoint/2010/main" val="34546391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C1B04-B975-4396-8347-B8709127358B}"/>
              </a:ext>
            </a:extLst>
          </p:cNvPr>
          <p:cNvSpPr>
            <a:spLocks noGrp="1"/>
          </p:cNvSpPr>
          <p:nvPr>
            <p:ph type="title"/>
          </p:nvPr>
        </p:nvSpPr>
        <p:spPr/>
        <p:txBody>
          <a:bodyPr>
            <a:normAutofit fontScale="90000"/>
          </a:bodyPr>
          <a:lstStyle/>
          <a:p>
            <a:r>
              <a:rPr lang="en-US"/>
              <a:t>Updates on Missing Data from the APCD Analyses</a:t>
            </a:r>
          </a:p>
        </p:txBody>
      </p:sp>
      <p:sp>
        <p:nvSpPr>
          <p:cNvPr id="3" name="Content Placeholder 2">
            <a:extLst>
              <a:ext uri="{FF2B5EF4-FFF2-40B4-BE49-F238E27FC236}">
                <a16:creationId xmlns:a16="http://schemas.microsoft.com/office/drawing/2014/main" id="{82963112-9B62-4174-A185-E46944F55388}"/>
              </a:ext>
            </a:extLst>
          </p:cNvPr>
          <p:cNvSpPr>
            <a:spLocks noGrp="1"/>
          </p:cNvSpPr>
          <p:nvPr>
            <p:ph idx="1"/>
          </p:nvPr>
        </p:nvSpPr>
        <p:spPr>
          <a:xfrm>
            <a:off x="444137" y="1352693"/>
            <a:ext cx="11312433" cy="5107092"/>
          </a:xfrm>
        </p:spPr>
        <p:txBody>
          <a:bodyPr>
            <a:normAutofit lnSpcReduction="10000"/>
          </a:bodyPr>
          <a:lstStyle/>
          <a:p>
            <a:pPr lvl="0">
              <a:buFont typeface="Arial" panose="020B0604020202020204" pitchFamily="34" charset="0"/>
              <a:buChar char="•"/>
            </a:pPr>
            <a:r>
              <a:rPr lang="en-US" dirty="0"/>
              <a:t>During the 4/15 Steering Committee meeting, we shared analyses of the APCD.  These analyses revealed a few areas of missing data.</a:t>
            </a:r>
          </a:p>
          <a:p>
            <a:pPr lvl="0">
              <a:buFont typeface="Arial" panose="020B0604020202020204" pitchFamily="34" charset="0"/>
              <a:buChar char="•"/>
            </a:pPr>
            <a:r>
              <a:rPr lang="en-US" dirty="0"/>
              <a:t>During the 5/14 stakeholder meeting, we shared that the State was in the process of updating these missing data in the APCD.</a:t>
            </a:r>
          </a:p>
          <a:p>
            <a:pPr lvl="0">
              <a:buFont typeface="Arial" panose="020B0604020202020204" pitchFamily="34" charset="0"/>
              <a:buChar char="•"/>
            </a:pPr>
            <a:r>
              <a:rPr lang="en-US" dirty="0"/>
              <a:t>Since then...</a:t>
            </a:r>
          </a:p>
          <a:p>
            <a:pPr marL="514350" lvl="0" indent="-514350">
              <a:buFont typeface="+mj-lt"/>
              <a:buAutoNum type="arabicPeriod"/>
            </a:pPr>
            <a:r>
              <a:rPr lang="en-US" dirty="0"/>
              <a:t>We received updated BCBSRI and UHC data into the APCD.  Brown will shortly receive the new data. </a:t>
            </a:r>
          </a:p>
          <a:p>
            <a:pPr marL="514350" lvl="0" indent="-514350">
              <a:buFont typeface="+mj-lt"/>
              <a:buAutoNum type="arabicPeriod"/>
            </a:pPr>
            <a:r>
              <a:rPr lang="en-US" dirty="0" err="1"/>
              <a:t>Onpoint</a:t>
            </a:r>
            <a:r>
              <a:rPr lang="en-US" dirty="0"/>
              <a:t> could not replicate the NHPRI inpatient data issue that Brown identified.  We found that there was an issue with how Brown was viewing the data.  When looking at only commercial members in Rhode Island with 12 months of continuous enrollment, the inpatient values are consistent between Brown’s calculations and the underlying APCD data. </a:t>
            </a:r>
          </a:p>
          <a:p>
            <a:pPr marL="514350" lvl="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06CFE618-A4E5-439C-9AFB-389D21950854}"/>
              </a:ext>
            </a:extLst>
          </p:cNvPr>
          <p:cNvSpPr>
            <a:spLocks noGrp="1"/>
          </p:cNvSpPr>
          <p:nvPr>
            <p:ph type="sldNum" sz="quarter" idx="12"/>
          </p:nvPr>
        </p:nvSpPr>
        <p:spPr/>
        <p:txBody>
          <a:bodyPr/>
          <a:lstStyle/>
          <a:p>
            <a:fld id="{32BA1B2C-6684-47F0-87CE-B2A009176267}" type="slidenum">
              <a:rPr lang="en-US" smtClean="0"/>
              <a:t>28</a:t>
            </a:fld>
            <a:endParaRPr lang="en-US"/>
          </a:p>
        </p:txBody>
      </p:sp>
    </p:spTree>
    <p:extLst>
      <p:ext uri="{BB962C8B-B14F-4D97-AF65-F5344CB8AC3E}">
        <p14:creationId xmlns:p14="http://schemas.microsoft.com/office/powerpoint/2010/main" val="26933021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DDBF351-B632-44D5-ABCD-E25FF72D63F5}"/>
              </a:ext>
            </a:extLst>
          </p:cNvPr>
          <p:cNvSpPr>
            <a:spLocks noGrp="1"/>
          </p:cNvSpPr>
          <p:nvPr>
            <p:ph type="sldNum" sz="quarter" idx="12"/>
          </p:nvPr>
        </p:nvSpPr>
        <p:spPr/>
        <p:txBody>
          <a:bodyPr/>
          <a:lstStyle/>
          <a:p>
            <a:fld id="{32BA1B2C-6684-47F0-87CE-B2A009176267}" type="slidenum">
              <a:rPr lang="en-US" smtClean="0"/>
              <a:t>29</a:t>
            </a:fld>
            <a:endParaRPr lang="en-US"/>
          </a:p>
        </p:txBody>
      </p:sp>
      <p:sp>
        <p:nvSpPr>
          <p:cNvPr id="5" name="Title 1">
            <a:extLst>
              <a:ext uri="{FF2B5EF4-FFF2-40B4-BE49-F238E27FC236}">
                <a16:creationId xmlns:a16="http://schemas.microsoft.com/office/drawing/2014/main" id="{BE1D05BC-082D-4587-9BAB-9CFC1866B086}"/>
              </a:ext>
            </a:extLst>
          </p:cNvPr>
          <p:cNvSpPr txBox="1">
            <a:spLocks/>
          </p:cNvSpPr>
          <p:nvPr/>
        </p:nvSpPr>
        <p:spPr>
          <a:xfrm>
            <a:off x="1097280" y="758952"/>
            <a:ext cx="10058400" cy="3566160"/>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rgbClr val="1D4268"/>
                </a:solidFill>
                <a:latin typeface="+mj-lt"/>
                <a:ea typeface="+mj-ea"/>
                <a:cs typeface="+mj-cs"/>
              </a:defRPr>
            </a:lvl1pPr>
          </a:lstStyle>
          <a:p>
            <a:r>
              <a:rPr lang="en-US" sz="8000" b="1" dirty="0"/>
              <a:t>Provider Directory Data:</a:t>
            </a:r>
            <a:br>
              <a:rPr lang="en-US" sz="8000" b="1" dirty="0"/>
            </a:br>
            <a:r>
              <a:rPr lang="en-US" sz="6400" dirty="0"/>
              <a:t>Aggregation &amp; Attribution</a:t>
            </a:r>
            <a:endParaRPr lang="en-US" dirty="0"/>
          </a:p>
        </p:txBody>
      </p:sp>
      <p:sp>
        <p:nvSpPr>
          <p:cNvPr id="6" name="Text Placeholder 2">
            <a:extLst>
              <a:ext uri="{FF2B5EF4-FFF2-40B4-BE49-F238E27FC236}">
                <a16:creationId xmlns:a16="http://schemas.microsoft.com/office/drawing/2014/main" id="{6F53A319-8731-4FCF-A0A5-22B5ADA79456}"/>
              </a:ext>
            </a:extLst>
          </p:cNvPr>
          <p:cNvSpPr txBox="1">
            <a:spLocks/>
          </p:cNvSpPr>
          <p:nvPr/>
        </p:nvSpPr>
        <p:spPr>
          <a:xfrm>
            <a:off x="1097280" y="4453128"/>
            <a:ext cx="10058400" cy="114300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tx2">
                  <a:lumMod val="50000"/>
                </a:schemeClr>
              </a:buClr>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tx2">
                  <a:lumMod val="50000"/>
                </a:schemeClr>
              </a:buClr>
              <a:buFont typeface="Calibri" pitchFamily="34" charset="0"/>
              <a:buChar char="◦"/>
              <a:defRPr sz="20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tx2">
                  <a:lumMod val="50000"/>
                </a:schemeClr>
              </a:buClr>
              <a:buFont typeface="Calibri" pitchFamily="34" charset="0"/>
              <a:buChar char="◦"/>
              <a:defRPr sz="20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tx2">
                  <a:lumMod val="50000"/>
                </a:schemeClr>
              </a:buClr>
              <a:buFont typeface="Calibri" pitchFamily="34" charset="0"/>
              <a:buChar char="◦"/>
              <a:defRPr sz="20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400" dirty="0"/>
              <a:t>Brown University</a:t>
            </a:r>
          </a:p>
        </p:txBody>
      </p:sp>
    </p:spTree>
    <p:extLst>
      <p:ext uri="{BB962C8B-B14F-4D97-AF65-F5344CB8AC3E}">
        <p14:creationId xmlns:p14="http://schemas.microsoft.com/office/powerpoint/2010/main" val="116572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08CBC-D21A-4C4F-B899-E5B023F60F3A}"/>
              </a:ext>
            </a:extLst>
          </p:cNvPr>
          <p:cNvSpPr>
            <a:spLocks noGrp="1"/>
          </p:cNvSpPr>
          <p:nvPr>
            <p:ph type="title"/>
          </p:nvPr>
        </p:nvSpPr>
        <p:spPr/>
        <p:txBody>
          <a:bodyPr/>
          <a:lstStyle/>
          <a:p>
            <a:r>
              <a:rPr lang="en-US"/>
              <a:t>Welcome!</a:t>
            </a:r>
          </a:p>
        </p:txBody>
      </p:sp>
      <p:sp>
        <p:nvSpPr>
          <p:cNvPr id="3" name="Slide Number Placeholder 2">
            <a:extLst>
              <a:ext uri="{FF2B5EF4-FFF2-40B4-BE49-F238E27FC236}">
                <a16:creationId xmlns:a16="http://schemas.microsoft.com/office/drawing/2014/main" id="{E9759A84-7B2F-48D6-9349-AAC05169ADAF}"/>
              </a:ext>
            </a:extLst>
          </p:cNvPr>
          <p:cNvSpPr>
            <a:spLocks noGrp="1"/>
          </p:cNvSpPr>
          <p:nvPr>
            <p:ph type="sldNum" sz="quarter" idx="12"/>
          </p:nvPr>
        </p:nvSpPr>
        <p:spPr/>
        <p:txBody>
          <a:bodyPr/>
          <a:lstStyle/>
          <a:p>
            <a:fld id="{32BA1B2C-6684-47F0-87CE-B2A009176267}" type="slidenum">
              <a:rPr lang="en-US" smtClean="0"/>
              <a:t>3</a:t>
            </a:fld>
            <a:endParaRPr lang="en-US"/>
          </a:p>
        </p:txBody>
      </p:sp>
    </p:spTree>
    <p:extLst>
      <p:ext uri="{BB962C8B-B14F-4D97-AF65-F5344CB8AC3E}">
        <p14:creationId xmlns:p14="http://schemas.microsoft.com/office/powerpoint/2010/main" val="29600512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7A710-6F28-4636-A463-D021E8662569}"/>
              </a:ext>
            </a:extLst>
          </p:cNvPr>
          <p:cNvSpPr>
            <a:spLocks noGrp="1"/>
          </p:cNvSpPr>
          <p:nvPr>
            <p:ph type="title"/>
          </p:nvPr>
        </p:nvSpPr>
        <p:spPr/>
        <p:txBody>
          <a:bodyPr/>
          <a:lstStyle/>
          <a:p>
            <a:r>
              <a:rPr lang="en-US" dirty="0"/>
              <a:t>“Two-Step” Process</a:t>
            </a:r>
          </a:p>
        </p:txBody>
      </p:sp>
      <p:sp>
        <p:nvSpPr>
          <p:cNvPr id="3" name="Content Placeholder 2">
            <a:extLst>
              <a:ext uri="{FF2B5EF4-FFF2-40B4-BE49-F238E27FC236}">
                <a16:creationId xmlns:a16="http://schemas.microsoft.com/office/drawing/2014/main" id="{3CF6E64B-BA91-4B54-9703-E656FA2BACC7}"/>
              </a:ext>
            </a:extLst>
          </p:cNvPr>
          <p:cNvSpPr>
            <a:spLocks noGrp="1"/>
          </p:cNvSpPr>
          <p:nvPr>
            <p:ph idx="1"/>
          </p:nvPr>
        </p:nvSpPr>
        <p:spPr>
          <a:xfrm>
            <a:off x="444137" y="1568939"/>
            <a:ext cx="11312433" cy="4812972"/>
          </a:xfrm>
        </p:spPr>
        <p:txBody>
          <a:bodyPr/>
          <a:lstStyle/>
          <a:p>
            <a:pPr>
              <a:buFont typeface="Wingdings" panose="05000000000000000000" pitchFamily="2" charset="2"/>
              <a:buChar char="§"/>
            </a:pPr>
            <a:r>
              <a:rPr lang="en-US" b="1" dirty="0"/>
              <a:t>Objective: </a:t>
            </a:r>
            <a:r>
              <a:rPr lang="en-US" dirty="0"/>
              <a:t>To attribute patients in the Rhode Island APCD to the appropriate primary care physician (PCP) for the year 2017</a:t>
            </a:r>
          </a:p>
          <a:p>
            <a:pPr>
              <a:buFont typeface="Wingdings" panose="05000000000000000000" pitchFamily="2" charset="2"/>
              <a:buChar char="§"/>
            </a:pPr>
            <a:endParaRPr lang="en-US" sz="400" b="1" dirty="0"/>
          </a:p>
          <a:p>
            <a:pPr>
              <a:buFont typeface="Wingdings" panose="05000000000000000000" pitchFamily="2" charset="2"/>
              <a:buChar char="§"/>
            </a:pPr>
            <a:r>
              <a:rPr lang="en-US" b="1" dirty="0"/>
              <a:t>(1) PCP directory aggregation</a:t>
            </a:r>
          </a:p>
          <a:p>
            <a:pPr lvl="1">
              <a:buFont typeface="Wingdings" panose="05000000000000000000" pitchFamily="2" charset="2"/>
              <a:buChar char="§"/>
            </a:pPr>
            <a:r>
              <a:rPr lang="en-US" sz="2200" dirty="0"/>
              <a:t>Compile provider directory data supplied by four payers (</a:t>
            </a:r>
            <a:r>
              <a:rPr lang="en-US" sz="2200" b="1" dirty="0"/>
              <a:t>UHC, BCBSRI, Tufts, NHPRI</a:t>
            </a:r>
            <a:r>
              <a:rPr lang="en-US" sz="2200" dirty="0"/>
              <a:t>) into one dataset that can be used for the patient-to-PCP attribution process</a:t>
            </a:r>
          </a:p>
          <a:p>
            <a:pPr lvl="1">
              <a:buFont typeface="Wingdings" panose="05000000000000000000" pitchFamily="2" charset="2"/>
              <a:buChar char="§"/>
            </a:pPr>
            <a:r>
              <a:rPr lang="en-US" sz="2200" dirty="0"/>
              <a:t>The resultant dataset to have each record correspond to </a:t>
            </a:r>
            <a:r>
              <a:rPr lang="en-US" sz="2200" u="sng" dirty="0"/>
              <a:t>ONE UNIQUE PROVIDER</a:t>
            </a:r>
          </a:p>
          <a:p>
            <a:pPr lvl="1">
              <a:buFont typeface="Wingdings" panose="05000000000000000000" pitchFamily="2" charset="2"/>
              <a:buChar char="§"/>
            </a:pPr>
            <a:endParaRPr lang="en-US" sz="400" dirty="0"/>
          </a:p>
          <a:p>
            <a:pPr>
              <a:buFont typeface="Wingdings" panose="05000000000000000000" pitchFamily="2" charset="2"/>
              <a:buChar char="§"/>
            </a:pPr>
            <a:r>
              <a:rPr lang="en-US" b="1" dirty="0"/>
              <a:t> (2) Patient-to-PCP attribution</a:t>
            </a:r>
          </a:p>
          <a:p>
            <a:pPr lvl="1">
              <a:buFont typeface="Wingdings" panose="05000000000000000000" pitchFamily="2" charset="2"/>
              <a:buChar char="§"/>
            </a:pPr>
            <a:r>
              <a:rPr lang="en-US" sz="2200" dirty="0"/>
              <a:t>Merge dataset from Step (1) to the APCD data</a:t>
            </a:r>
          </a:p>
          <a:p>
            <a:pPr lvl="1">
              <a:buFont typeface="Wingdings" panose="05000000000000000000" pitchFamily="2" charset="2"/>
              <a:buChar char="§"/>
            </a:pPr>
            <a:r>
              <a:rPr lang="en-US" sz="2200" dirty="0"/>
              <a:t>Run a programming algorithm to attribute Rhode Island’s patients to an individual PCP</a:t>
            </a:r>
          </a:p>
          <a:p>
            <a:pPr lvl="1">
              <a:buFont typeface="Wingdings" panose="05000000000000000000" pitchFamily="2" charset="2"/>
              <a:buChar char="§"/>
            </a:pPr>
            <a:endParaRPr lang="en-US" sz="2200" b="1" dirty="0"/>
          </a:p>
          <a:p>
            <a:endParaRPr lang="en-US" dirty="0"/>
          </a:p>
        </p:txBody>
      </p:sp>
      <p:sp>
        <p:nvSpPr>
          <p:cNvPr id="4" name="Slide Number Placeholder 3">
            <a:extLst>
              <a:ext uri="{FF2B5EF4-FFF2-40B4-BE49-F238E27FC236}">
                <a16:creationId xmlns:a16="http://schemas.microsoft.com/office/drawing/2014/main" id="{1803B547-D0FA-4B21-991D-2199D5E40692}"/>
              </a:ext>
            </a:extLst>
          </p:cNvPr>
          <p:cNvSpPr>
            <a:spLocks noGrp="1"/>
          </p:cNvSpPr>
          <p:nvPr>
            <p:ph type="sldNum" sz="quarter" idx="12"/>
          </p:nvPr>
        </p:nvSpPr>
        <p:spPr/>
        <p:txBody>
          <a:bodyPr/>
          <a:lstStyle/>
          <a:p>
            <a:fld id="{32BA1B2C-6684-47F0-87CE-B2A009176267}" type="slidenum">
              <a:rPr lang="en-US" smtClean="0"/>
              <a:t>30</a:t>
            </a:fld>
            <a:endParaRPr lang="en-US"/>
          </a:p>
        </p:txBody>
      </p:sp>
    </p:spTree>
    <p:extLst>
      <p:ext uri="{BB962C8B-B14F-4D97-AF65-F5344CB8AC3E}">
        <p14:creationId xmlns:p14="http://schemas.microsoft.com/office/powerpoint/2010/main" val="2786774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49885-DD6F-487B-B226-7D0184EF9227}"/>
              </a:ext>
            </a:extLst>
          </p:cNvPr>
          <p:cNvSpPr>
            <a:spLocks noGrp="1"/>
          </p:cNvSpPr>
          <p:nvPr>
            <p:ph type="title"/>
          </p:nvPr>
        </p:nvSpPr>
        <p:spPr/>
        <p:txBody>
          <a:bodyPr>
            <a:normAutofit fontScale="90000"/>
          </a:bodyPr>
          <a:lstStyle/>
          <a:p>
            <a:r>
              <a:rPr lang="en-US" b="1" dirty="0"/>
              <a:t>(1) PCP Directory Aggregation</a:t>
            </a:r>
            <a:r>
              <a:rPr lang="en-US" dirty="0"/>
              <a:t> </a:t>
            </a:r>
            <a:r>
              <a:rPr lang="en-US" b="1" dirty="0"/>
              <a:t>– </a:t>
            </a:r>
            <a:br>
              <a:rPr lang="en-US" b="1" dirty="0"/>
            </a:br>
            <a:r>
              <a:rPr lang="en-US" dirty="0"/>
              <a:t>Data Structure &amp; Formatting</a:t>
            </a:r>
          </a:p>
        </p:txBody>
      </p:sp>
      <p:sp>
        <p:nvSpPr>
          <p:cNvPr id="3" name="Content Placeholder 2">
            <a:extLst>
              <a:ext uri="{FF2B5EF4-FFF2-40B4-BE49-F238E27FC236}">
                <a16:creationId xmlns:a16="http://schemas.microsoft.com/office/drawing/2014/main" id="{B39B821E-3628-4486-8BF2-36F1ABF8D7C5}"/>
              </a:ext>
            </a:extLst>
          </p:cNvPr>
          <p:cNvSpPr>
            <a:spLocks noGrp="1"/>
          </p:cNvSpPr>
          <p:nvPr>
            <p:ph idx="1"/>
          </p:nvPr>
        </p:nvSpPr>
        <p:spPr>
          <a:xfrm>
            <a:off x="444137" y="1597074"/>
            <a:ext cx="11312433" cy="4812972"/>
          </a:xfrm>
        </p:spPr>
        <p:txBody>
          <a:bodyPr>
            <a:normAutofit lnSpcReduction="10000"/>
          </a:bodyPr>
          <a:lstStyle/>
          <a:p>
            <a:pPr>
              <a:buFont typeface="Wingdings" panose="05000000000000000000" pitchFamily="2" charset="2"/>
              <a:buChar char="§"/>
            </a:pPr>
            <a:r>
              <a:rPr lang="en-US" b="1" dirty="0"/>
              <a:t>Each record in each payer’s provider directory has unique (NPI) x (PCP Site Name) combinations with various data on where each provider practices and with whom they have contractual relationships</a:t>
            </a:r>
            <a:endParaRPr lang="en-US" sz="2200" b="1" dirty="0"/>
          </a:p>
          <a:p>
            <a:pPr>
              <a:buFont typeface="Wingdings" panose="05000000000000000000" pitchFamily="2" charset="2"/>
              <a:buChar char="§"/>
            </a:pPr>
            <a:endParaRPr lang="en-US" sz="400" b="1" dirty="0"/>
          </a:p>
          <a:p>
            <a:pPr>
              <a:buFont typeface="Wingdings" panose="05000000000000000000" pitchFamily="2" charset="2"/>
              <a:buChar char="§"/>
            </a:pPr>
            <a:r>
              <a:rPr lang="en-US" b="1" dirty="0"/>
              <a:t> Variation across payer data submission in:</a:t>
            </a:r>
          </a:p>
          <a:p>
            <a:pPr lvl="1">
              <a:buFont typeface="Wingdings" panose="05000000000000000000" pitchFamily="2" charset="2"/>
              <a:buChar char="§"/>
            </a:pPr>
            <a:r>
              <a:rPr lang="en-US" sz="2600" dirty="0"/>
              <a:t>Data entry format</a:t>
            </a:r>
          </a:p>
          <a:p>
            <a:pPr lvl="3">
              <a:buFont typeface="Wingdings" panose="05000000000000000000" pitchFamily="2" charset="2"/>
              <a:buChar char="§"/>
            </a:pPr>
            <a:r>
              <a:rPr lang="en-US" sz="2200" dirty="0"/>
              <a:t>For example: </a:t>
            </a:r>
            <a:r>
              <a:rPr lang="en-US" sz="2200" u="sng" dirty="0"/>
              <a:t>IRA WILSON </a:t>
            </a:r>
            <a:r>
              <a:rPr lang="en-US" sz="2200" dirty="0"/>
              <a:t>vs. </a:t>
            </a:r>
            <a:r>
              <a:rPr lang="en-US" sz="2200" u="sng" dirty="0"/>
              <a:t>Ira Wilson </a:t>
            </a:r>
          </a:p>
          <a:p>
            <a:pPr lvl="1">
              <a:buFont typeface="Wingdings" panose="05000000000000000000" pitchFamily="2" charset="2"/>
              <a:buChar char="§"/>
            </a:pPr>
            <a:r>
              <a:rPr lang="en-US" sz="2600" dirty="0"/>
              <a:t>Level of detail and use of acronyms </a:t>
            </a:r>
          </a:p>
          <a:p>
            <a:pPr lvl="3">
              <a:buFont typeface="Wingdings" panose="05000000000000000000" pitchFamily="2" charset="2"/>
              <a:buChar char="§"/>
            </a:pPr>
            <a:r>
              <a:rPr lang="en-US" sz="2200" dirty="0"/>
              <a:t>For example: </a:t>
            </a:r>
            <a:r>
              <a:rPr lang="en-US" sz="2200" u="sng" dirty="0"/>
              <a:t>North Providence Clinic </a:t>
            </a:r>
            <a:r>
              <a:rPr lang="en-US" sz="2200" dirty="0"/>
              <a:t>vs. </a:t>
            </a:r>
            <a:r>
              <a:rPr lang="en-US" sz="2200" u="sng" dirty="0"/>
              <a:t>N Prov Clinic </a:t>
            </a:r>
            <a:r>
              <a:rPr lang="en-US" sz="2200" dirty="0"/>
              <a:t>vs. </a:t>
            </a:r>
            <a:r>
              <a:rPr lang="en-US" sz="2200" u="sng" dirty="0"/>
              <a:t>Green University N Prov Clinic</a:t>
            </a:r>
          </a:p>
          <a:p>
            <a:pPr lvl="1">
              <a:buFont typeface="Wingdings" panose="05000000000000000000" pitchFamily="2" charset="2"/>
              <a:buChar char="§"/>
            </a:pPr>
            <a:r>
              <a:rPr lang="en-US" sz="2600" dirty="0"/>
              <a:t>Inclusion/exclusion of middle names</a:t>
            </a:r>
          </a:p>
          <a:p>
            <a:pPr lvl="3">
              <a:buFont typeface="Wingdings" panose="05000000000000000000" pitchFamily="2" charset="2"/>
              <a:buChar char="§"/>
            </a:pPr>
            <a:r>
              <a:rPr lang="en-US" sz="2200" u="sng" dirty="0"/>
              <a:t>John Peterson Doe </a:t>
            </a:r>
            <a:r>
              <a:rPr lang="en-US" sz="2200" dirty="0"/>
              <a:t>vs. </a:t>
            </a:r>
            <a:r>
              <a:rPr lang="en-US" sz="2200" u="sng" dirty="0"/>
              <a:t>John Doe </a:t>
            </a:r>
            <a:r>
              <a:rPr lang="en-US" sz="2200" dirty="0"/>
              <a:t>vs. </a:t>
            </a:r>
            <a:r>
              <a:rPr lang="en-US" sz="2200" u="sng" dirty="0"/>
              <a:t>Jonathan P Doe</a:t>
            </a:r>
          </a:p>
          <a:p>
            <a:pPr lvl="1">
              <a:buFont typeface="Wingdings" panose="05000000000000000000" pitchFamily="2" charset="2"/>
              <a:buChar char="§"/>
            </a:pPr>
            <a:r>
              <a:rPr lang="en-US" sz="2600" dirty="0"/>
              <a:t>Many more challenges!</a:t>
            </a:r>
          </a:p>
          <a:p>
            <a:pPr lvl="3">
              <a:buFont typeface="Wingdings" panose="05000000000000000000" pitchFamily="2" charset="2"/>
              <a:buChar char="§"/>
            </a:pPr>
            <a:endParaRPr lang="en-US" sz="2200" dirty="0"/>
          </a:p>
          <a:p>
            <a:pPr lvl="3">
              <a:buFont typeface="Wingdings" panose="05000000000000000000" pitchFamily="2" charset="2"/>
              <a:buChar char="§"/>
            </a:pPr>
            <a:endParaRPr lang="en-US" sz="2200" dirty="0"/>
          </a:p>
          <a:p>
            <a:endParaRPr lang="en-US" dirty="0"/>
          </a:p>
        </p:txBody>
      </p:sp>
      <p:sp>
        <p:nvSpPr>
          <p:cNvPr id="4" name="Slide Number Placeholder 3">
            <a:extLst>
              <a:ext uri="{FF2B5EF4-FFF2-40B4-BE49-F238E27FC236}">
                <a16:creationId xmlns:a16="http://schemas.microsoft.com/office/drawing/2014/main" id="{32AC6B8B-785B-4641-A002-4A3BA9DAC8F7}"/>
              </a:ext>
            </a:extLst>
          </p:cNvPr>
          <p:cNvSpPr>
            <a:spLocks noGrp="1"/>
          </p:cNvSpPr>
          <p:nvPr>
            <p:ph type="sldNum" sz="quarter" idx="12"/>
          </p:nvPr>
        </p:nvSpPr>
        <p:spPr/>
        <p:txBody>
          <a:bodyPr/>
          <a:lstStyle/>
          <a:p>
            <a:fld id="{32BA1B2C-6684-47F0-87CE-B2A009176267}" type="slidenum">
              <a:rPr lang="en-US" smtClean="0"/>
              <a:t>31</a:t>
            </a:fld>
            <a:endParaRPr lang="en-US"/>
          </a:p>
        </p:txBody>
      </p:sp>
    </p:spTree>
    <p:extLst>
      <p:ext uri="{BB962C8B-B14F-4D97-AF65-F5344CB8AC3E}">
        <p14:creationId xmlns:p14="http://schemas.microsoft.com/office/powerpoint/2010/main" val="5147629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03DC2-9516-4320-B137-A2B8E809A9F5}"/>
              </a:ext>
            </a:extLst>
          </p:cNvPr>
          <p:cNvSpPr>
            <a:spLocks noGrp="1"/>
          </p:cNvSpPr>
          <p:nvPr>
            <p:ph type="title"/>
          </p:nvPr>
        </p:nvSpPr>
        <p:spPr/>
        <p:txBody>
          <a:bodyPr>
            <a:normAutofit fontScale="90000"/>
          </a:bodyPr>
          <a:lstStyle/>
          <a:p>
            <a:r>
              <a:rPr lang="en-US" b="1" dirty="0"/>
              <a:t>(1) PCP Directory Aggregation – </a:t>
            </a:r>
            <a:br>
              <a:rPr lang="en-US" b="1" dirty="0"/>
            </a:br>
            <a:r>
              <a:rPr lang="en-US" dirty="0"/>
              <a:t>Method</a:t>
            </a:r>
          </a:p>
        </p:txBody>
      </p:sp>
      <p:sp>
        <p:nvSpPr>
          <p:cNvPr id="3" name="Content Placeholder 2">
            <a:extLst>
              <a:ext uri="{FF2B5EF4-FFF2-40B4-BE49-F238E27FC236}">
                <a16:creationId xmlns:a16="http://schemas.microsoft.com/office/drawing/2014/main" id="{A4393F8C-CE9D-4E5B-9469-025AC4E0B859}"/>
              </a:ext>
            </a:extLst>
          </p:cNvPr>
          <p:cNvSpPr>
            <a:spLocks noGrp="1"/>
          </p:cNvSpPr>
          <p:nvPr>
            <p:ph idx="1"/>
          </p:nvPr>
        </p:nvSpPr>
        <p:spPr>
          <a:xfrm>
            <a:off x="475379" y="1583006"/>
            <a:ext cx="11312433" cy="4812972"/>
          </a:xfrm>
        </p:spPr>
        <p:txBody>
          <a:bodyPr/>
          <a:lstStyle/>
          <a:p>
            <a:pPr>
              <a:buFont typeface="Wingdings" panose="05000000000000000000" pitchFamily="2" charset="2"/>
              <a:buChar char="§"/>
            </a:pPr>
            <a:r>
              <a:rPr lang="en-US" b="1" dirty="0"/>
              <a:t> Append the four payers’ datasets together</a:t>
            </a:r>
          </a:p>
          <a:p>
            <a:pPr>
              <a:buFont typeface="Wingdings" panose="05000000000000000000" pitchFamily="2" charset="2"/>
              <a:buChar char="§"/>
            </a:pPr>
            <a:r>
              <a:rPr lang="en-US" b="1" dirty="0"/>
              <a:t> Clean and standardize the variables (both manually and with software)</a:t>
            </a:r>
          </a:p>
          <a:p>
            <a:pPr>
              <a:buFont typeface="Wingdings" panose="05000000000000000000" pitchFamily="2" charset="2"/>
              <a:buChar char="§"/>
            </a:pPr>
            <a:r>
              <a:rPr lang="en-US" b="1" dirty="0"/>
              <a:t> Restructure the dataset from a long format to a wide format</a:t>
            </a:r>
            <a:endParaRPr lang="en-US" sz="2200" dirty="0"/>
          </a:p>
          <a:p>
            <a:endParaRPr lang="en-US" dirty="0"/>
          </a:p>
        </p:txBody>
      </p:sp>
      <p:sp>
        <p:nvSpPr>
          <p:cNvPr id="4" name="Slide Number Placeholder 3">
            <a:extLst>
              <a:ext uri="{FF2B5EF4-FFF2-40B4-BE49-F238E27FC236}">
                <a16:creationId xmlns:a16="http://schemas.microsoft.com/office/drawing/2014/main" id="{2F84B562-97F6-4EB9-8B2E-B7A8BD587208}"/>
              </a:ext>
            </a:extLst>
          </p:cNvPr>
          <p:cNvSpPr>
            <a:spLocks noGrp="1"/>
          </p:cNvSpPr>
          <p:nvPr>
            <p:ph type="sldNum" sz="quarter" idx="12"/>
          </p:nvPr>
        </p:nvSpPr>
        <p:spPr/>
        <p:txBody>
          <a:bodyPr/>
          <a:lstStyle/>
          <a:p>
            <a:fld id="{32BA1B2C-6684-47F0-87CE-B2A009176267}" type="slidenum">
              <a:rPr lang="en-US" smtClean="0"/>
              <a:t>32</a:t>
            </a:fld>
            <a:endParaRPr lang="en-US"/>
          </a:p>
        </p:txBody>
      </p:sp>
      <p:graphicFrame>
        <p:nvGraphicFramePr>
          <p:cNvPr id="10" name="Table 9">
            <a:extLst>
              <a:ext uri="{FF2B5EF4-FFF2-40B4-BE49-F238E27FC236}">
                <a16:creationId xmlns:a16="http://schemas.microsoft.com/office/drawing/2014/main" id="{E1346DD6-8168-4ADA-AD65-B2D253B5E87A}"/>
              </a:ext>
            </a:extLst>
          </p:cNvPr>
          <p:cNvGraphicFramePr>
            <a:graphicFrameLocks noGrp="1"/>
          </p:cNvGraphicFramePr>
          <p:nvPr/>
        </p:nvGraphicFramePr>
        <p:xfrm>
          <a:off x="275639" y="4083080"/>
          <a:ext cx="3625406" cy="1531620"/>
        </p:xfrm>
        <a:graphic>
          <a:graphicData uri="http://schemas.openxmlformats.org/drawingml/2006/table">
            <a:tbl>
              <a:tblPr/>
              <a:tblGrid>
                <a:gridCol w="680324">
                  <a:extLst>
                    <a:ext uri="{9D8B030D-6E8A-4147-A177-3AD203B41FA5}">
                      <a16:colId xmlns:a16="http://schemas.microsoft.com/office/drawing/2014/main" val="820308238"/>
                    </a:ext>
                  </a:extLst>
                </a:gridCol>
                <a:gridCol w="641268">
                  <a:extLst>
                    <a:ext uri="{9D8B030D-6E8A-4147-A177-3AD203B41FA5}">
                      <a16:colId xmlns:a16="http://schemas.microsoft.com/office/drawing/2014/main" val="1824782137"/>
                    </a:ext>
                  </a:extLst>
                </a:gridCol>
                <a:gridCol w="492627">
                  <a:extLst>
                    <a:ext uri="{9D8B030D-6E8A-4147-A177-3AD203B41FA5}">
                      <a16:colId xmlns:a16="http://schemas.microsoft.com/office/drawing/2014/main" val="1044988542"/>
                    </a:ext>
                  </a:extLst>
                </a:gridCol>
                <a:gridCol w="778032">
                  <a:extLst>
                    <a:ext uri="{9D8B030D-6E8A-4147-A177-3AD203B41FA5}">
                      <a16:colId xmlns:a16="http://schemas.microsoft.com/office/drawing/2014/main" val="2571332786"/>
                    </a:ext>
                  </a:extLst>
                </a:gridCol>
                <a:gridCol w="1033155">
                  <a:extLst>
                    <a:ext uri="{9D8B030D-6E8A-4147-A177-3AD203B41FA5}">
                      <a16:colId xmlns:a16="http://schemas.microsoft.com/office/drawing/2014/main" val="3996593041"/>
                    </a:ext>
                  </a:extLst>
                </a:gridCol>
              </a:tblGrid>
              <a:tr h="18415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b="1" u="none" strike="noStrike" dirty="0">
                          <a:effectLst/>
                        </a:rPr>
                        <a:t>First Name</a:t>
                      </a:r>
                      <a:endParaRPr lang="en-US" sz="1400" b="1" i="0" u="none" strike="noStrike" dirty="0">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b="1" u="none" strike="noStrike" dirty="0">
                          <a:effectLst/>
                        </a:rPr>
                        <a:t>Last Name</a:t>
                      </a:r>
                      <a:endParaRPr lang="en-US" sz="1400" b="1" i="0" u="none" strike="noStrike" dirty="0">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b="1" u="none" strike="noStrike" dirty="0">
                          <a:effectLst/>
                        </a:rPr>
                        <a:t>Cred</a:t>
                      </a:r>
                      <a:endParaRPr lang="en-US" sz="1400" b="1" i="0" u="none" strike="noStrike" dirty="0">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b="1" u="none" strike="noStrike" dirty="0">
                          <a:effectLst/>
                        </a:rPr>
                        <a:t>PCP Site</a:t>
                      </a:r>
                      <a:endParaRPr lang="en-US" sz="1400" b="1" i="0" u="none" strike="noStrike" dirty="0">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b="1" u="none" strike="noStrike" dirty="0">
                          <a:effectLst/>
                        </a:rPr>
                        <a:t>ACO</a:t>
                      </a:r>
                      <a:endParaRPr lang="en-US" sz="1400" b="1" i="0" u="none" strike="noStrike" dirty="0">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extLst>
                  <a:ext uri="{0D108BD9-81ED-4DB2-BD59-A6C34878D82A}">
                    <a16:rowId xmlns:a16="http://schemas.microsoft.com/office/drawing/2014/main" val="1998248572"/>
                  </a:ext>
                </a:extLst>
              </a:tr>
              <a:tr h="18415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Hace</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Oh</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PA</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Green #1</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Amazing ACO</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extLst>
                  <a:ext uri="{0D108BD9-81ED-4DB2-BD59-A6C34878D82A}">
                    <a16:rowId xmlns:a16="http://schemas.microsoft.com/office/drawing/2014/main" val="1106345735"/>
                  </a:ext>
                </a:extLst>
              </a:tr>
              <a:tr h="18415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Hace </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Oh</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dirty="0">
                          <a:effectLst/>
                        </a:rPr>
                        <a:t>PA</a:t>
                      </a:r>
                      <a:endParaRPr lang="en-US" sz="1400" b="0" i="0" u="none" strike="noStrike" dirty="0">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Green #2</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Amazing ACO</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extLst>
                  <a:ext uri="{0D108BD9-81ED-4DB2-BD59-A6C34878D82A}">
                    <a16:rowId xmlns:a16="http://schemas.microsoft.com/office/drawing/2014/main" val="4037112209"/>
                  </a:ext>
                </a:extLst>
              </a:tr>
              <a:tr h="18415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Anya </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Wallack</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MD</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Brown #1</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Best ACO</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extLst>
                  <a:ext uri="{0D108BD9-81ED-4DB2-BD59-A6C34878D82A}">
                    <a16:rowId xmlns:a16="http://schemas.microsoft.com/office/drawing/2014/main" val="1229564756"/>
                  </a:ext>
                </a:extLst>
              </a:tr>
              <a:tr h="18415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Anya </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Wallack</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MD</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Brown #3</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Best ACO</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extLst>
                  <a:ext uri="{0D108BD9-81ED-4DB2-BD59-A6C34878D82A}">
                    <a16:rowId xmlns:a16="http://schemas.microsoft.com/office/drawing/2014/main" val="2773688450"/>
                  </a:ext>
                </a:extLst>
              </a:tr>
              <a:tr h="18415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Deepak </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Adhikari</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MD</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Brown #2</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dirty="0">
                          <a:effectLst/>
                        </a:rPr>
                        <a:t>Best ACO</a:t>
                      </a:r>
                      <a:endParaRPr lang="en-US" sz="1400" b="0" i="0" u="none" strike="noStrike" dirty="0">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extLst>
                  <a:ext uri="{0D108BD9-81ED-4DB2-BD59-A6C34878D82A}">
                    <a16:rowId xmlns:a16="http://schemas.microsoft.com/office/drawing/2014/main" val="3964703461"/>
                  </a:ext>
                </a:extLst>
              </a:tr>
            </a:tbl>
          </a:graphicData>
        </a:graphic>
      </p:graphicFrame>
      <p:graphicFrame>
        <p:nvGraphicFramePr>
          <p:cNvPr id="11" name="Table 10">
            <a:extLst>
              <a:ext uri="{FF2B5EF4-FFF2-40B4-BE49-F238E27FC236}">
                <a16:creationId xmlns:a16="http://schemas.microsoft.com/office/drawing/2014/main" id="{BA9A54C5-B9A6-4DB4-92EF-DD31872F4D1B}"/>
              </a:ext>
            </a:extLst>
          </p:cNvPr>
          <p:cNvGraphicFramePr>
            <a:graphicFrameLocks noGrp="1"/>
          </p:cNvGraphicFramePr>
          <p:nvPr/>
        </p:nvGraphicFramePr>
        <p:xfrm>
          <a:off x="4679075" y="4409470"/>
          <a:ext cx="7399846" cy="878840"/>
        </p:xfrm>
        <a:graphic>
          <a:graphicData uri="http://schemas.openxmlformats.org/drawingml/2006/table">
            <a:tbl>
              <a:tblPr/>
              <a:tblGrid>
                <a:gridCol w="1088677">
                  <a:extLst>
                    <a:ext uri="{9D8B030D-6E8A-4147-A177-3AD203B41FA5}">
                      <a16:colId xmlns:a16="http://schemas.microsoft.com/office/drawing/2014/main" val="1313989550"/>
                    </a:ext>
                  </a:extLst>
                </a:gridCol>
                <a:gridCol w="1025565">
                  <a:extLst>
                    <a:ext uri="{9D8B030D-6E8A-4147-A177-3AD203B41FA5}">
                      <a16:colId xmlns:a16="http://schemas.microsoft.com/office/drawing/2014/main" val="1984057938"/>
                    </a:ext>
                  </a:extLst>
                </a:gridCol>
                <a:gridCol w="568005">
                  <a:extLst>
                    <a:ext uri="{9D8B030D-6E8A-4147-A177-3AD203B41FA5}">
                      <a16:colId xmlns:a16="http://schemas.microsoft.com/office/drawing/2014/main" val="4212796016"/>
                    </a:ext>
                  </a:extLst>
                </a:gridCol>
                <a:gridCol w="552227">
                  <a:extLst>
                    <a:ext uri="{9D8B030D-6E8A-4147-A177-3AD203B41FA5}">
                      <a16:colId xmlns:a16="http://schemas.microsoft.com/office/drawing/2014/main" val="1388523050"/>
                    </a:ext>
                  </a:extLst>
                </a:gridCol>
                <a:gridCol w="710007">
                  <a:extLst>
                    <a:ext uri="{9D8B030D-6E8A-4147-A177-3AD203B41FA5}">
                      <a16:colId xmlns:a16="http://schemas.microsoft.com/office/drawing/2014/main" val="3802916735"/>
                    </a:ext>
                  </a:extLst>
                </a:gridCol>
                <a:gridCol w="662673">
                  <a:extLst>
                    <a:ext uri="{9D8B030D-6E8A-4147-A177-3AD203B41FA5}">
                      <a16:colId xmlns:a16="http://schemas.microsoft.com/office/drawing/2014/main" val="1801599429"/>
                    </a:ext>
                  </a:extLst>
                </a:gridCol>
                <a:gridCol w="646895">
                  <a:extLst>
                    <a:ext uri="{9D8B030D-6E8A-4147-A177-3AD203B41FA5}">
                      <a16:colId xmlns:a16="http://schemas.microsoft.com/office/drawing/2014/main" val="3146784609"/>
                    </a:ext>
                  </a:extLst>
                </a:gridCol>
                <a:gridCol w="631117">
                  <a:extLst>
                    <a:ext uri="{9D8B030D-6E8A-4147-A177-3AD203B41FA5}">
                      <a16:colId xmlns:a16="http://schemas.microsoft.com/office/drawing/2014/main" val="4282101640"/>
                    </a:ext>
                  </a:extLst>
                </a:gridCol>
                <a:gridCol w="757340">
                  <a:extLst>
                    <a:ext uri="{9D8B030D-6E8A-4147-A177-3AD203B41FA5}">
                      <a16:colId xmlns:a16="http://schemas.microsoft.com/office/drawing/2014/main" val="2363024261"/>
                    </a:ext>
                  </a:extLst>
                </a:gridCol>
                <a:gridCol w="757340">
                  <a:extLst>
                    <a:ext uri="{9D8B030D-6E8A-4147-A177-3AD203B41FA5}">
                      <a16:colId xmlns:a16="http://schemas.microsoft.com/office/drawing/2014/main" val="126004452"/>
                    </a:ext>
                  </a:extLst>
                </a:gridCol>
              </a:tblGrid>
              <a:tr h="18415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b="1" u="none" strike="noStrike" dirty="0">
                          <a:effectLst/>
                        </a:rPr>
                        <a:t>First Name</a:t>
                      </a:r>
                      <a:endParaRPr lang="en-US" sz="1400" b="1" i="0" u="none" strike="noStrike" dirty="0">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b="1" u="none" strike="noStrike" dirty="0">
                          <a:effectLst/>
                        </a:rPr>
                        <a:t>Last Name</a:t>
                      </a:r>
                      <a:endParaRPr lang="en-US" sz="1400" b="1" i="0" u="none" strike="noStrike" dirty="0">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b="1" u="none" strike="noStrike" dirty="0">
                          <a:effectLst/>
                        </a:rPr>
                        <a:t>PA</a:t>
                      </a:r>
                      <a:endParaRPr lang="en-US" sz="1400" b="1" i="0" u="none" strike="noStrike" dirty="0">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b="1" u="none" strike="noStrike" dirty="0">
                          <a:effectLst/>
                        </a:rPr>
                        <a:t>MD</a:t>
                      </a:r>
                      <a:endParaRPr lang="en-US" sz="1400" b="1" i="0" u="none" strike="noStrike" dirty="0">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b="1" u="none" strike="noStrike" dirty="0">
                          <a:effectLst/>
                        </a:rPr>
                        <a:t>Green1</a:t>
                      </a:r>
                      <a:endParaRPr lang="en-US" sz="1400" b="1" i="0" u="none" strike="noStrike" dirty="0">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b="1" u="none" strike="noStrike" dirty="0">
                          <a:effectLst/>
                        </a:rPr>
                        <a:t>Green2</a:t>
                      </a:r>
                      <a:endParaRPr lang="en-US" sz="1400" b="1" i="0" u="none" strike="noStrike" dirty="0">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b="1" u="none" strike="noStrike" dirty="0">
                          <a:effectLst/>
                        </a:rPr>
                        <a:t>Brown1</a:t>
                      </a:r>
                      <a:endParaRPr lang="en-US" sz="1400" b="1" i="0" u="none" strike="noStrike" dirty="0">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b="1" u="none" strike="noStrike" dirty="0">
                          <a:effectLst/>
                        </a:rPr>
                        <a:t>Brown2</a:t>
                      </a:r>
                      <a:endParaRPr lang="en-US" sz="1400" b="1" i="0" u="none" strike="noStrike" dirty="0">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b="1" u="none" strike="noStrike">
                          <a:effectLst/>
                        </a:rPr>
                        <a:t>Amazing</a:t>
                      </a:r>
                      <a:endParaRPr lang="en-US" sz="1400" b="1"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b="1" u="none" strike="noStrike" dirty="0">
                          <a:effectLst/>
                        </a:rPr>
                        <a:t>Best</a:t>
                      </a:r>
                      <a:endParaRPr lang="en-US" sz="1400" b="1" i="0" u="none" strike="noStrike" dirty="0">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extLst>
                  <a:ext uri="{0D108BD9-81ED-4DB2-BD59-A6C34878D82A}">
                    <a16:rowId xmlns:a16="http://schemas.microsoft.com/office/drawing/2014/main" val="1345290489"/>
                  </a:ext>
                </a:extLst>
              </a:tr>
              <a:tr h="18415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Hace</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Oh</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Yes</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No</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Yes</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Yes</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No</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No</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dirty="0">
                          <a:effectLst/>
                        </a:rPr>
                        <a:t>Yes</a:t>
                      </a:r>
                      <a:endParaRPr lang="en-US" sz="1400" b="0" i="0" u="none" strike="noStrike" dirty="0">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dirty="0">
                          <a:effectLst/>
                        </a:rPr>
                        <a:t>No</a:t>
                      </a:r>
                      <a:endParaRPr lang="en-US" sz="1400" b="0" i="0" u="none" strike="noStrike" dirty="0">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extLst>
                  <a:ext uri="{0D108BD9-81ED-4DB2-BD59-A6C34878D82A}">
                    <a16:rowId xmlns:a16="http://schemas.microsoft.com/office/drawing/2014/main" val="1231337249"/>
                  </a:ext>
                </a:extLst>
              </a:tr>
              <a:tr h="18415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Anya</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Wallack</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No </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Yes</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No</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No</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Yes</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Yes</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No</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Yes</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extLst>
                  <a:ext uri="{0D108BD9-81ED-4DB2-BD59-A6C34878D82A}">
                    <a16:rowId xmlns:a16="http://schemas.microsoft.com/office/drawing/2014/main" val="2051548219"/>
                  </a:ext>
                </a:extLst>
              </a:tr>
              <a:tr h="18415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Deepak</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Adhikari</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No </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Yes</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No</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No</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Yes</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No</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a:effectLst/>
                        </a:rPr>
                        <a:t>No</a:t>
                      </a:r>
                      <a:endParaRPr lang="en-US" sz="1400" b="0" i="0" u="none" strike="noStrike">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400" u="none" strike="noStrike" dirty="0">
                          <a:effectLst/>
                        </a:rPr>
                        <a:t>Yes</a:t>
                      </a:r>
                      <a:endParaRPr lang="en-US" sz="1400" b="0" i="0" u="none" strike="noStrike" dirty="0">
                        <a:solidFill>
                          <a:srgbClr val="000000"/>
                        </a:solidFill>
                        <a:effectLst/>
                        <a:latin typeface="Calibri" panose="020F0502020204030204" pitchFamily="34" charset="0"/>
                      </a:endParaRPr>
                    </a:p>
                  </a:txBody>
                  <a:tcPr marL="6350" marR="6350" marT="635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extLst>
                  <a:ext uri="{0D108BD9-81ED-4DB2-BD59-A6C34878D82A}">
                    <a16:rowId xmlns:a16="http://schemas.microsoft.com/office/drawing/2014/main" val="3466761075"/>
                  </a:ext>
                </a:extLst>
              </a:tr>
            </a:tbl>
          </a:graphicData>
        </a:graphic>
      </p:graphicFrame>
      <p:sp>
        <p:nvSpPr>
          <p:cNvPr id="12" name="Right Arrow 6">
            <a:extLst>
              <a:ext uri="{FF2B5EF4-FFF2-40B4-BE49-F238E27FC236}">
                <a16:creationId xmlns:a16="http://schemas.microsoft.com/office/drawing/2014/main" id="{B3EAF31B-6E38-4443-9E9B-AD494F592414}"/>
              </a:ext>
            </a:extLst>
          </p:cNvPr>
          <p:cNvSpPr/>
          <p:nvPr/>
        </p:nvSpPr>
        <p:spPr>
          <a:xfrm>
            <a:off x="4001984" y="4733238"/>
            <a:ext cx="629393" cy="249382"/>
          </a:xfrm>
          <a:prstGeom prst="rightArrow">
            <a:avLst/>
          </a:prstGeom>
          <a:solidFill>
            <a:srgbClr val="1CADE4"/>
          </a:solidFill>
          <a:ln w="15875" cap="flat" cmpd="sng" algn="ctr">
            <a:solidFill>
              <a:srgbClr val="1CADE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3" name="TextBox 12">
            <a:extLst>
              <a:ext uri="{FF2B5EF4-FFF2-40B4-BE49-F238E27FC236}">
                <a16:creationId xmlns:a16="http://schemas.microsoft.com/office/drawing/2014/main" id="{1AD6B19B-8962-4528-9E6A-7BE23331F06B}"/>
              </a:ext>
            </a:extLst>
          </p:cNvPr>
          <p:cNvSpPr txBox="1"/>
          <p:nvPr/>
        </p:nvSpPr>
        <p:spPr>
          <a:xfrm>
            <a:off x="1666174" y="3713748"/>
            <a:ext cx="844336"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rPr>
              <a:t>“Long”</a:t>
            </a:r>
          </a:p>
        </p:txBody>
      </p:sp>
      <p:sp>
        <p:nvSpPr>
          <p:cNvPr id="14" name="TextBox 13">
            <a:extLst>
              <a:ext uri="{FF2B5EF4-FFF2-40B4-BE49-F238E27FC236}">
                <a16:creationId xmlns:a16="http://schemas.microsoft.com/office/drawing/2014/main" id="{C2073BCE-727F-45D8-9F49-55DBF0CD87A7}"/>
              </a:ext>
            </a:extLst>
          </p:cNvPr>
          <p:cNvSpPr txBox="1"/>
          <p:nvPr/>
        </p:nvSpPr>
        <p:spPr>
          <a:xfrm>
            <a:off x="7930885" y="4040138"/>
            <a:ext cx="896225"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rPr>
              <a:t>“Wide”</a:t>
            </a:r>
          </a:p>
        </p:txBody>
      </p:sp>
    </p:spTree>
    <p:extLst>
      <p:ext uri="{BB962C8B-B14F-4D97-AF65-F5344CB8AC3E}">
        <p14:creationId xmlns:p14="http://schemas.microsoft.com/office/powerpoint/2010/main" val="6342755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C7DCA-3920-42BA-8C32-CFC732271D2A}"/>
              </a:ext>
            </a:extLst>
          </p:cNvPr>
          <p:cNvSpPr>
            <a:spLocks noGrp="1"/>
          </p:cNvSpPr>
          <p:nvPr>
            <p:ph type="title"/>
          </p:nvPr>
        </p:nvSpPr>
        <p:spPr/>
        <p:txBody>
          <a:bodyPr>
            <a:normAutofit fontScale="90000"/>
          </a:bodyPr>
          <a:lstStyle/>
          <a:p>
            <a:r>
              <a:rPr lang="en-US" b="1" dirty="0"/>
              <a:t>(1) PCP Directory Aggregation –</a:t>
            </a:r>
            <a:br>
              <a:rPr lang="en-US" dirty="0"/>
            </a:br>
            <a:r>
              <a:rPr lang="en-US" dirty="0"/>
              <a:t>Lessons Learned</a:t>
            </a:r>
          </a:p>
        </p:txBody>
      </p:sp>
      <p:sp>
        <p:nvSpPr>
          <p:cNvPr id="3" name="Content Placeholder 2">
            <a:extLst>
              <a:ext uri="{FF2B5EF4-FFF2-40B4-BE49-F238E27FC236}">
                <a16:creationId xmlns:a16="http://schemas.microsoft.com/office/drawing/2014/main" id="{E050E90E-E561-4308-9FBB-2FF944E8AF82}"/>
              </a:ext>
            </a:extLst>
          </p:cNvPr>
          <p:cNvSpPr>
            <a:spLocks noGrp="1"/>
          </p:cNvSpPr>
          <p:nvPr>
            <p:ph idx="1"/>
          </p:nvPr>
        </p:nvSpPr>
        <p:spPr>
          <a:xfrm>
            <a:off x="444137" y="1625209"/>
            <a:ext cx="11312433" cy="4812972"/>
          </a:xfrm>
        </p:spPr>
        <p:txBody>
          <a:bodyPr/>
          <a:lstStyle/>
          <a:p>
            <a:pPr>
              <a:buFont typeface="Wingdings" panose="05000000000000000000" pitchFamily="2" charset="2"/>
              <a:buChar char="§"/>
            </a:pPr>
            <a:r>
              <a:rPr lang="en-US" b="1" dirty="0"/>
              <a:t>There is need for further standardization of:</a:t>
            </a:r>
          </a:p>
          <a:p>
            <a:pPr lvl="1">
              <a:buFont typeface="Wingdings" panose="05000000000000000000" pitchFamily="2" charset="2"/>
              <a:buChar char="§"/>
            </a:pPr>
            <a:r>
              <a:rPr lang="en-US" sz="2600" dirty="0"/>
              <a:t>Data entry formatting</a:t>
            </a:r>
          </a:p>
          <a:p>
            <a:pPr lvl="1">
              <a:buFont typeface="Wingdings" panose="05000000000000000000" pitchFamily="2" charset="2"/>
              <a:buChar char="§"/>
            </a:pPr>
            <a:r>
              <a:rPr lang="en-US" sz="2600" dirty="0"/>
              <a:t>Naming of</a:t>
            </a:r>
          </a:p>
          <a:p>
            <a:pPr lvl="2">
              <a:buFont typeface="Wingdings" panose="05000000000000000000" pitchFamily="2" charset="2"/>
              <a:buChar char="§"/>
            </a:pPr>
            <a:r>
              <a:rPr lang="en-US" sz="2400" dirty="0"/>
              <a:t>Providers</a:t>
            </a:r>
          </a:p>
          <a:p>
            <a:pPr lvl="2">
              <a:buFont typeface="Wingdings" panose="05000000000000000000" pitchFamily="2" charset="2"/>
              <a:buChar char="§"/>
            </a:pPr>
            <a:r>
              <a:rPr lang="en-US" sz="2400" dirty="0"/>
              <a:t>Provider Sites</a:t>
            </a:r>
          </a:p>
          <a:p>
            <a:pPr lvl="2">
              <a:buFont typeface="Wingdings" panose="05000000000000000000" pitchFamily="2" charset="2"/>
              <a:buChar char="§"/>
            </a:pPr>
            <a:r>
              <a:rPr lang="en-US" sz="2400" dirty="0"/>
              <a:t>Larger Provider Organizations</a:t>
            </a:r>
          </a:p>
          <a:p>
            <a:pPr lvl="2">
              <a:buFont typeface="Wingdings" panose="05000000000000000000" pitchFamily="2" charset="2"/>
              <a:buChar char="§"/>
            </a:pPr>
            <a:r>
              <a:rPr lang="en-US" sz="2400" dirty="0"/>
              <a:t>All other pertinent variables</a:t>
            </a:r>
          </a:p>
          <a:p>
            <a:pPr>
              <a:buFont typeface="Wingdings" panose="05000000000000000000" pitchFamily="2" charset="2"/>
              <a:buChar char="§"/>
            </a:pPr>
            <a:r>
              <a:rPr lang="en-US" sz="3000" dirty="0"/>
              <a:t> </a:t>
            </a:r>
            <a:r>
              <a:rPr lang="en-US" b="1" dirty="0"/>
              <a:t>Automated processes and minimal use of manual procedures will lead to increased efficiency and accuracy of APCD provider directory maintenance</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B68254FB-A8F6-494D-9B2F-18C1FAEC85A9}"/>
              </a:ext>
            </a:extLst>
          </p:cNvPr>
          <p:cNvSpPr>
            <a:spLocks noGrp="1"/>
          </p:cNvSpPr>
          <p:nvPr>
            <p:ph type="sldNum" sz="quarter" idx="12"/>
          </p:nvPr>
        </p:nvSpPr>
        <p:spPr/>
        <p:txBody>
          <a:bodyPr/>
          <a:lstStyle/>
          <a:p>
            <a:fld id="{32BA1B2C-6684-47F0-87CE-B2A009176267}" type="slidenum">
              <a:rPr lang="en-US" smtClean="0"/>
              <a:t>33</a:t>
            </a:fld>
            <a:endParaRPr lang="en-US"/>
          </a:p>
        </p:txBody>
      </p:sp>
    </p:spTree>
    <p:extLst>
      <p:ext uri="{BB962C8B-B14F-4D97-AF65-F5344CB8AC3E}">
        <p14:creationId xmlns:p14="http://schemas.microsoft.com/office/powerpoint/2010/main" val="10007130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B86461-151E-4484-B296-CCF9C6919DF9}"/>
              </a:ext>
            </a:extLst>
          </p:cNvPr>
          <p:cNvSpPr>
            <a:spLocks noGrp="1"/>
          </p:cNvSpPr>
          <p:nvPr>
            <p:ph idx="1"/>
          </p:nvPr>
        </p:nvSpPr>
        <p:spPr>
          <a:xfrm>
            <a:off x="444137" y="2361690"/>
            <a:ext cx="11312433" cy="4812972"/>
          </a:xfrm>
        </p:spPr>
        <p:txBody>
          <a:bodyPr>
            <a:normAutofit/>
          </a:bodyPr>
          <a:lstStyle/>
          <a:p>
            <a:r>
              <a:rPr lang="en-US" sz="4800" dirty="0"/>
              <a:t>NEXT: Patient-to-PCP Attribution</a:t>
            </a:r>
          </a:p>
        </p:txBody>
      </p:sp>
      <p:sp>
        <p:nvSpPr>
          <p:cNvPr id="4" name="Slide Number Placeholder 3">
            <a:extLst>
              <a:ext uri="{FF2B5EF4-FFF2-40B4-BE49-F238E27FC236}">
                <a16:creationId xmlns:a16="http://schemas.microsoft.com/office/drawing/2014/main" id="{11EB488D-55F2-4DEC-9EDD-D68973F70CBE}"/>
              </a:ext>
            </a:extLst>
          </p:cNvPr>
          <p:cNvSpPr>
            <a:spLocks noGrp="1"/>
          </p:cNvSpPr>
          <p:nvPr>
            <p:ph type="sldNum" sz="quarter" idx="12"/>
          </p:nvPr>
        </p:nvSpPr>
        <p:spPr/>
        <p:txBody>
          <a:bodyPr/>
          <a:lstStyle/>
          <a:p>
            <a:fld id="{32BA1B2C-6684-47F0-87CE-B2A009176267}" type="slidenum">
              <a:rPr lang="en-US" smtClean="0"/>
              <a:t>34</a:t>
            </a:fld>
            <a:endParaRPr lang="en-US"/>
          </a:p>
        </p:txBody>
      </p:sp>
    </p:spTree>
    <p:extLst>
      <p:ext uri="{BB962C8B-B14F-4D97-AF65-F5344CB8AC3E}">
        <p14:creationId xmlns:p14="http://schemas.microsoft.com/office/powerpoint/2010/main" val="6526263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BC407-7D9D-4C10-88D4-16E1936983F0}"/>
              </a:ext>
            </a:extLst>
          </p:cNvPr>
          <p:cNvSpPr>
            <a:spLocks noGrp="1"/>
          </p:cNvSpPr>
          <p:nvPr>
            <p:ph type="title"/>
          </p:nvPr>
        </p:nvSpPr>
        <p:spPr/>
        <p:txBody>
          <a:bodyPr>
            <a:normAutofit fontScale="90000"/>
          </a:bodyPr>
          <a:lstStyle/>
          <a:p>
            <a:r>
              <a:rPr lang="en-US" b="1" dirty="0"/>
              <a:t>(2) PCP Attribution –</a:t>
            </a:r>
            <a:br>
              <a:rPr lang="en-US" b="1" dirty="0"/>
            </a:br>
            <a:r>
              <a:rPr lang="en-US" dirty="0"/>
              <a:t>Needed materials</a:t>
            </a:r>
          </a:p>
        </p:txBody>
      </p:sp>
      <p:sp>
        <p:nvSpPr>
          <p:cNvPr id="3" name="Content Placeholder 2">
            <a:extLst>
              <a:ext uri="{FF2B5EF4-FFF2-40B4-BE49-F238E27FC236}">
                <a16:creationId xmlns:a16="http://schemas.microsoft.com/office/drawing/2014/main" id="{6E21A9AC-6B98-4EDC-914A-412461B42233}"/>
              </a:ext>
            </a:extLst>
          </p:cNvPr>
          <p:cNvSpPr>
            <a:spLocks noGrp="1"/>
          </p:cNvSpPr>
          <p:nvPr>
            <p:ph idx="1"/>
          </p:nvPr>
        </p:nvSpPr>
        <p:spPr>
          <a:xfrm>
            <a:off x="444137" y="1583006"/>
            <a:ext cx="11312433" cy="4812972"/>
          </a:xfrm>
        </p:spPr>
        <p:txBody>
          <a:bodyPr/>
          <a:lstStyle/>
          <a:p>
            <a:pPr>
              <a:buFont typeface="Wingdings" panose="05000000000000000000" pitchFamily="2" charset="2"/>
              <a:buChar char="§"/>
            </a:pPr>
            <a:r>
              <a:rPr lang="en-US" b="1" dirty="0"/>
              <a:t> Aggregated PCP directory dataset (from “Step 1”)</a:t>
            </a:r>
          </a:p>
          <a:p>
            <a:pPr>
              <a:buFont typeface="Wingdings" panose="05000000000000000000" pitchFamily="2" charset="2"/>
              <a:buChar char="§"/>
            </a:pPr>
            <a:endParaRPr lang="en-US" sz="400" b="1" dirty="0"/>
          </a:p>
          <a:p>
            <a:pPr>
              <a:buFont typeface="Wingdings" panose="05000000000000000000" pitchFamily="2" charset="2"/>
              <a:buChar char="§"/>
            </a:pPr>
            <a:r>
              <a:rPr lang="en-US" b="1" dirty="0"/>
              <a:t> APCD claims data (merge with PCP directory dataset)</a:t>
            </a:r>
          </a:p>
          <a:p>
            <a:pPr>
              <a:buFont typeface="Wingdings" panose="05000000000000000000" pitchFamily="2" charset="2"/>
              <a:buChar char="§"/>
            </a:pPr>
            <a:endParaRPr lang="en-US" sz="400" b="1" dirty="0"/>
          </a:p>
          <a:p>
            <a:pPr>
              <a:buFont typeface="Wingdings" panose="05000000000000000000" pitchFamily="2" charset="2"/>
              <a:buChar char="§"/>
            </a:pPr>
            <a:r>
              <a:rPr lang="en-US" b="1" dirty="0"/>
              <a:t> Statistical programming software</a:t>
            </a:r>
            <a:endParaRPr lang="en-US" sz="2200" dirty="0"/>
          </a:p>
          <a:p>
            <a:endParaRPr lang="en-US" dirty="0"/>
          </a:p>
        </p:txBody>
      </p:sp>
      <p:sp>
        <p:nvSpPr>
          <p:cNvPr id="4" name="Slide Number Placeholder 3">
            <a:extLst>
              <a:ext uri="{FF2B5EF4-FFF2-40B4-BE49-F238E27FC236}">
                <a16:creationId xmlns:a16="http://schemas.microsoft.com/office/drawing/2014/main" id="{D90EB7BD-1CAA-4A95-8F28-D69D2D5895EC}"/>
              </a:ext>
            </a:extLst>
          </p:cNvPr>
          <p:cNvSpPr>
            <a:spLocks noGrp="1"/>
          </p:cNvSpPr>
          <p:nvPr>
            <p:ph type="sldNum" sz="quarter" idx="12"/>
          </p:nvPr>
        </p:nvSpPr>
        <p:spPr/>
        <p:txBody>
          <a:bodyPr/>
          <a:lstStyle/>
          <a:p>
            <a:fld id="{32BA1B2C-6684-47F0-87CE-B2A009176267}" type="slidenum">
              <a:rPr lang="en-US" smtClean="0"/>
              <a:t>35</a:t>
            </a:fld>
            <a:endParaRPr lang="en-US"/>
          </a:p>
        </p:txBody>
      </p:sp>
    </p:spTree>
    <p:extLst>
      <p:ext uri="{BB962C8B-B14F-4D97-AF65-F5344CB8AC3E}">
        <p14:creationId xmlns:p14="http://schemas.microsoft.com/office/powerpoint/2010/main" val="38397988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67943-4A03-48F6-A378-BD382167646F}"/>
              </a:ext>
            </a:extLst>
          </p:cNvPr>
          <p:cNvSpPr>
            <a:spLocks noGrp="1"/>
          </p:cNvSpPr>
          <p:nvPr>
            <p:ph type="title"/>
          </p:nvPr>
        </p:nvSpPr>
        <p:spPr/>
        <p:txBody>
          <a:bodyPr>
            <a:normAutofit fontScale="90000"/>
          </a:bodyPr>
          <a:lstStyle/>
          <a:p>
            <a:r>
              <a:rPr lang="en-US" b="1" dirty="0"/>
              <a:t>(2) PCP Attribution –</a:t>
            </a:r>
            <a:br>
              <a:rPr lang="en-US" b="1" dirty="0"/>
            </a:br>
            <a:r>
              <a:rPr lang="en-US" dirty="0"/>
              <a:t>Method</a:t>
            </a:r>
          </a:p>
        </p:txBody>
      </p:sp>
      <p:sp>
        <p:nvSpPr>
          <p:cNvPr id="3" name="Content Placeholder 2">
            <a:extLst>
              <a:ext uri="{FF2B5EF4-FFF2-40B4-BE49-F238E27FC236}">
                <a16:creationId xmlns:a16="http://schemas.microsoft.com/office/drawing/2014/main" id="{18C45F33-F36D-404A-9285-19C4D5B703D6}"/>
              </a:ext>
            </a:extLst>
          </p:cNvPr>
          <p:cNvSpPr>
            <a:spLocks noGrp="1"/>
          </p:cNvSpPr>
          <p:nvPr>
            <p:ph idx="1"/>
          </p:nvPr>
        </p:nvSpPr>
        <p:spPr>
          <a:xfrm>
            <a:off x="444137" y="1597074"/>
            <a:ext cx="11312433" cy="4812972"/>
          </a:xfrm>
        </p:spPr>
        <p:txBody>
          <a:bodyPr/>
          <a:lstStyle/>
          <a:p>
            <a:pPr>
              <a:buFont typeface="Wingdings" panose="05000000000000000000" pitchFamily="2" charset="2"/>
              <a:buChar char="§"/>
            </a:pPr>
            <a:r>
              <a:rPr lang="en-US" b="1" dirty="0"/>
              <a:t> </a:t>
            </a:r>
            <a:r>
              <a:rPr lang="en-US" dirty="0"/>
              <a:t>Based on an algorithm developed by RTI which attributes a patient to a provider for each month in a given year</a:t>
            </a:r>
          </a:p>
          <a:p>
            <a:pPr>
              <a:buFont typeface="Wingdings" panose="05000000000000000000" pitchFamily="2" charset="2"/>
              <a:buChar char="§"/>
            </a:pPr>
            <a:endParaRPr lang="en-US" sz="400" dirty="0"/>
          </a:p>
          <a:p>
            <a:pPr>
              <a:buFont typeface="Wingdings" panose="05000000000000000000" pitchFamily="2" charset="2"/>
              <a:buChar char="§"/>
            </a:pPr>
            <a:r>
              <a:rPr lang="en-US" dirty="0"/>
              <a:t> For each R.I. resident, we count visits to primary care physicians (PCPs) over a 27-month “look-back” period for each month of attribution</a:t>
            </a:r>
            <a:endParaRPr lang="en-US" sz="2200" dirty="0"/>
          </a:p>
          <a:p>
            <a:endParaRPr lang="en-US" dirty="0"/>
          </a:p>
        </p:txBody>
      </p:sp>
      <p:sp>
        <p:nvSpPr>
          <p:cNvPr id="4" name="Slide Number Placeholder 3">
            <a:extLst>
              <a:ext uri="{FF2B5EF4-FFF2-40B4-BE49-F238E27FC236}">
                <a16:creationId xmlns:a16="http://schemas.microsoft.com/office/drawing/2014/main" id="{00B9DF65-7A17-41C0-BB0E-3A40E8DDE255}"/>
              </a:ext>
            </a:extLst>
          </p:cNvPr>
          <p:cNvSpPr>
            <a:spLocks noGrp="1"/>
          </p:cNvSpPr>
          <p:nvPr>
            <p:ph type="sldNum" sz="quarter" idx="12"/>
          </p:nvPr>
        </p:nvSpPr>
        <p:spPr/>
        <p:txBody>
          <a:bodyPr/>
          <a:lstStyle/>
          <a:p>
            <a:fld id="{32BA1B2C-6684-47F0-87CE-B2A009176267}" type="slidenum">
              <a:rPr lang="en-US" smtClean="0"/>
              <a:t>36</a:t>
            </a:fld>
            <a:endParaRPr lang="en-US"/>
          </a:p>
        </p:txBody>
      </p:sp>
    </p:spTree>
    <p:extLst>
      <p:ext uri="{BB962C8B-B14F-4D97-AF65-F5344CB8AC3E}">
        <p14:creationId xmlns:p14="http://schemas.microsoft.com/office/powerpoint/2010/main" val="11780151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DAA24-F458-4EF0-B21B-A6062B48F6CC}"/>
              </a:ext>
            </a:extLst>
          </p:cNvPr>
          <p:cNvSpPr>
            <a:spLocks noGrp="1"/>
          </p:cNvSpPr>
          <p:nvPr>
            <p:ph type="title"/>
          </p:nvPr>
        </p:nvSpPr>
        <p:spPr/>
        <p:txBody>
          <a:bodyPr>
            <a:normAutofit fontScale="90000"/>
          </a:bodyPr>
          <a:lstStyle/>
          <a:p>
            <a:r>
              <a:rPr lang="en-US" b="1" dirty="0"/>
              <a:t>(2) PCP Attribution –</a:t>
            </a:r>
            <a:br>
              <a:rPr lang="en-US" b="1" dirty="0"/>
            </a:br>
            <a:r>
              <a:rPr lang="en-US" dirty="0"/>
              <a:t>Method</a:t>
            </a:r>
          </a:p>
        </p:txBody>
      </p:sp>
      <p:sp>
        <p:nvSpPr>
          <p:cNvPr id="4" name="Slide Number Placeholder 3">
            <a:extLst>
              <a:ext uri="{FF2B5EF4-FFF2-40B4-BE49-F238E27FC236}">
                <a16:creationId xmlns:a16="http://schemas.microsoft.com/office/drawing/2014/main" id="{C521E31F-4B7F-45E3-AAC5-28A9EC4D6929}"/>
              </a:ext>
            </a:extLst>
          </p:cNvPr>
          <p:cNvSpPr>
            <a:spLocks noGrp="1"/>
          </p:cNvSpPr>
          <p:nvPr>
            <p:ph type="sldNum" sz="quarter" idx="12"/>
          </p:nvPr>
        </p:nvSpPr>
        <p:spPr/>
        <p:txBody>
          <a:bodyPr/>
          <a:lstStyle/>
          <a:p>
            <a:fld id="{32BA1B2C-6684-47F0-87CE-B2A009176267}" type="slidenum">
              <a:rPr lang="en-US" smtClean="0"/>
              <a:t>37</a:t>
            </a:fld>
            <a:endParaRPr lang="en-US"/>
          </a:p>
        </p:txBody>
      </p:sp>
      <p:graphicFrame>
        <p:nvGraphicFramePr>
          <p:cNvPr id="6" name="Table 5">
            <a:extLst>
              <a:ext uri="{FF2B5EF4-FFF2-40B4-BE49-F238E27FC236}">
                <a16:creationId xmlns:a16="http://schemas.microsoft.com/office/drawing/2014/main" id="{B1ADD953-EBE8-4A7E-913A-A21CDEEB8960}"/>
              </a:ext>
            </a:extLst>
          </p:cNvPr>
          <p:cNvGraphicFramePr>
            <a:graphicFrameLocks noGrp="1"/>
          </p:cNvGraphicFramePr>
          <p:nvPr>
            <p:extLst>
              <p:ext uri="{D42A27DB-BD31-4B8C-83A1-F6EECF244321}">
                <p14:modId xmlns:p14="http://schemas.microsoft.com/office/powerpoint/2010/main" val="3816297383"/>
              </p:ext>
            </p:extLst>
          </p:nvPr>
        </p:nvGraphicFramePr>
        <p:xfrm>
          <a:off x="3703094" y="1325961"/>
          <a:ext cx="5225143" cy="4972129"/>
        </p:xfrm>
        <a:graphic>
          <a:graphicData uri="http://schemas.openxmlformats.org/drawingml/2006/table">
            <a:tbl>
              <a:tblPr/>
              <a:tblGrid>
                <a:gridCol w="5225143">
                  <a:extLst>
                    <a:ext uri="{9D8B030D-6E8A-4147-A177-3AD203B41FA5}">
                      <a16:colId xmlns:a16="http://schemas.microsoft.com/office/drawing/2014/main" val="2924913661"/>
                    </a:ext>
                  </a:extLst>
                </a:gridCol>
              </a:tblGrid>
              <a:tr h="37912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nSpc>
                          <a:spcPct val="107000"/>
                        </a:lnSpc>
                        <a:spcBef>
                          <a:spcPts val="0"/>
                        </a:spcBef>
                        <a:spcAft>
                          <a:spcPts val="0"/>
                        </a:spcAft>
                      </a:pPr>
                      <a:r>
                        <a:rPr lang="en-US" sz="2000" b="1" dirty="0">
                          <a:effectLst/>
                        </a:rPr>
                        <a:t>CPT-4 Codes to Identify Eligible Visits</a:t>
                      </a:r>
                      <a:endPar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solidFill>
                  </a:tcPr>
                </a:tc>
                <a:extLst>
                  <a:ext uri="{0D108BD9-81ED-4DB2-BD59-A6C34878D82A}">
                    <a16:rowId xmlns:a16="http://schemas.microsoft.com/office/drawing/2014/main" val="4222922476"/>
                  </a:ext>
                </a:extLst>
              </a:tr>
              <a:tr h="82081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nSpc>
                          <a:spcPct val="107000"/>
                        </a:lnSpc>
                        <a:spcBef>
                          <a:spcPts val="0"/>
                        </a:spcBef>
                        <a:spcAft>
                          <a:spcPts val="0"/>
                        </a:spcAft>
                      </a:pPr>
                      <a:r>
                        <a:rPr lang="en-US" sz="1600" b="1" dirty="0">
                          <a:effectLst/>
                        </a:rPr>
                        <a:t>Evaluation and Management - Office or Other Outpatient Services </a:t>
                      </a:r>
                    </a:p>
                    <a:p>
                      <a:pPr marL="342900" marR="0" lvl="0" indent="-342900">
                        <a:lnSpc>
                          <a:spcPct val="107000"/>
                        </a:lnSpc>
                        <a:spcBef>
                          <a:spcPts val="0"/>
                        </a:spcBef>
                        <a:spcAft>
                          <a:spcPts val="0"/>
                        </a:spcAft>
                        <a:buFont typeface="Symbol" panose="05050102010706020507" pitchFamily="18" charset="2"/>
                        <a:buChar char=""/>
                      </a:pPr>
                      <a:r>
                        <a:rPr lang="en-US" sz="1600" dirty="0">
                          <a:effectLst/>
                        </a:rPr>
                        <a:t>New Patient: 99201-99205 </a:t>
                      </a:r>
                    </a:p>
                    <a:p>
                      <a:pPr marL="342900" marR="0" lvl="0" indent="-342900">
                        <a:lnSpc>
                          <a:spcPct val="107000"/>
                        </a:lnSpc>
                        <a:spcBef>
                          <a:spcPts val="0"/>
                        </a:spcBef>
                        <a:spcAft>
                          <a:spcPts val="0"/>
                        </a:spcAft>
                        <a:buFont typeface="Symbol" panose="05050102010706020507" pitchFamily="18" charset="2"/>
                        <a:buChar char=""/>
                      </a:pPr>
                      <a:r>
                        <a:rPr lang="en-US" sz="1600" dirty="0">
                          <a:effectLst/>
                        </a:rPr>
                        <a:t>Established Patient: 99211-99215 </a:t>
                      </a: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extLst>
                  <a:ext uri="{0D108BD9-81ED-4DB2-BD59-A6C34878D82A}">
                    <a16:rowId xmlns:a16="http://schemas.microsoft.com/office/drawing/2014/main" val="2847063555"/>
                  </a:ext>
                </a:extLst>
              </a:tr>
              <a:tr h="82081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nSpc>
                          <a:spcPct val="107000"/>
                        </a:lnSpc>
                        <a:spcBef>
                          <a:spcPts val="0"/>
                        </a:spcBef>
                        <a:spcAft>
                          <a:spcPts val="0"/>
                        </a:spcAft>
                      </a:pPr>
                      <a:r>
                        <a:rPr lang="en-US" sz="1600" b="1" dirty="0">
                          <a:effectLst/>
                        </a:rPr>
                        <a:t>Domiciliary or Rest Home Care</a:t>
                      </a:r>
                    </a:p>
                    <a:p>
                      <a:pPr marL="342900" marR="0" lvl="0" indent="-342900">
                        <a:lnSpc>
                          <a:spcPct val="107000"/>
                        </a:lnSpc>
                        <a:spcBef>
                          <a:spcPts val="0"/>
                        </a:spcBef>
                        <a:spcAft>
                          <a:spcPts val="0"/>
                        </a:spcAft>
                        <a:buFont typeface="Symbol" panose="05050102010706020507" pitchFamily="18" charset="2"/>
                        <a:buChar char=""/>
                      </a:pPr>
                      <a:r>
                        <a:rPr lang="en-US" sz="1600" dirty="0">
                          <a:effectLst/>
                        </a:rPr>
                        <a:t>New Patient: 99321–99328 </a:t>
                      </a:r>
                    </a:p>
                    <a:p>
                      <a:pPr marL="342900" marR="0" lvl="0" indent="-342900">
                        <a:lnSpc>
                          <a:spcPct val="107000"/>
                        </a:lnSpc>
                        <a:spcBef>
                          <a:spcPts val="0"/>
                        </a:spcBef>
                        <a:spcAft>
                          <a:spcPts val="0"/>
                        </a:spcAft>
                        <a:buFont typeface="Symbol" panose="05050102010706020507" pitchFamily="18" charset="2"/>
                        <a:buChar char=""/>
                      </a:pPr>
                      <a:r>
                        <a:rPr lang="en-US" sz="1600" dirty="0">
                          <a:effectLst/>
                        </a:rPr>
                        <a:t>Established Patient: 99331–99337</a:t>
                      </a: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extLst>
                  <a:ext uri="{0D108BD9-81ED-4DB2-BD59-A6C34878D82A}">
                    <a16:rowId xmlns:a16="http://schemas.microsoft.com/office/drawing/2014/main" val="506944822"/>
                  </a:ext>
                </a:extLst>
              </a:tr>
              <a:tr h="82081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nSpc>
                          <a:spcPct val="107000"/>
                        </a:lnSpc>
                        <a:spcBef>
                          <a:spcPts val="0"/>
                        </a:spcBef>
                        <a:spcAft>
                          <a:spcPts val="0"/>
                        </a:spcAft>
                      </a:pPr>
                      <a:r>
                        <a:rPr lang="en-US" sz="1600" b="1" dirty="0">
                          <a:effectLst/>
                        </a:rPr>
                        <a:t>Home Visit</a:t>
                      </a:r>
                    </a:p>
                    <a:p>
                      <a:pPr marL="342900" marR="0" lvl="0" indent="-342900">
                        <a:lnSpc>
                          <a:spcPct val="107000"/>
                        </a:lnSpc>
                        <a:spcBef>
                          <a:spcPts val="0"/>
                        </a:spcBef>
                        <a:spcAft>
                          <a:spcPts val="0"/>
                        </a:spcAft>
                        <a:buFont typeface="Symbol" panose="05050102010706020507" pitchFamily="18" charset="2"/>
                        <a:buChar char=""/>
                      </a:pPr>
                      <a:r>
                        <a:rPr lang="en-US" sz="1600" dirty="0">
                          <a:effectLst/>
                        </a:rPr>
                        <a:t>New Patient: 99341–99345 </a:t>
                      </a:r>
                    </a:p>
                    <a:p>
                      <a:pPr marL="342900" marR="0" lvl="0" indent="-342900">
                        <a:lnSpc>
                          <a:spcPct val="107000"/>
                        </a:lnSpc>
                        <a:spcBef>
                          <a:spcPts val="0"/>
                        </a:spcBef>
                        <a:spcAft>
                          <a:spcPts val="0"/>
                        </a:spcAft>
                        <a:buFont typeface="Symbol" panose="05050102010706020507" pitchFamily="18" charset="2"/>
                        <a:buChar char=""/>
                      </a:pPr>
                      <a:r>
                        <a:rPr lang="en-US" sz="1600" dirty="0">
                          <a:effectLst/>
                        </a:rPr>
                        <a:t>Established Patient: 99347–99350</a:t>
                      </a: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extLst>
                  <a:ext uri="{0D108BD9-81ED-4DB2-BD59-A6C34878D82A}">
                    <a16:rowId xmlns:a16="http://schemas.microsoft.com/office/drawing/2014/main" val="399152843"/>
                  </a:ext>
                </a:extLst>
              </a:tr>
              <a:tr h="82081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nSpc>
                          <a:spcPct val="107000"/>
                        </a:lnSpc>
                        <a:spcBef>
                          <a:spcPts val="0"/>
                        </a:spcBef>
                        <a:spcAft>
                          <a:spcPts val="0"/>
                        </a:spcAft>
                      </a:pPr>
                      <a:r>
                        <a:rPr lang="en-US" sz="1600" b="1" dirty="0">
                          <a:effectLst/>
                        </a:rPr>
                        <a:t>Preventive Medicine Services </a:t>
                      </a:r>
                    </a:p>
                    <a:p>
                      <a:pPr marL="342900" marR="0" lvl="0" indent="-342900">
                        <a:lnSpc>
                          <a:spcPct val="107000"/>
                        </a:lnSpc>
                        <a:spcBef>
                          <a:spcPts val="0"/>
                        </a:spcBef>
                        <a:spcAft>
                          <a:spcPts val="0"/>
                        </a:spcAft>
                        <a:buFont typeface="Symbol" panose="05050102010706020507" pitchFamily="18" charset="2"/>
                        <a:buChar char=""/>
                      </a:pPr>
                      <a:r>
                        <a:rPr lang="en-US" sz="1600" i="1" dirty="0">
                          <a:effectLst/>
                        </a:rPr>
                        <a:t>New Patient: 99381–99387 *</a:t>
                      </a:r>
                    </a:p>
                    <a:p>
                      <a:pPr marL="342900" marR="0" lvl="0" indent="-342900">
                        <a:lnSpc>
                          <a:spcPct val="107000"/>
                        </a:lnSpc>
                        <a:spcBef>
                          <a:spcPts val="0"/>
                        </a:spcBef>
                        <a:spcAft>
                          <a:spcPts val="0"/>
                        </a:spcAft>
                        <a:buFont typeface="Symbol" panose="05050102010706020507" pitchFamily="18" charset="2"/>
                        <a:buChar char=""/>
                      </a:pPr>
                      <a:r>
                        <a:rPr lang="en-US" sz="1600" i="1" dirty="0">
                          <a:effectLst/>
                        </a:rPr>
                        <a:t>Established Patient: 99391–99397 *</a:t>
                      </a:r>
                      <a:endParaRPr lang="en-US" sz="16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extLst>
                  <a:ext uri="{0D108BD9-81ED-4DB2-BD59-A6C34878D82A}">
                    <a16:rowId xmlns:a16="http://schemas.microsoft.com/office/drawing/2014/main" val="4117887390"/>
                  </a:ext>
                </a:extLst>
              </a:tr>
              <a:tr h="109850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nSpc>
                          <a:spcPct val="107000"/>
                        </a:lnSpc>
                        <a:spcBef>
                          <a:spcPts val="0"/>
                        </a:spcBef>
                        <a:spcAft>
                          <a:spcPts val="0"/>
                        </a:spcAft>
                      </a:pPr>
                      <a:r>
                        <a:rPr lang="en-US" sz="1600" b="1" dirty="0">
                          <a:effectLst/>
                        </a:rPr>
                        <a:t>Annual Wellness Visit</a:t>
                      </a:r>
                    </a:p>
                    <a:p>
                      <a:pPr marL="342900" marR="0" lvl="0" indent="-342900">
                        <a:lnSpc>
                          <a:spcPct val="107000"/>
                        </a:lnSpc>
                        <a:spcBef>
                          <a:spcPts val="0"/>
                        </a:spcBef>
                        <a:spcAft>
                          <a:spcPts val="0"/>
                        </a:spcAft>
                        <a:buFont typeface="Symbol" panose="05050102010706020507" pitchFamily="18" charset="2"/>
                        <a:buChar char=""/>
                      </a:pPr>
                      <a:r>
                        <a:rPr lang="en-US" sz="1600" dirty="0">
                          <a:effectLst/>
                        </a:rPr>
                        <a:t>Welcome to Medicare visit:  G0402</a:t>
                      </a:r>
                    </a:p>
                    <a:p>
                      <a:pPr marL="342900" marR="0" lvl="0" indent="-342900">
                        <a:lnSpc>
                          <a:spcPct val="107000"/>
                        </a:lnSpc>
                        <a:spcBef>
                          <a:spcPts val="0"/>
                        </a:spcBef>
                        <a:spcAft>
                          <a:spcPts val="0"/>
                        </a:spcAft>
                        <a:buFont typeface="Symbol" panose="05050102010706020507" pitchFamily="18" charset="2"/>
                        <a:buChar char=""/>
                      </a:pPr>
                      <a:r>
                        <a:rPr lang="en-US" sz="1600" i="1" dirty="0">
                          <a:effectLst/>
                        </a:rPr>
                        <a:t>Initial:  G0438 *</a:t>
                      </a:r>
                    </a:p>
                    <a:p>
                      <a:pPr marL="342900" marR="0" lvl="0" indent="-342900">
                        <a:lnSpc>
                          <a:spcPct val="107000"/>
                        </a:lnSpc>
                        <a:spcBef>
                          <a:spcPts val="0"/>
                        </a:spcBef>
                        <a:spcAft>
                          <a:spcPts val="0"/>
                        </a:spcAft>
                        <a:buFont typeface="Symbol" panose="05050102010706020507" pitchFamily="18" charset="2"/>
                        <a:buChar char=""/>
                      </a:pPr>
                      <a:r>
                        <a:rPr lang="en-US" sz="1600" i="1" dirty="0">
                          <a:effectLst/>
                        </a:rPr>
                        <a:t>Subsequent:  G0439 *</a:t>
                      </a:r>
                      <a:endParaRPr lang="en-US" sz="16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1CADE4">
                        <a:tint val="20000"/>
                      </a:srgbClr>
                    </a:solidFill>
                  </a:tcPr>
                </a:tc>
                <a:extLst>
                  <a:ext uri="{0D108BD9-81ED-4DB2-BD59-A6C34878D82A}">
                    <a16:rowId xmlns:a16="http://schemas.microsoft.com/office/drawing/2014/main" val="3104725659"/>
                  </a:ext>
                </a:extLst>
              </a:tr>
            </a:tbl>
          </a:graphicData>
        </a:graphic>
      </p:graphicFrame>
    </p:spTree>
    <p:extLst>
      <p:ext uri="{BB962C8B-B14F-4D97-AF65-F5344CB8AC3E}">
        <p14:creationId xmlns:p14="http://schemas.microsoft.com/office/powerpoint/2010/main" val="35045994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3432A-39EE-4ADF-89E7-C02A4F62E0DB}"/>
              </a:ext>
            </a:extLst>
          </p:cNvPr>
          <p:cNvSpPr>
            <a:spLocks noGrp="1"/>
          </p:cNvSpPr>
          <p:nvPr>
            <p:ph type="title"/>
          </p:nvPr>
        </p:nvSpPr>
        <p:spPr/>
        <p:txBody>
          <a:bodyPr>
            <a:normAutofit fontScale="90000"/>
          </a:bodyPr>
          <a:lstStyle/>
          <a:p>
            <a:r>
              <a:rPr lang="en-US" b="1" dirty="0"/>
              <a:t>(2) PCP Attribution –</a:t>
            </a:r>
            <a:br>
              <a:rPr lang="en-US" b="1" dirty="0"/>
            </a:br>
            <a:r>
              <a:rPr lang="en-US" dirty="0"/>
              <a:t>Results &amp; Lessons Learned from 2017</a:t>
            </a:r>
          </a:p>
        </p:txBody>
      </p:sp>
      <p:sp>
        <p:nvSpPr>
          <p:cNvPr id="3" name="Content Placeholder 2">
            <a:extLst>
              <a:ext uri="{FF2B5EF4-FFF2-40B4-BE49-F238E27FC236}">
                <a16:creationId xmlns:a16="http://schemas.microsoft.com/office/drawing/2014/main" id="{DAB2A353-4FD9-453A-8575-07A92B52F14A}"/>
              </a:ext>
            </a:extLst>
          </p:cNvPr>
          <p:cNvSpPr>
            <a:spLocks noGrp="1"/>
          </p:cNvSpPr>
          <p:nvPr>
            <p:ph idx="1"/>
          </p:nvPr>
        </p:nvSpPr>
        <p:spPr>
          <a:xfrm>
            <a:off x="444137" y="1597074"/>
            <a:ext cx="11312433" cy="4812972"/>
          </a:xfrm>
        </p:spPr>
        <p:txBody>
          <a:bodyPr/>
          <a:lstStyle/>
          <a:p>
            <a:pPr>
              <a:buFont typeface="Wingdings" panose="05000000000000000000" pitchFamily="2" charset="2"/>
              <a:buChar char="§"/>
            </a:pPr>
            <a:r>
              <a:rPr lang="en-US" dirty="0"/>
              <a:t> </a:t>
            </a:r>
            <a:r>
              <a:rPr lang="en-US" sz="2400" dirty="0"/>
              <a:t>We identified approximately 1400 unique attributed PCPs from our set of OHIC datasets</a:t>
            </a:r>
          </a:p>
          <a:p>
            <a:pPr>
              <a:buFont typeface="Wingdings" panose="05000000000000000000" pitchFamily="2" charset="2"/>
              <a:buChar char="§"/>
            </a:pPr>
            <a:r>
              <a:rPr lang="en-US" sz="2400" dirty="0"/>
              <a:t> We sampled 689,409 unique patients from the APCD database (patients eligible for our project work)</a:t>
            </a:r>
          </a:p>
          <a:p>
            <a:pPr>
              <a:buFont typeface="Wingdings" panose="05000000000000000000" pitchFamily="2" charset="2"/>
              <a:buChar char="§"/>
            </a:pPr>
            <a:r>
              <a:rPr lang="en-US" sz="2400" dirty="0"/>
              <a:t> Out of these 689,409 unique patients:</a:t>
            </a:r>
          </a:p>
          <a:p>
            <a:pPr lvl="1">
              <a:buFont typeface="Wingdings" panose="05000000000000000000" pitchFamily="2" charset="2"/>
              <a:buChar char="§"/>
            </a:pPr>
            <a:r>
              <a:rPr lang="en-US" dirty="0"/>
              <a:t>87.6% were attributed to a provider, overall, inclusive of providers not listed in our set of OHIC datasets.</a:t>
            </a:r>
          </a:p>
          <a:p>
            <a:pPr lvl="1">
              <a:buFont typeface="Wingdings" panose="05000000000000000000" pitchFamily="2" charset="2"/>
              <a:buChar char="§"/>
            </a:pPr>
            <a:r>
              <a:rPr lang="en-US" dirty="0"/>
              <a:t>76.3% were attributed to a provider in our set of OHIC datasets</a:t>
            </a:r>
          </a:p>
          <a:p>
            <a:pPr lvl="1">
              <a:buFont typeface="Wingdings" panose="05000000000000000000" pitchFamily="2" charset="2"/>
              <a:buChar char="§"/>
            </a:pPr>
            <a:r>
              <a:rPr lang="en-US" dirty="0"/>
              <a:t>12.4% were not attributed to a provider</a:t>
            </a:r>
          </a:p>
          <a:p>
            <a:endParaRPr lang="en-US" dirty="0"/>
          </a:p>
        </p:txBody>
      </p:sp>
      <p:sp>
        <p:nvSpPr>
          <p:cNvPr id="4" name="Slide Number Placeholder 3">
            <a:extLst>
              <a:ext uri="{FF2B5EF4-FFF2-40B4-BE49-F238E27FC236}">
                <a16:creationId xmlns:a16="http://schemas.microsoft.com/office/drawing/2014/main" id="{669E620E-F7D4-4431-804E-218641660E8D}"/>
              </a:ext>
            </a:extLst>
          </p:cNvPr>
          <p:cNvSpPr>
            <a:spLocks noGrp="1"/>
          </p:cNvSpPr>
          <p:nvPr>
            <p:ph type="sldNum" sz="quarter" idx="12"/>
          </p:nvPr>
        </p:nvSpPr>
        <p:spPr/>
        <p:txBody>
          <a:bodyPr/>
          <a:lstStyle/>
          <a:p>
            <a:fld id="{32BA1B2C-6684-47F0-87CE-B2A009176267}" type="slidenum">
              <a:rPr lang="en-US" smtClean="0"/>
              <a:t>38</a:t>
            </a:fld>
            <a:endParaRPr lang="en-US"/>
          </a:p>
        </p:txBody>
      </p:sp>
    </p:spTree>
    <p:extLst>
      <p:ext uri="{BB962C8B-B14F-4D97-AF65-F5344CB8AC3E}">
        <p14:creationId xmlns:p14="http://schemas.microsoft.com/office/powerpoint/2010/main" val="32958849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FBC08-AAA5-44E0-9D6E-932133D51E89}"/>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1BCD06B9-B992-463E-A963-0AB35AB2DF00}"/>
              </a:ext>
            </a:extLst>
          </p:cNvPr>
          <p:cNvSpPr>
            <a:spLocks noGrp="1"/>
          </p:cNvSpPr>
          <p:nvPr>
            <p:ph idx="1"/>
          </p:nvPr>
        </p:nvSpPr>
        <p:spPr>
          <a:xfrm>
            <a:off x="439783" y="1646813"/>
            <a:ext cx="11312433" cy="4812972"/>
          </a:xfrm>
        </p:spPr>
        <p:txBody>
          <a:bodyPr/>
          <a:lstStyle/>
          <a:p>
            <a:pPr>
              <a:buFont typeface="Wingdings" panose="05000000000000000000" pitchFamily="2" charset="2"/>
              <a:buChar char="§"/>
            </a:pPr>
            <a:r>
              <a:rPr lang="en-US" b="1" dirty="0"/>
              <a:t>Work with Neil Sarkar’s team to develop computer algorithms for </a:t>
            </a:r>
            <a:r>
              <a:rPr lang="en-US" b="1" dirty="0" err="1"/>
              <a:t>autonomized</a:t>
            </a:r>
            <a:r>
              <a:rPr lang="en-US" b="1" dirty="0"/>
              <a:t> maintenance of R.I. provider directory data </a:t>
            </a:r>
          </a:p>
          <a:p>
            <a:pPr lvl="2">
              <a:buFont typeface="Wingdings" panose="05000000000000000000" pitchFamily="2" charset="2"/>
              <a:buChar char="§"/>
            </a:pPr>
            <a:r>
              <a:rPr lang="en-US" sz="2400" dirty="0"/>
              <a:t>Validity check with 2017 data</a:t>
            </a:r>
          </a:p>
          <a:p>
            <a:pPr lvl="2">
              <a:buFont typeface="Wingdings" panose="05000000000000000000" pitchFamily="2" charset="2"/>
              <a:buChar char="§"/>
            </a:pPr>
            <a:r>
              <a:rPr lang="en-US" sz="2400" dirty="0"/>
              <a:t>Apply to future provider directory data</a:t>
            </a:r>
          </a:p>
          <a:p>
            <a:pPr>
              <a:buFont typeface="Wingdings" panose="05000000000000000000" pitchFamily="2" charset="2"/>
              <a:buChar char="§"/>
            </a:pPr>
            <a:endParaRPr lang="en-US" sz="400" dirty="0"/>
          </a:p>
          <a:p>
            <a:pPr>
              <a:buFont typeface="Wingdings" panose="05000000000000000000" pitchFamily="2" charset="2"/>
              <a:buChar char="§"/>
            </a:pPr>
            <a:r>
              <a:rPr lang="en-US" b="1" dirty="0"/>
              <a:t> Execute attribution algorithm with 2018 data</a:t>
            </a:r>
            <a:endParaRPr lang="en-US" sz="2200" b="1" dirty="0"/>
          </a:p>
          <a:p>
            <a:endParaRPr lang="en-US" dirty="0"/>
          </a:p>
        </p:txBody>
      </p:sp>
      <p:sp>
        <p:nvSpPr>
          <p:cNvPr id="4" name="Slide Number Placeholder 3">
            <a:extLst>
              <a:ext uri="{FF2B5EF4-FFF2-40B4-BE49-F238E27FC236}">
                <a16:creationId xmlns:a16="http://schemas.microsoft.com/office/drawing/2014/main" id="{55719B27-6F44-4546-B2CE-070827A01F73}"/>
              </a:ext>
            </a:extLst>
          </p:cNvPr>
          <p:cNvSpPr>
            <a:spLocks noGrp="1"/>
          </p:cNvSpPr>
          <p:nvPr>
            <p:ph type="sldNum" sz="quarter" idx="12"/>
          </p:nvPr>
        </p:nvSpPr>
        <p:spPr/>
        <p:txBody>
          <a:bodyPr/>
          <a:lstStyle/>
          <a:p>
            <a:fld id="{32BA1B2C-6684-47F0-87CE-B2A009176267}" type="slidenum">
              <a:rPr lang="en-US" smtClean="0"/>
              <a:t>39</a:t>
            </a:fld>
            <a:endParaRPr lang="en-US"/>
          </a:p>
        </p:txBody>
      </p:sp>
    </p:spTree>
    <p:extLst>
      <p:ext uri="{BB962C8B-B14F-4D97-AF65-F5344CB8AC3E}">
        <p14:creationId xmlns:p14="http://schemas.microsoft.com/office/powerpoint/2010/main" val="4073079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98358-DA03-4FEE-89BA-96EF03F188FD}"/>
              </a:ext>
            </a:extLst>
          </p:cNvPr>
          <p:cNvSpPr>
            <a:spLocks noGrp="1"/>
          </p:cNvSpPr>
          <p:nvPr>
            <p:ph type="title"/>
          </p:nvPr>
        </p:nvSpPr>
        <p:spPr/>
        <p:txBody>
          <a:bodyPr/>
          <a:lstStyle/>
          <a:p>
            <a:r>
              <a:rPr lang="en-US"/>
              <a:t>Welcome!</a:t>
            </a:r>
          </a:p>
        </p:txBody>
      </p:sp>
      <p:sp>
        <p:nvSpPr>
          <p:cNvPr id="3" name="Content Placeholder 2">
            <a:extLst>
              <a:ext uri="{FF2B5EF4-FFF2-40B4-BE49-F238E27FC236}">
                <a16:creationId xmlns:a16="http://schemas.microsoft.com/office/drawing/2014/main" id="{C030F772-5386-4669-855A-474F130E89E6}"/>
              </a:ext>
            </a:extLst>
          </p:cNvPr>
          <p:cNvSpPr>
            <a:spLocks noGrp="1"/>
          </p:cNvSpPr>
          <p:nvPr>
            <p:ph idx="1"/>
          </p:nvPr>
        </p:nvSpPr>
        <p:spPr>
          <a:xfrm>
            <a:off x="444137" y="1352692"/>
            <a:ext cx="11312433" cy="4949633"/>
          </a:xfrm>
        </p:spPr>
        <p:txBody>
          <a:bodyPr vert="horz" lIns="0" tIns="45720" rIns="0" bIns="45720" rtlCol="0" anchor="t">
            <a:normAutofit lnSpcReduction="10000"/>
          </a:bodyPr>
          <a:lstStyle/>
          <a:p>
            <a:pPr>
              <a:buFont typeface="Arial" panose="020B0604020202020204" pitchFamily="34" charset="0"/>
              <a:buChar char="•"/>
            </a:pPr>
            <a:r>
              <a:rPr lang="en-US"/>
              <a:t>Welcome to the first Steering Committee meeting of Phase II of the Cost Trends work.</a:t>
            </a:r>
          </a:p>
          <a:p>
            <a:pPr>
              <a:buFont typeface="Arial" panose="020B0604020202020204" pitchFamily="34" charset="0"/>
              <a:buChar char="•"/>
            </a:pPr>
            <a:endParaRPr lang="en-US" sz="200"/>
          </a:p>
          <a:p>
            <a:pPr>
              <a:spcBef>
                <a:spcPts val="600"/>
              </a:spcBef>
              <a:buFont typeface="Arial" panose="020B0604020202020204" pitchFamily="34" charset="0"/>
              <a:buChar char="•"/>
            </a:pPr>
            <a:r>
              <a:rPr lang="en-US"/>
              <a:t>During Phase I we:</a:t>
            </a:r>
          </a:p>
          <a:p>
            <a:pPr>
              <a:spcBef>
                <a:spcPts val="600"/>
              </a:spcBef>
              <a:buFont typeface="Arial" panose="020B0604020202020204" pitchFamily="34" charset="0"/>
              <a:buChar char="•"/>
            </a:pPr>
            <a:endParaRPr lang="en-US" sz="200">
              <a:cs typeface="Calibri"/>
            </a:endParaRPr>
          </a:p>
          <a:p>
            <a:pPr marL="715010" lvl="1" indent="-514350">
              <a:buFont typeface="+mj-lt"/>
              <a:buAutoNum type="arabicPeriod"/>
            </a:pPr>
            <a:r>
              <a:rPr lang="en-US" sz="2800" b="1"/>
              <a:t>established a cost growth target</a:t>
            </a:r>
            <a:r>
              <a:rPr lang="en-US" sz="2800"/>
              <a:t>, and developed an implementation manual containing technical specifications for reporting; </a:t>
            </a:r>
            <a:endParaRPr lang="en-US" sz="2800">
              <a:cs typeface="Calibri" panose="020F0502020204030204"/>
            </a:endParaRPr>
          </a:p>
          <a:p>
            <a:pPr marL="715010" lvl="1" indent="-514350">
              <a:buFont typeface="+mj-lt"/>
              <a:buAutoNum type="arabicPeriod"/>
            </a:pPr>
            <a:r>
              <a:rPr lang="en-US" sz="2800"/>
              <a:t>studied and tested the ACPD and produced initial analyses </a:t>
            </a:r>
            <a:r>
              <a:rPr lang="en-US" sz="2800" b="1"/>
              <a:t>demonstrating APCD viability for analyses of cost drivers and cost trend drivers</a:t>
            </a:r>
            <a:r>
              <a:rPr lang="en-US" sz="2800"/>
              <a:t>, as well as analyses that could support cost growth reductions and quality improvement, and</a:t>
            </a:r>
            <a:endParaRPr lang="en-US" sz="2800">
              <a:cs typeface="Calibri"/>
            </a:endParaRPr>
          </a:p>
          <a:p>
            <a:pPr marL="715010" lvl="1" indent="-514350">
              <a:buFont typeface="+mj-lt"/>
              <a:buAutoNum type="arabicPeriod"/>
            </a:pPr>
            <a:r>
              <a:rPr lang="en-US" sz="2800"/>
              <a:t>created a </a:t>
            </a:r>
            <a:r>
              <a:rPr lang="en-US" sz="2800" b="1"/>
              <a:t>plan for the design and production of APCD reports </a:t>
            </a:r>
            <a:r>
              <a:rPr lang="en-US" sz="2800"/>
              <a:t>intended to inform and motivate improved health care system performance.</a:t>
            </a:r>
            <a:endParaRPr lang="en-US" sz="2800">
              <a:cs typeface="Calibri"/>
            </a:endParaRPr>
          </a:p>
          <a:p>
            <a:pPr>
              <a:buFont typeface="Arial" panose="020B0604020202020204" pitchFamily="34" charset="0"/>
              <a:buChar char="•"/>
            </a:pPr>
            <a:endParaRPr lang="en-US"/>
          </a:p>
        </p:txBody>
      </p:sp>
      <p:sp>
        <p:nvSpPr>
          <p:cNvPr id="4" name="Slide Number Placeholder 3">
            <a:extLst>
              <a:ext uri="{FF2B5EF4-FFF2-40B4-BE49-F238E27FC236}">
                <a16:creationId xmlns:a16="http://schemas.microsoft.com/office/drawing/2014/main" id="{609516CC-C1C6-48B4-AED2-51DEE690B338}"/>
              </a:ext>
            </a:extLst>
          </p:cNvPr>
          <p:cNvSpPr>
            <a:spLocks noGrp="1"/>
          </p:cNvSpPr>
          <p:nvPr>
            <p:ph type="sldNum" sz="quarter" idx="12"/>
          </p:nvPr>
        </p:nvSpPr>
        <p:spPr/>
        <p:txBody>
          <a:bodyPr/>
          <a:lstStyle/>
          <a:p>
            <a:fld id="{32BA1B2C-6684-47F0-87CE-B2A009176267}" type="slidenum">
              <a:rPr lang="en-US" smtClean="0"/>
              <a:t>4</a:t>
            </a:fld>
            <a:endParaRPr lang="en-US"/>
          </a:p>
        </p:txBody>
      </p:sp>
    </p:spTree>
    <p:extLst>
      <p:ext uri="{BB962C8B-B14F-4D97-AF65-F5344CB8AC3E}">
        <p14:creationId xmlns:p14="http://schemas.microsoft.com/office/powerpoint/2010/main" val="29287576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FC1A17E-C52A-4C57-AA86-55BADA744C53}"/>
              </a:ext>
            </a:extLst>
          </p:cNvPr>
          <p:cNvSpPr>
            <a:spLocks noGrp="1"/>
          </p:cNvSpPr>
          <p:nvPr>
            <p:ph type="title"/>
          </p:nvPr>
        </p:nvSpPr>
        <p:spPr/>
        <p:txBody>
          <a:bodyPr/>
          <a:lstStyle/>
          <a:p>
            <a:r>
              <a:rPr lang="en-US" dirty="0"/>
              <a:t>Implementation Manual</a:t>
            </a:r>
          </a:p>
        </p:txBody>
      </p:sp>
      <p:sp>
        <p:nvSpPr>
          <p:cNvPr id="5" name="Content Placeholder 4">
            <a:extLst>
              <a:ext uri="{FF2B5EF4-FFF2-40B4-BE49-F238E27FC236}">
                <a16:creationId xmlns:a16="http://schemas.microsoft.com/office/drawing/2014/main" id="{8E3E0FB0-D159-4AA5-B7DC-0D3BF6D9CCE3}"/>
              </a:ext>
            </a:extLst>
          </p:cNvPr>
          <p:cNvSpPr>
            <a:spLocks noGrp="1"/>
          </p:cNvSpPr>
          <p:nvPr>
            <p:ph idx="1"/>
          </p:nvPr>
        </p:nvSpPr>
        <p:spPr>
          <a:xfrm>
            <a:off x="444137" y="1517585"/>
            <a:ext cx="11312433" cy="4812972"/>
          </a:xfrm>
        </p:spPr>
        <p:txBody>
          <a:bodyPr vert="horz" lIns="0" tIns="45720" rIns="0" bIns="45720" rtlCol="0" anchor="t">
            <a:normAutofit/>
          </a:bodyPr>
          <a:lstStyle/>
          <a:p>
            <a:r>
              <a:rPr lang="en-US"/>
              <a:t>On July 31</a:t>
            </a:r>
            <a:r>
              <a:rPr lang="en-US" baseline="30000"/>
              <a:t>st</a:t>
            </a:r>
            <a:r>
              <a:rPr lang="en-US"/>
              <a:t> OHIC made a formal request of insurers to submit data to calculate performance against the health care cost growth target, and shared the final implementation manual and posted it online.</a:t>
            </a:r>
          </a:p>
          <a:p>
            <a:pPr lvl="1">
              <a:buFont typeface="Arial" panose="020B0604020202020204" pitchFamily="34" charset="0"/>
              <a:buChar char="•"/>
            </a:pPr>
            <a:r>
              <a:rPr lang="en-US"/>
              <a:t>The request was made of BCBSRI, NHPRI, Tufts Health Plan and UnitedHealthcare.</a:t>
            </a:r>
          </a:p>
          <a:p>
            <a:endParaRPr lang="en-US" sz="400"/>
          </a:p>
          <a:p>
            <a:r>
              <a:rPr lang="en-US"/>
              <a:t>Details of the request are posted here: </a:t>
            </a:r>
          </a:p>
          <a:p>
            <a:r>
              <a:rPr lang="en-US">
                <a:hlinkClick r:id="rId2"/>
              </a:rPr>
              <a:t>http://www.ohic.ri.gov/ohic-reformandpolicy-costtrends.php</a:t>
            </a:r>
            <a:endParaRPr lang="en-US"/>
          </a:p>
          <a:p>
            <a:endParaRPr lang="en-US" sz="400"/>
          </a:p>
          <a:p>
            <a:r>
              <a:rPr lang="en-US"/>
              <a:t>Data are due to OHIC by 10/1/2019.</a:t>
            </a:r>
            <a:endParaRPr lang="en-US">
              <a:cs typeface="Calibri"/>
            </a:endParaRPr>
          </a:p>
        </p:txBody>
      </p:sp>
      <p:sp>
        <p:nvSpPr>
          <p:cNvPr id="2" name="Slide Number Placeholder 1">
            <a:extLst>
              <a:ext uri="{FF2B5EF4-FFF2-40B4-BE49-F238E27FC236}">
                <a16:creationId xmlns:a16="http://schemas.microsoft.com/office/drawing/2014/main" id="{8295E606-08F2-479D-BCB6-983F217B87DD}"/>
              </a:ext>
            </a:extLst>
          </p:cNvPr>
          <p:cNvSpPr>
            <a:spLocks noGrp="1"/>
          </p:cNvSpPr>
          <p:nvPr>
            <p:ph type="sldNum" sz="quarter" idx="12"/>
          </p:nvPr>
        </p:nvSpPr>
        <p:spPr/>
        <p:txBody>
          <a:bodyPr/>
          <a:lstStyle/>
          <a:p>
            <a:fld id="{C8E76E38-8D1D-4C7B-B0CC-CEA43F318470}" type="slidenum">
              <a:rPr lang="en-US" smtClean="0"/>
              <a:t>40</a:t>
            </a:fld>
            <a:endParaRPr lang="en-US"/>
          </a:p>
        </p:txBody>
      </p:sp>
    </p:spTree>
    <p:extLst>
      <p:ext uri="{BB962C8B-B14F-4D97-AF65-F5344CB8AC3E}">
        <p14:creationId xmlns:p14="http://schemas.microsoft.com/office/powerpoint/2010/main" val="30973017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157A3-145E-4D76-8DC7-9F2B02569ACF}"/>
              </a:ext>
            </a:extLst>
          </p:cNvPr>
          <p:cNvSpPr>
            <a:spLocks noGrp="1"/>
          </p:cNvSpPr>
          <p:nvPr>
            <p:ph type="title"/>
          </p:nvPr>
        </p:nvSpPr>
        <p:spPr/>
        <p:txBody>
          <a:bodyPr/>
          <a:lstStyle/>
          <a:p>
            <a:r>
              <a:rPr lang="en-US"/>
              <a:t>Update to TME Calculation</a:t>
            </a:r>
          </a:p>
        </p:txBody>
      </p:sp>
      <p:sp>
        <p:nvSpPr>
          <p:cNvPr id="3" name="Content Placeholder 2">
            <a:extLst>
              <a:ext uri="{FF2B5EF4-FFF2-40B4-BE49-F238E27FC236}">
                <a16:creationId xmlns:a16="http://schemas.microsoft.com/office/drawing/2014/main" id="{D3B0A72C-0BE8-4256-92B5-F872AFD82088}"/>
              </a:ext>
            </a:extLst>
          </p:cNvPr>
          <p:cNvSpPr>
            <a:spLocks noGrp="1"/>
          </p:cNvSpPr>
          <p:nvPr>
            <p:ph idx="1"/>
          </p:nvPr>
        </p:nvSpPr>
        <p:spPr>
          <a:xfrm>
            <a:off x="444137" y="1502595"/>
            <a:ext cx="11312433" cy="4812972"/>
          </a:xfrm>
        </p:spPr>
        <p:txBody>
          <a:bodyPr>
            <a:normAutofit/>
          </a:bodyPr>
          <a:lstStyle/>
          <a:p>
            <a:r>
              <a:rPr lang="en-US" dirty="0"/>
              <a:t>While the Implementation Manual was being finalized, we found a methodological issue which we changed based on the agreement of the Project Team and the Steering Committee co-chairs.</a:t>
            </a:r>
          </a:p>
          <a:p>
            <a:r>
              <a:rPr lang="en-US" dirty="0"/>
              <a:t>The Steering Committee compact stated that: behavioral health carveouts were to be excluded from the spending calculation because </a:t>
            </a:r>
            <a:r>
              <a:rPr lang="en-US" i="1" dirty="0"/>
              <a:t>“</a:t>
            </a:r>
            <a:r>
              <a:rPr lang="en-US" b="1" i="1" dirty="0"/>
              <a:t>most behavioral health coverage in Rhode Island is provided through the insurer, be it for insured or self-insured business, and will be included in the calculation of total health care spending.  Steering Committee members noted that the behavioral health carveout spending is small and the trend is stable.”</a:t>
            </a:r>
          </a:p>
        </p:txBody>
      </p:sp>
      <p:sp>
        <p:nvSpPr>
          <p:cNvPr id="4" name="Slide Number Placeholder 3">
            <a:extLst>
              <a:ext uri="{FF2B5EF4-FFF2-40B4-BE49-F238E27FC236}">
                <a16:creationId xmlns:a16="http://schemas.microsoft.com/office/drawing/2014/main" id="{3C3B4A6F-CF7C-4ECF-B203-2F5CE3D8E5A1}"/>
              </a:ext>
            </a:extLst>
          </p:cNvPr>
          <p:cNvSpPr>
            <a:spLocks noGrp="1"/>
          </p:cNvSpPr>
          <p:nvPr>
            <p:ph type="sldNum" sz="quarter" idx="12"/>
          </p:nvPr>
        </p:nvSpPr>
        <p:spPr/>
        <p:txBody>
          <a:bodyPr/>
          <a:lstStyle/>
          <a:p>
            <a:fld id="{5AF9EAB0-D221-4763-9AA0-429C820707BC}" type="slidenum">
              <a:rPr lang="en-US" smtClean="0"/>
              <a:t>41</a:t>
            </a:fld>
            <a:endParaRPr lang="en-US"/>
          </a:p>
        </p:txBody>
      </p:sp>
    </p:spTree>
    <p:extLst>
      <p:ext uri="{BB962C8B-B14F-4D97-AF65-F5344CB8AC3E}">
        <p14:creationId xmlns:p14="http://schemas.microsoft.com/office/powerpoint/2010/main" val="24422744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157A3-145E-4D76-8DC7-9F2B02569ACF}"/>
              </a:ext>
            </a:extLst>
          </p:cNvPr>
          <p:cNvSpPr>
            <a:spLocks noGrp="1"/>
          </p:cNvSpPr>
          <p:nvPr>
            <p:ph type="title"/>
          </p:nvPr>
        </p:nvSpPr>
        <p:spPr/>
        <p:txBody>
          <a:bodyPr/>
          <a:lstStyle/>
          <a:p>
            <a:r>
              <a:rPr lang="en-US" dirty="0"/>
              <a:t>Update to TME Calculation</a:t>
            </a:r>
          </a:p>
        </p:txBody>
      </p:sp>
      <p:sp>
        <p:nvSpPr>
          <p:cNvPr id="3" name="Content Placeholder 2">
            <a:extLst>
              <a:ext uri="{FF2B5EF4-FFF2-40B4-BE49-F238E27FC236}">
                <a16:creationId xmlns:a16="http://schemas.microsoft.com/office/drawing/2014/main" id="{D3B0A72C-0BE8-4256-92B5-F872AFD82088}"/>
              </a:ext>
            </a:extLst>
          </p:cNvPr>
          <p:cNvSpPr>
            <a:spLocks noGrp="1"/>
          </p:cNvSpPr>
          <p:nvPr>
            <p:ph idx="1"/>
          </p:nvPr>
        </p:nvSpPr>
        <p:spPr>
          <a:xfrm>
            <a:off x="444137" y="1517585"/>
            <a:ext cx="11312433" cy="4812972"/>
          </a:xfrm>
        </p:spPr>
        <p:txBody>
          <a:bodyPr>
            <a:normAutofit/>
          </a:bodyPr>
          <a:lstStyle/>
          <a:p>
            <a:r>
              <a:rPr lang="en-US" dirty="0"/>
              <a:t>When the Steering Committee had originally considered this issue, members believed that there was likely only a few employers who had carved out behavioral health benefits.</a:t>
            </a:r>
          </a:p>
          <a:p>
            <a:r>
              <a:rPr lang="en-US" dirty="0"/>
              <a:t>However, because we had previously developed a process for insurers to estimate (using sound actuarial principles) the claims payments for carveout services, we instructed insurers to estimate behavioral health carveout spending in the same manner as is done for pharmacy carveout spending, and in the same manner as MA and DE.</a:t>
            </a:r>
          </a:p>
          <a:p>
            <a:r>
              <a:rPr lang="en-US" dirty="0"/>
              <a:t>Steering Committee staff and the Steering Committee co-chairs believed this change met the intent of the Steering Committee.  </a:t>
            </a:r>
          </a:p>
          <a:p>
            <a:endParaRPr lang="en-US" sz="3200" dirty="0"/>
          </a:p>
          <a:p>
            <a:endParaRPr lang="en-US" sz="3200" dirty="0"/>
          </a:p>
        </p:txBody>
      </p:sp>
      <p:sp>
        <p:nvSpPr>
          <p:cNvPr id="4" name="Slide Number Placeholder 3">
            <a:extLst>
              <a:ext uri="{FF2B5EF4-FFF2-40B4-BE49-F238E27FC236}">
                <a16:creationId xmlns:a16="http://schemas.microsoft.com/office/drawing/2014/main" id="{0CCBDBD4-AAB7-4EE4-B597-0F0EAADA6242}"/>
              </a:ext>
            </a:extLst>
          </p:cNvPr>
          <p:cNvSpPr>
            <a:spLocks noGrp="1"/>
          </p:cNvSpPr>
          <p:nvPr>
            <p:ph type="sldNum" sz="quarter" idx="12"/>
          </p:nvPr>
        </p:nvSpPr>
        <p:spPr/>
        <p:txBody>
          <a:bodyPr/>
          <a:lstStyle/>
          <a:p>
            <a:fld id="{32BA1B2C-6684-47F0-87CE-B2A009176267}" type="slidenum">
              <a:rPr lang="en-US" smtClean="0"/>
              <a:t>42</a:t>
            </a:fld>
            <a:endParaRPr lang="en-US"/>
          </a:p>
        </p:txBody>
      </p:sp>
    </p:spTree>
    <p:extLst>
      <p:ext uri="{BB962C8B-B14F-4D97-AF65-F5344CB8AC3E}">
        <p14:creationId xmlns:p14="http://schemas.microsoft.com/office/powerpoint/2010/main" val="15552248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157A3-145E-4D76-8DC7-9F2B02569ACF}"/>
              </a:ext>
            </a:extLst>
          </p:cNvPr>
          <p:cNvSpPr>
            <a:spLocks noGrp="1"/>
          </p:cNvSpPr>
          <p:nvPr>
            <p:ph type="title"/>
          </p:nvPr>
        </p:nvSpPr>
        <p:spPr/>
        <p:txBody>
          <a:bodyPr/>
          <a:lstStyle/>
          <a:p>
            <a:r>
              <a:rPr lang="en-US" dirty="0"/>
              <a:t>Update to TME Calculation</a:t>
            </a:r>
          </a:p>
        </p:txBody>
      </p:sp>
      <p:sp>
        <p:nvSpPr>
          <p:cNvPr id="3" name="Content Placeholder 2">
            <a:extLst>
              <a:ext uri="{FF2B5EF4-FFF2-40B4-BE49-F238E27FC236}">
                <a16:creationId xmlns:a16="http://schemas.microsoft.com/office/drawing/2014/main" id="{D3B0A72C-0BE8-4256-92B5-F872AFD82088}"/>
              </a:ext>
            </a:extLst>
          </p:cNvPr>
          <p:cNvSpPr>
            <a:spLocks noGrp="1"/>
          </p:cNvSpPr>
          <p:nvPr>
            <p:ph idx="1"/>
          </p:nvPr>
        </p:nvSpPr>
        <p:spPr>
          <a:xfrm>
            <a:off x="444137" y="1457624"/>
            <a:ext cx="11312433" cy="4812972"/>
          </a:xfrm>
        </p:spPr>
        <p:txBody>
          <a:bodyPr>
            <a:normAutofit/>
          </a:bodyPr>
          <a:lstStyle/>
          <a:p>
            <a:r>
              <a:rPr lang="en-US" dirty="0"/>
              <a:t>In addition, we also came to learn that Optum is providing behavioral health benefits for UnitedHealthcare and for NHPRI as a carveout contractor.  </a:t>
            </a:r>
          </a:p>
          <a:p>
            <a:endParaRPr lang="en-US" sz="800" dirty="0"/>
          </a:p>
          <a:p>
            <a:r>
              <a:rPr lang="en-US" dirty="0"/>
              <a:t>If United or NHPRI have access to the behavioral health claims paid by Optum, they will be included.  When they do not, they will be estimated using the process previously described.</a:t>
            </a:r>
          </a:p>
        </p:txBody>
      </p:sp>
      <p:sp>
        <p:nvSpPr>
          <p:cNvPr id="4" name="Slide Number Placeholder 3">
            <a:extLst>
              <a:ext uri="{FF2B5EF4-FFF2-40B4-BE49-F238E27FC236}">
                <a16:creationId xmlns:a16="http://schemas.microsoft.com/office/drawing/2014/main" id="{AF98F8BB-63B0-43D4-B851-6F73CD0F27F8}"/>
              </a:ext>
            </a:extLst>
          </p:cNvPr>
          <p:cNvSpPr>
            <a:spLocks noGrp="1"/>
          </p:cNvSpPr>
          <p:nvPr>
            <p:ph type="sldNum" sz="quarter" idx="12"/>
          </p:nvPr>
        </p:nvSpPr>
        <p:spPr/>
        <p:txBody>
          <a:bodyPr/>
          <a:lstStyle/>
          <a:p>
            <a:fld id="{32BA1B2C-6684-47F0-87CE-B2A009176267}" type="slidenum">
              <a:rPr lang="en-US" smtClean="0"/>
              <a:t>43</a:t>
            </a:fld>
            <a:endParaRPr lang="en-US"/>
          </a:p>
        </p:txBody>
      </p:sp>
    </p:spTree>
    <p:extLst>
      <p:ext uri="{BB962C8B-B14F-4D97-AF65-F5344CB8AC3E}">
        <p14:creationId xmlns:p14="http://schemas.microsoft.com/office/powerpoint/2010/main" val="1745365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08CBC-D21A-4C4F-B899-E5B023F60F3A}"/>
              </a:ext>
            </a:extLst>
          </p:cNvPr>
          <p:cNvSpPr>
            <a:spLocks noGrp="1"/>
          </p:cNvSpPr>
          <p:nvPr>
            <p:ph type="title"/>
          </p:nvPr>
        </p:nvSpPr>
        <p:spPr/>
        <p:txBody>
          <a:bodyPr/>
          <a:lstStyle/>
          <a:p>
            <a:r>
              <a:rPr lang="en-US"/>
              <a:t>Public Comment</a:t>
            </a:r>
          </a:p>
        </p:txBody>
      </p:sp>
      <p:sp>
        <p:nvSpPr>
          <p:cNvPr id="3" name="Slide Number Placeholder 2">
            <a:extLst>
              <a:ext uri="{FF2B5EF4-FFF2-40B4-BE49-F238E27FC236}">
                <a16:creationId xmlns:a16="http://schemas.microsoft.com/office/drawing/2014/main" id="{B7E97640-7E2E-46DD-B240-037B580D8CF5}"/>
              </a:ext>
            </a:extLst>
          </p:cNvPr>
          <p:cNvSpPr>
            <a:spLocks noGrp="1"/>
          </p:cNvSpPr>
          <p:nvPr>
            <p:ph type="sldNum" sz="quarter" idx="12"/>
          </p:nvPr>
        </p:nvSpPr>
        <p:spPr/>
        <p:txBody>
          <a:bodyPr/>
          <a:lstStyle/>
          <a:p>
            <a:fld id="{32BA1B2C-6684-47F0-87CE-B2A009176267}" type="slidenum">
              <a:rPr lang="en-US" smtClean="0"/>
              <a:t>44</a:t>
            </a:fld>
            <a:endParaRPr lang="en-US"/>
          </a:p>
        </p:txBody>
      </p:sp>
    </p:spTree>
    <p:extLst>
      <p:ext uri="{BB962C8B-B14F-4D97-AF65-F5344CB8AC3E}">
        <p14:creationId xmlns:p14="http://schemas.microsoft.com/office/powerpoint/2010/main" val="24261826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08CBC-D21A-4C4F-B899-E5B023F60F3A}"/>
              </a:ext>
            </a:extLst>
          </p:cNvPr>
          <p:cNvSpPr>
            <a:spLocks noGrp="1"/>
          </p:cNvSpPr>
          <p:nvPr>
            <p:ph type="title"/>
          </p:nvPr>
        </p:nvSpPr>
        <p:spPr/>
        <p:txBody>
          <a:bodyPr/>
          <a:lstStyle/>
          <a:p>
            <a:r>
              <a:rPr lang="en-US"/>
              <a:t>Next Steps</a:t>
            </a:r>
          </a:p>
        </p:txBody>
      </p:sp>
      <p:sp>
        <p:nvSpPr>
          <p:cNvPr id="3" name="Slide Number Placeholder 2">
            <a:extLst>
              <a:ext uri="{FF2B5EF4-FFF2-40B4-BE49-F238E27FC236}">
                <a16:creationId xmlns:a16="http://schemas.microsoft.com/office/drawing/2014/main" id="{170454D4-FC8A-4E2A-B63E-619EF0109142}"/>
              </a:ext>
            </a:extLst>
          </p:cNvPr>
          <p:cNvSpPr>
            <a:spLocks noGrp="1"/>
          </p:cNvSpPr>
          <p:nvPr>
            <p:ph type="sldNum" sz="quarter" idx="12"/>
          </p:nvPr>
        </p:nvSpPr>
        <p:spPr/>
        <p:txBody>
          <a:bodyPr/>
          <a:lstStyle/>
          <a:p>
            <a:fld id="{32BA1B2C-6684-47F0-87CE-B2A009176267}" type="slidenum">
              <a:rPr lang="en-US" smtClean="0"/>
              <a:t>45</a:t>
            </a:fld>
            <a:endParaRPr lang="en-US"/>
          </a:p>
        </p:txBody>
      </p:sp>
    </p:spTree>
    <p:extLst>
      <p:ext uri="{BB962C8B-B14F-4D97-AF65-F5344CB8AC3E}">
        <p14:creationId xmlns:p14="http://schemas.microsoft.com/office/powerpoint/2010/main" val="23863859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2094C-57F0-4643-99D2-31D3D19B4CC0}"/>
              </a:ext>
            </a:extLst>
          </p:cNvPr>
          <p:cNvSpPr>
            <a:spLocks noGrp="1"/>
          </p:cNvSpPr>
          <p:nvPr>
            <p:ph type="title"/>
          </p:nvPr>
        </p:nvSpPr>
        <p:spPr/>
        <p:txBody>
          <a:bodyPr/>
          <a:lstStyle/>
          <a:p>
            <a:r>
              <a:rPr lang="en-US"/>
              <a:t>Wrap-Up and Next Meetings</a:t>
            </a:r>
          </a:p>
        </p:txBody>
      </p:sp>
      <p:sp>
        <p:nvSpPr>
          <p:cNvPr id="3" name="Content Placeholder 2">
            <a:extLst>
              <a:ext uri="{FF2B5EF4-FFF2-40B4-BE49-F238E27FC236}">
                <a16:creationId xmlns:a16="http://schemas.microsoft.com/office/drawing/2014/main" id="{639117FD-E3A0-4CE5-83F2-A6B2B0541B64}"/>
              </a:ext>
            </a:extLst>
          </p:cNvPr>
          <p:cNvSpPr>
            <a:spLocks noGrp="1"/>
          </p:cNvSpPr>
          <p:nvPr>
            <p:ph idx="1"/>
          </p:nvPr>
        </p:nvSpPr>
        <p:spPr>
          <a:xfrm>
            <a:off x="603115" y="1412654"/>
            <a:ext cx="11153455" cy="4812972"/>
          </a:xfrm>
        </p:spPr>
        <p:txBody>
          <a:bodyPr/>
          <a:lstStyle/>
          <a:p>
            <a:pPr marL="0" indent="0">
              <a:buNone/>
            </a:pPr>
            <a:r>
              <a:rPr lang="en-US" b="1"/>
              <a:t>Where: </a:t>
            </a:r>
            <a:r>
              <a:rPr lang="en-US"/>
              <a:t>301 Metro Center Blvd, Suite 203, Warwick, RI 02886</a:t>
            </a:r>
          </a:p>
          <a:p>
            <a:pPr marL="0" indent="0">
              <a:buNone/>
            </a:pPr>
            <a:r>
              <a:rPr lang="en-US" b="1"/>
              <a:t>When: </a:t>
            </a:r>
            <a:r>
              <a:rPr lang="en-US" i="1"/>
              <a:t>Mondays from 9:00 a.m.-12:00 p.m.</a:t>
            </a:r>
            <a:endParaRPr lang="en-US"/>
          </a:p>
          <a:p>
            <a:pPr>
              <a:buFont typeface="Arial" panose="020B0604020202020204" pitchFamily="34" charset="0"/>
              <a:buChar char="•"/>
            </a:pPr>
            <a:r>
              <a:rPr lang="en-US"/>
              <a:t>December 2, 2019</a:t>
            </a:r>
          </a:p>
          <a:p>
            <a:pPr>
              <a:buFont typeface="Arial" panose="020B0604020202020204" pitchFamily="34" charset="0"/>
              <a:buChar char="•"/>
            </a:pPr>
            <a:r>
              <a:rPr lang="en-US"/>
              <a:t>March 23, 2020</a:t>
            </a:r>
          </a:p>
          <a:p>
            <a:pPr>
              <a:buFont typeface="Arial" panose="020B0604020202020204" pitchFamily="34" charset="0"/>
              <a:buChar char="•"/>
            </a:pPr>
            <a:r>
              <a:rPr lang="en-US"/>
              <a:t>June 8, 2020</a:t>
            </a:r>
          </a:p>
          <a:p>
            <a:pPr>
              <a:buFont typeface="Arial" panose="020B0604020202020204" pitchFamily="34" charset="0"/>
              <a:buChar char="•"/>
            </a:pPr>
            <a:r>
              <a:rPr lang="en-US"/>
              <a:t>September 21, 2020</a:t>
            </a:r>
          </a:p>
          <a:p>
            <a:pPr>
              <a:buFont typeface="Arial" panose="020B0604020202020204" pitchFamily="34" charset="0"/>
              <a:buChar char="•"/>
            </a:pPr>
            <a:r>
              <a:rPr lang="en-US"/>
              <a:t>December 7, 2020</a:t>
            </a:r>
          </a:p>
        </p:txBody>
      </p:sp>
      <p:pic>
        <p:nvPicPr>
          <p:cNvPr id="4" name="Picture 3" descr="A close up of a map&#10;&#10;Description generated with high confidence">
            <a:extLst>
              <a:ext uri="{FF2B5EF4-FFF2-40B4-BE49-F238E27FC236}">
                <a16:creationId xmlns:a16="http://schemas.microsoft.com/office/drawing/2014/main" id="{C7FB314B-4343-45F5-8C93-8BC5E6437D01}"/>
              </a:ext>
            </a:extLst>
          </p:cNvPr>
          <p:cNvPicPr>
            <a:picLocks noChangeAspect="1"/>
          </p:cNvPicPr>
          <p:nvPr/>
        </p:nvPicPr>
        <p:blipFill>
          <a:blip r:embed="rId2"/>
          <a:stretch>
            <a:fillRect/>
          </a:stretch>
        </p:blipFill>
        <p:spPr>
          <a:xfrm>
            <a:off x="7256834" y="2581635"/>
            <a:ext cx="4332051" cy="2512588"/>
          </a:xfrm>
          <a:prstGeom prst="rect">
            <a:avLst/>
          </a:prstGeom>
          <a:ln>
            <a:solidFill>
              <a:schemeClr val="tx1"/>
            </a:solidFill>
          </a:ln>
        </p:spPr>
      </p:pic>
      <p:sp>
        <p:nvSpPr>
          <p:cNvPr id="5" name="Slide Number Placeholder 4">
            <a:extLst>
              <a:ext uri="{FF2B5EF4-FFF2-40B4-BE49-F238E27FC236}">
                <a16:creationId xmlns:a16="http://schemas.microsoft.com/office/drawing/2014/main" id="{EA13B66E-A591-40BA-888C-98FA45184AFF}"/>
              </a:ext>
            </a:extLst>
          </p:cNvPr>
          <p:cNvSpPr>
            <a:spLocks noGrp="1"/>
          </p:cNvSpPr>
          <p:nvPr>
            <p:ph type="sldNum" sz="quarter" idx="12"/>
          </p:nvPr>
        </p:nvSpPr>
        <p:spPr/>
        <p:txBody>
          <a:bodyPr/>
          <a:lstStyle/>
          <a:p>
            <a:fld id="{32BA1B2C-6684-47F0-87CE-B2A009176267}" type="slidenum">
              <a:rPr lang="en-US" smtClean="0"/>
              <a:t>46</a:t>
            </a:fld>
            <a:endParaRPr lang="en-US"/>
          </a:p>
        </p:txBody>
      </p:sp>
    </p:spTree>
    <p:extLst>
      <p:ext uri="{BB962C8B-B14F-4D97-AF65-F5344CB8AC3E}">
        <p14:creationId xmlns:p14="http://schemas.microsoft.com/office/powerpoint/2010/main" val="18389233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08CBC-D21A-4C4F-B899-E5B023F60F3A}"/>
              </a:ext>
            </a:extLst>
          </p:cNvPr>
          <p:cNvSpPr>
            <a:spLocks noGrp="1"/>
          </p:cNvSpPr>
          <p:nvPr>
            <p:ph type="title"/>
          </p:nvPr>
        </p:nvSpPr>
        <p:spPr/>
        <p:txBody>
          <a:bodyPr/>
          <a:lstStyle/>
          <a:p>
            <a:r>
              <a:rPr lang="en-US"/>
              <a:t>Appendix</a:t>
            </a:r>
          </a:p>
        </p:txBody>
      </p:sp>
      <p:sp>
        <p:nvSpPr>
          <p:cNvPr id="3" name="Slide Number Placeholder 2">
            <a:extLst>
              <a:ext uri="{FF2B5EF4-FFF2-40B4-BE49-F238E27FC236}">
                <a16:creationId xmlns:a16="http://schemas.microsoft.com/office/drawing/2014/main" id="{170454D4-FC8A-4E2A-B63E-619EF0109142}"/>
              </a:ext>
            </a:extLst>
          </p:cNvPr>
          <p:cNvSpPr>
            <a:spLocks noGrp="1"/>
          </p:cNvSpPr>
          <p:nvPr>
            <p:ph type="sldNum" sz="quarter" idx="12"/>
          </p:nvPr>
        </p:nvSpPr>
        <p:spPr/>
        <p:txBody>
          <a:bodyPr/>
          <a:lstStyle/>
          <a:p>
            <a:fld id="{32BA1B2C-6684-47F0-87CE-B2A009176267}" type="slidenum">
              <a:rPr lang="en-US" smtClean="0"/>
              <a:t>47</a:t>
            </a:fld>
            <a:endParaRPr lang="en-US"/>
          </a:p>
        </p:txBody>
      </p:sp>
    </p:spTree>
    <p:extLst>
      <p:ext uri="{BB962C8B-B14F-4D97-AF65-F5344CB8AC3E}">
        <p14:creationId xmlns:p14="http://schemas.microsoft.com/office/powerpoint/2010/main" val="8388228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8CBE7-9E59-44EC-A484-9A067AE32DF8}"/>
              </a:ext>
            </a:extLst>
          </p:cNvPr>
          <p:cNvSpPr>
            <a:spLocks noGrp="1"/>
          </p:cNvSpPr>
          <p:nvPr>
            <p:ph type="title"/>
          </p:nvPr>
        </p:nvSpPr>
        <p:spPr/>
        <p:txBody>
          <a:bodyPr>
            <a:normAutofit fontScale="90000"/>
          </a:bodyPr>
          <a:lstStyle/>
          <a:p>
            <a:r>
              <a:rPr lang="en-US"/>
              <a:t>The Relationship Between the Economy and </a:t>
            </a:r>
            <a:br>
              <a:rPr lang="en-US"/>
            </a:br>
            <a:r>
              <a:rPr lang="en-US"/>
              <a:t>Health Care Spending</a:t>
            </a:r>
          </a:p>
        </p:txBody>
      </p:sp>
      <p:sp>
        <p:nvSpPr>
          <p:cNvPr id="3" name="Content Placeholder 2">
            <a:extLst>
              <a:ext uri="{FF2B5EF4-FFF2-40B4-BE49-F238E27FC236}">
                <a16:creationId xmlns:a16="http://schemas.microsoft.com/office/drawing/2014/main" id="{874EEBFA-F64E-4F49-A2F6-2EB9B8BE7411}"/>
              </a:ext>
            </a:extLst>
          </p:cNvPr>
          <p:cNvSpPr>
            <a:spLocks noGrp="1"/>
          </p:cNvSpPr>
          <p:nvPr>
            <p:ph idx="1"/>
          </p:nvPr>
        </p:nvSpPr>
        <p:spPr/>
        <p:txBody>
          <a:bodyPr>
            <a:normAutofit fontScale="92500" lnSpcReduction="20000"/>
          </a:bodyPr>
          <a:lstStyle/>
          <a:p>
            <a:r>
              <a:rPr lang="en-US"/>
              <a:t>We found three reputable analyses that look at the relationship between the economy and health care spending.</a:t>
            </a:r>
          </a:p>
          <a:p>
            <a:r>
              <a:rPr lang="en-US"/>
              <a:t>We can confidently say that the economy does indeed affect health care spending, and that there is a strong relationship between certain economic indicators and the economy, but the effect on health spending occurs over an extended period of time.</a:t>
            </a:r>
          </a:p>
          <a:p>
            <a:r>
              <a:rPr lang="en-US"/>
              <a:t>The next few slides summarize the evidence we found from these two reports:</a:t>
            </a:r>
          </a:p>
          <a:p>
            <a:pPr marL="514350" indent="-514350">
              <a:buFont typeface="+mj-lt"/>
              <a:buAutoNum type="arabicPeriod"/>
            </a:pPr>
            <a:r>
              <a:rPr lang="en-US" i="1"/>
              <a:t>Assessing the Effects of the Economy on the Recent Slowdown in Health Spending </a:t>
            </a:r>
            <a:r>
              <a:rPr lang="en-US"/>
              <a:t>(2013)</a:t>
            </a:r>
            <a:r>
              <a:rPr lang="en-US" i="1"/>
              <a:t> </a:t>
            </a:r>
            <a:r>
              <a:rPr lang="en-US"/>
              <a:t>Kaiser Family Foundation and </a:t>
            </a:r>
            <a:r>
              <a:rPr lang="en-US" err="1"/>
              <a:t>Altarum</a:t>
            </a:r>
            <a:r>
              <a:rPr lang="en-US"/>
              <a:t> Institute</a:t>
            </a:r>
          </a:p>
          <a:p>
            <a:pPr marL="514350" indent="-514350">
              <a:buFont typeface="+mj-lt"/>
              <a:buAutoNum type="arabicPeriod"/>
            </a:pPr>
            <a:r>
              <a:rPr lang="en-US" i="1"/>
              <a:t>Health Spending Growth: The Effects of the Great Recession </a:t>
            </a:r>
            <a:r>
              <a:rPr lang="en-US"/>
              <a:t>(2015) The Brookings Institution</a:t>
            </a:r>
          </a:p>
          <a:p>
            <a:pPr marL="514350" indent="-514350">
              <a:buFont typeface="+mj-lt"/>
              <a:buAutoNum type="arabicPeriod"/>
            </a:pPr>
            <a:r>
              <a:rPr lang="en-US" i="1"/>
              <a:t>The Growth of Health Spending in the USA: 1776-2026 </a:t>
            </a:r>
            <a:r>
              <a:rPr lang="en-US"/>
              <a:t> (2017) Thomas </a:t>
            </a:r>
            <a:r>
              <a:rPr lang="en-US" err="1"/>
              <a:t>Getzen</a:t>
            </a:r>
            <a:r>
              <a:rPr lang="en-US"/>
              <a:t>, Temple University</a:t>
            </a:r>
            <a:endParaRPr lang="en-US" i="1"/>
          </a:p>
          <a:p>
            <a:endParaRPr lang="en-US"/>
          </a:p>
        </p:txBody>
      </p:sp>
      <p:sp>
        <p:nvSpPr>
          <p:cNvPr id="4" name="Slide Number Placeholder 3">
            <a:extLst>
              <a:ext uri="{FF2B5EF4-FFF2-40B4-BE49-F238E27FC236}">
                <a16:creationId xmlns:a16="http://schemas.microsoft.com/office/drawing/2014/main" id="{C2A10F4D-4715-480F-9A04-FEB943DBCEF8}"/>
              </a:ext>
            </a:extLst>
          </p:cNvPr>
          <p:cNvSpPr>
            <a:spLocks noGrp="1"/>
          </p:cNvSpPr>
          <p:nvPr>
            <p:ph type="sldNum" sz="quarter" idx="12"/>
          </p:nvPr>
        </p:nvSpPr>
        <p:spPr/>
        <p:txBody>
          <a:bodyPr/>
          <a:lstStyle/>
          <a:p>
            <a:fld id="{32BA1B2C-6684-47F0-87CE-B2A009176267}" type="slidenum">
              <a:rPr lang="en-US" smtClean="0"/>
              <a:t>48</a:t>
            </a:fld>
            <a:endParaRPr lang="en-US"/>
          </a:p>
        </p:txBody>
      </p:sp>
    </p:spTree>
    <p:extLst>
      <p:ext uri="{BB962C8B-B14F-4D97-AF65-F5344CB8AC3E}">
        <p14:creationId xmlns:p14="http://schemas.microsoft.com/office/powerpoint/2010/main" val="11530204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AB424-8E50-4013-8B1C-02C70A2DFB20}"/>
              </a:ext>
            </a:extLst>
          </p:cNvPr>
          <p:cNvSpPr>
            <a:spLocks noGrp="1"/>
          </p:cNvSpPr>
          <p:nvPr>
            <p:ph type="title"/>
          </p:nvPr>
        </p:nvSpPr>
        <p:spPr/>
        <p:txBody>
          <a:bodyPr>
            <a:noAutofit/>
          </a:bodyPr>
          <a:lstStyle/>
          <a:p>
            <a:r>
              <a:rPr lang="en-US" sz="3600"/>
              <a:t>What is the Relationship Between the </a:t>
            </a:r>
            <a:br>
              <a:rPr lang="en-US" sz="3600"/>
            </a:br>
            <a:r>
              <a:rPr lang="en-US" sz="3600"/>
              <a:t>Economy and Health Care Spending?  A National Perspective</a:t>
            </a:r>
          </a:p>
        </p:txBody>
      </p:sp>
      <p:sp>
        <p:nvSpPr>
          <p:cNvPr id="3" name="Content Placeholder 2">
            <a:extLst>
              <a:ext uri="{FF2B5EF4-FFF2-40B4-BE49-F238E27FC236}">
                <a16:creationId xmlns:a16="http://schemas.microsoft.com/office/drawing/2014/main" id="{1CBF562A-6EBC-4541-A1A9-57BFCD9A9B4C}"/>
              </a:ext>
            </a:extLst>
          </p:cNvPr>
          <p:cNvSpPr>
            <a:spLocks noGrp="1"/>
          </p:cNvSpPr>
          <p:nvPr>
            <p:ph idx="1"/>
          </p:nvPr>
        </p:nvSpPr>
        <p:spPr>
          <a:xfrm>
            <a:off x="444137" y="1459718"/>
            <a:ext cx="11312433" cy="4812972"/>
          </a:xfrm>
        </p:spPr>
        <p:txBody>
          <a:bodyPr>
            <a:normAutofit/>
          </a:bodyPr>
          <a:lstStyle/>
          <a:p>
            <a:r>
              <a:rPr lang="en-US"/>
              <a:t>Kaiser and Altarum developed a statistical model to track how the growth in national health spending varies with macroeconomic indicators and found a strong relationship between inflation and real GDP and health care spending over an extended period of time.</a:t>
            </a:r>
          </a:p>
          <a:p>
            <a:pPr lvl="1"/>
            <a:r>
              <a:rPr lang="en-US"/>
              <a:t> 85% of health care spending growth could be predicted using inflation and real GDP over the period 1965-2011.</a:t>
            </a:r>
          </a:p>
          <a:p>
            <a:pPr marL="201168" lvl="1" indent="0">
              <a:buNone/>
            </a:pPr>
            <a:endParaRPr lang="en-US" sz="1200"/>
          </a:p>
          <a:p>
            <a:pPr marL="201168" lvl="1" indent="0">
              <a:buNone/>
            </a:pPr>
            <a:r>
              <a:rPr lang="en-US" sz="2800"/>
              <a:t>This model also showed that the effect of the macroeconomy on health care spending lags economic change:</a:t>
            </a:r>
          </a:p>
          <a:p>
            <a:pPr lvl="1"/>
            <a:r>
              <a:rPr lang="en-US"/>
              <a:t>GDP affects health care spending over a period of </a:t>
            </a:r>
            <a:r>
              <a:rPr lang="en-US" u="sng"/>
              <a:t>six years</a:t>
            </a:r>
            <a:r>
              <a:rPr lang="en-US"/>
              <a:t>, and inflation does so over </a:t>
            </a:r>
            <a:r>
              <a:rPr lang="en-US" u="sng"/>
              <a:t>two years</a:t>
            </a:r>
            <a:r>
              <a:rPr lang="en-US"/>
              <a:t>.</a:t>
            </a:r>
          </a:p>
          <a:p>
            <a:pPr lvl="1"/>
            <a:endParaRPr lang="en-US"/>
          </a:p>
        </p:txBody>
      </p:sp>
      <p:sp>
        <p:nvSpPr>
          <p:cNvPr id="4" name="Slide Number Placeholder 3">
            <a:extLst>
              <a:ext uri="{FF2B5EF4-FFF2-40B4-BE49-F238E27FC236}">
                <a16:creationId xmlns:a16="http://schemas.microsoft.com/office/drawing/2014/main" id="{D75541DF-A6C5-40B9-98FF-A4F2FEB2DB6B}"/>
              </a:ext>
            </a:extLst>
          </p:cNvPr>
          <p:cNvSpPr>
            <a:spLocks noGrp="1"/>
          </p:cNvSpPr>
          <p:nvPr>
            <p:ph type="sldNum" sz="quarter" idx="12"/>
          </p:nvPr>
        </p:nvSpPr>
        <p:spPr/>
        <p:txBody>
          <a:bodyPr/>
          <a:lstStyle/>
          <a:p>
            <a:fld id="{32BA1B2C-6684-47F0-87CE-B2A009176267}" type="slidenum">
              <a:rPr lang="en-US" smtClean="0"/>
              <a:t>49</a:t>
            </a:fld>
            <a:endParaRPr lang="en-US"/>
          </a:p>
        </p:txBody>
      </p:sp>
    </p:spTree>
    <p:extLst>
      <p:ext uri="{BB962C8B-B14F-4D97-AF65-F5344CB8AC3E}">
        <p14:creationId xmlns:p14="http://schemas.microsoft.com/office/powerpoint/2010/main" val="779568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51307-676F-4957-9ABB-82A2D7623C05}"/>
              </a:ext>
            </a:extLst>
          </p:cNvPr>
          <p:cNvSpPr>
            <a:spLocks noGrp="1"/>
          </p:cNvSpPr>
          <p:nvPr>
            <p:ph type="title"/>
          </p:nvPr>
        </p:nvSpPr>
        <p:spPr/>
        <p:txBody>
          <a:bodyPr/>
          <a:lstStyle/>
          <a:p>
            <a:r>
              <a:rPr lang="en-US"/>
              <a:t>Phase I Steering Committee Members</a:t>
            </a:r>
          </a:p>
        </p:txBody>
      </p:sp>
      <p:sp>
        <p:nvSpPr>
          <p:cNvPr id="3" name="Content Placeholder 2">
            <a:extLst>
              <a:ext uri="{FF2B5EF4-FFF2-40B4-BE49-F238E27FC236}">
                <a16:creationId xmlns:a16="http://schemas.microsoft.com/office/drawing/2014/main" id="{183986B0-B8A1-4C35-8290-BB631E4BAF27}"/>
              </a:ext>
            </a:extLst>
          </p:cNvPr>
          <p:cNvSpPr>
            <a:spLocks noGrp="1"/>
          </p:cNvSpPr>
          <p:nvPr>
            <p:ph idx="1"/>
          </p:nvPr>
        </p:nvSpPr>
        <p:spPr>
          <a:xfrm>
            <a:off x="444137" y="1352693"/>
            <a:ext cx="11312433" cy="986020"/>
          </a:xfrm>
        </p:spPr>
        <p:txBody>
          <a:bodyPr/>
          <a:lstStyle/>
          <a:p>
            <a:r>
              <a:rPr lang="en-US"/>
              <a:t>We appreciate all of you for having given your time, attention, intellect and judgement to this process and your continued commitment.</a:t>
            </a:r>
          </a:p>
          <a:p>
            <a:endParaRPr lang="en-US"/>
          </a:p>
        </p:txBody>
      </p:sp>
      <p:sp>
        <p:nvSpPr>
          <p:cNvPr id="7" name="TextBox 6">
            <a:extLst>
              <a:ext uri="{FF2B5EF4-FFF2-40B4-BE49-F238E27FC236}">
                <a16:creationId xmlns:a16="http://schemas.microsoft.com/office/drawing/2014/main" id="{175CE76E-40D2-4ADE-91E4-5A9471CC4DA2}"/>
              </a:ext>
            </a:extLst>
          </p:cNvPr>
          <p:cNvSpPr txBox="1"/>
          <p:nvPr/>
        </p:nvSpPr>
        <p:spPr>
          <a:xfrm>
            <a:off x="435430" y="2293743"/>
            <a:ext cx="11747863" cy="4493538"/>
          </a:xfrm>
          <a:prstGeom prst="rect">
            <a:avLst/>
          </a:prstGeom>
          <a:noFill/>
        </p:spPr>
        <p:txBody>
          <a:bodyPr wrap="square" numCol="2" rtlCol="0">
            <a:spAutoFit/>
          </a:bodyPr>
          <a:lstStyle/>
          <a:p>
            <a:r>
              <a:rPr lang="en-US" sz="2200" b="1"/>
              <a:t>Tim </a:t>
            </a:r>
            <a:r>
              <a:rPr lang="en-US" sz="2200" b="1" err="1"/>
              <a:t>Babineau</a:t>
            </a:r>
            <a:r>
              <a:rPr lang="en-US" sz="2200" b="1"/>
              <a:t>, MD</a:t>
            </a:r>
            <a:r>
              <a:rPr lang="en-US" sz="2200"/>
              <a:t>, Lifespan</a:t>
            </a:r>
          </a:p>
          <a:p>
            <a:r>
              <a:rPr lang="en-US" sz="2200" b="1"/>
              <a:t>Al Charbonneau</a:t>
            </a:r>
            <a:r>
              <a:rPr lang="en-US" sz="2200"/>
              <a:t>, </a:t>
            </a:r>
            <a:r>
              <a:rPr lang="en-US" sz="2200">
                <a:ea typeface="Calibri" panose="020F0502020204030204" pitchFamily="34" charset="0"/>
                <a:cs typeface="Times New Roman" panose="02020603050405020304" pitchFamily="18" charset="0"/>
              </a:rPr>
              <a:t>RI Business Group on Health</a:t>
            </a:r>
          </a:p>
          <a:p>
            <a:r>
              <a:rPr lang="en-US" sz="2200" b="1">
                <a:ea typeface="Calibri" panose="020F0502020204030204" pitchFamily="34" charset="0"/>
                <a:cs typeface="Times New Roman" panose="02020603050405020304" pitchFamily="18" charset="0"/>
              </a:rPr>
              <a:t>Tom Croswell</a:t>
            </a:r>
            <a:r>
              <a:rPr lang="en-US" sz="2200">
                <a:ea typeface="Calibri" panose="020F0502020204030204" pitchFamily="34" charset="0"/>
                <a:cs typeface="Times New Roman" panose="02020603050405020304" pitchFamily="18" charset="0"/>
              </a:rPr>
              <a:t>, Tufts Health Plan</a:t>
            </a:r>
          </a:p>
          <a:p>
            <a:r>
              <a:rPr lang="en-US" sz="2200" b="1">
                <a:ea typeface="Calibri" panose="020F0502020204030204" pitchFamily="34" charset="0"/>
                <a:cs typeface="Times New Roman" panose="02020603050405020304" pitchFamily="18" charset="0"/>
              </a:rPr>
              <a:t>Adriana Dawson</a:t>
            </a:r>
            <a:r>
              <a:rPr lang="en-US" sz="2200">
                <a:ea typeface="Calibri" panose="020F0502020204030204" pitchFamily="34" charset="0"/>
                <a:cs typeface="Times New Roman" panose="02020603050405020304" pitchFamily="18" charset="0"/>
              </a:rPr>
              <a:t>, Bank Newport</a:t>
            </a:r>
          </a:p>
          <a:p>
            <a:r>
              <a:rPr lang="en-US" sz="2200" b="1">
                <a:ea typeface="Calibri" panose="020F0502020204030204" pitchFamily="34" charset="0"/>
                <a:cs typeface="Times New Roman" panose="02020603050405020304" pitchFamily="18" charset="0"/>
              </a:rPr>
              <a:t>Jim </a:t>
            </a:r>
            <a:r>
              <a:rPr lang="en-US" sz="2200" b="1" err="1">
                <a:ea typeface="Calibri" panose="020F0502020204030204" pitchFamily="34" charset="0"/>
                <a:cs typeface="Times New Roman" panose="02020603050405020304" pitchFamily="18" charset="0"/>
              </a:rPr>
              <a:t>Fanale</a:t>
            </a:r>
            <a:r>
              <a:rPr lang="en-US" sz="2200" b="1">
                <a:ea typeface="Calibri" panose="020F0502020204030204" pitchFamily="34" charset="0"/>
                <a:cs typeface="Times New Roman" panose="02020603050405020304" pitchFamily="18" charset="0"/>
              </a:rPr>
              <a:t>, MD</a:t>
            </a:r>
            <a:r>
              <a:rPr lang="en-US" sz="2200">
                <a:ea typeface="Calibri" panose="020F0502020204030204" pitchFamily="34" charset="0"/>
                <a:cs typeface="Times New Roman" panose="02020603050405020304" pitchFamily="18" charset="0"/>
              </a:rPr>
              <a:t>, Care New England</a:t>
            </a:r>
          </a:p>
          <a:p>
            <a:r>
              <a:rPr lang="en-US" sz="2200" b="1">
                <a:ea typeface="Calibri" panose="020F0502020204030204" pitchFamily="34" charset="0"/>
                <a:cs typeface="Times New Roman" panose="02020603050405020304" pitchFamily="18" charset="0"/>
              </a:rPr>
              <a:t>Stephen Farrell</a:t>
            </a:r>
            <a:r>
              <a:rPr lang="en-US" sz="2200">
                <a:ea typeface="Calibri" panose="020F0502020204030204" pitchFamily="34" charset="0"/>
                <a:cs typeface="Times New Roman" panose="02020603050405020304" pitchFamily="18" charset="0"/>
              </a:rPr>
              <a:t>, United Healthcare of New England</a:t>
            </a:r>
          </a:p>
          <a:p>
            <a:r>
              <a:rPr lang="en-US" sz="2200" b="1">
                <a:ea typeface="Calibri" panose="020F0502020204030204" pitchFamily="34" charset="0"/>
                <a:cs typeface="Times New Roman" panose="02020603050405020304" pitchFamily="18" charset="0"/>
              </a:rPr>
              <a:t>Marie Ganim, PhD</a:t>
            </a:r>
            <a:r>
              <a:rPr lang="en-US" sz="2200">
                <a:ea typeface="Calibri" panose="020F0502020204030204" pitchFamily="34" charset="0"/>
                <a:cs typeface="Times New Roman" panose="02020603050405020304" pitchFamily="18" charset="0"/>
              </a:rPr>
              <a:t>, Co-Chair, Office of the Health Insurance Commissioner</a:t>
            </a:r>
          </a:p>
          <a:p>
            <a:r>
              <a:rPr lang="en-US" sz="2200" b="1">
                <a:ea typeface="Calibri" panose="020F0502020204030204" pitchFamily="34" charset="0"/>
                <a:cs typeface="Times New Roman" panose="02020603050405020304" pitchFamily="18" charset="0"/>
              </a:rPr>
              <a:t>Peter Hollmann, MD</a:t>
            </a:r>
            <a:r>
              <a:rPr lang="en-US" sz="2200">
                <a:ea typeface="Calibri" panose="020F0502020204030204" pitchFamily="34" charset="0"/>
                <a:cs typeface="Times New Roman" panose="02020603050405020304" pitchFamily="18" charset="0"/>
              </a:rPr>
              <a:t>, Rhode Island Medical Society</a:t>
            </a:r>
          </a:p>
          <a:p>
            <a:endParaRPr lang="en-US" sz="2200" b="1">
              <a:ea typeface="Calibri" panose="020F0502020204030204" pitchFamily="34" charset="0"/>
              <a:cs typeface="Times New Roman" panose="02020603050405020304" pitchFamily="18" charset="0"/>
            </a:endParaRPr>
          </a:p>
          <a:p>
            <a:endParaRPr lang="en-US" sz="2200" b="1">
              <a:ea typeface="Calibri" panose="020F0502020204030204" pitchFamily="34" charset="0"/>
              <a:cs typeface="Times New Roman" panose="02020603050405020304" pitchFamily="18" charset="0"/>
            </a:endParaRPr>
          </a:p>
          <a:p>
            <a:r>
              <a:rPr lang="en-US" sz="2200" b="1">
                <a:ea typeface="Calibri" panose="020F0502020204030204" pitchFamily="34" charset="0"/>
                <a:cs typeface="Times New Roman" panose="02020603050405020304" pitchFamily="18" charset="0"/>
              </a:rPr>
              <a:t>Kim Keck</a:t>
            </a:r>
            <a:r>
              <a:rPr lang="en-US" sz="2200">
                <a:ea typeface="Calibri" panose="020F0502020204030204" pitchFamily="34" charset="0"/>
                <a:cs typeface="Times New Roman" panose="02020603050405020304" pitchFamily="18" charset="0"/>
              </a:rPr>
              <a:t>, Co-Chair, Blue Cross Blue Shield of RI</a:t>
            </a:r>
          </a:p>
          <a:p>
            <a:r>
              <a:rPr lang="en-US" sz="2200" b="1">
                <a:ea typeface="Calibri" panose="020F0502020204030204" pitchFamily="34" charset="0"/>
                <a:cs typeface="Times New Roman" panose="02020603050405020304" pitchFamily="18" charset="0"/>
              </a:rPr>
              <a:t>Al Kurose, MD, </a:t>
            </a:r>
            <a:r>
              <a:rPr lang="en-US" sz="2200">
                <a:ea typeface="Calibri" panose="020F0502020204030204" pitchFamily="34" charset="0"/>
                <a:cs typeface="Times New Roman" panose="02020603050405020304" pitchFamily="18" charset="0"/>
              </a:rPr>
              <a:t>Co-Chair, Coastal Medical</a:t>
            </a:r>
          </a:p>
          <a:p>
            <a:r>
              <a:rPr lang="en-US" sz="2200" b="1">
                <a:ea typeface="Calibri" panose="020F0502020204030204" pitchFamily="34" charset="0"/>
                <a:cs typeface="Times New Roman" panose="02020603050405020304" pitchFamily="18" charset="0"/>
              </a:rPr>
              <a:t>Peter Marino</a:t>
            </a:r>
            <a:r>
              <a:rPr lang="en-US" sz="2200">
                <a:ea typeface="Calibri" panose="020F0502020204030204" pitchFamily="34" charset="0"/>
                <a:cs typeface="Times New Roman" panose="02020603050405020304" pitchFamily="18" charset="0"/>
              </a:rPr>
              <a:t>, Neighborhood Health Plan of RI</a:t>
            </a:r>
          </a:p>
          <a:p>
            <a:r>
              <a:rPr lang="en-US" sz="2200" b="1">
                <a:ea typeface="Calibri" panose="020F0502020204030204" pitchFamily="34" charset="0"/>
                <a:cs typeface="Times New Roman" panose="02020603050405020304" pitchFamily="18" charset="0"/>
              </a:rPr>
              <a:t>Betty Rambur, PhD, RN, FAAN</a:t>
            </a:r>
            <a:r>
              <a:rPr lang="en-US" sz="2200">
                <a:ea typeface="Calibri" panose="020F0502020204030204" pitchFamily="34" charset="0"/>
                <a:cs typeface="Times New Roman" panose="02020603050405020304" pitchFamily="18" charset="0"/>
              </a:rPr>
              <a:t>, University of RI School of Nursing</a:t>
            </a:r>
          </a:p>
          <a:p>
            <a:r>
              <a:rPr lang="en-US" sz="2200" b="1">
                <a:ea typeface="Calibri" panose="020F0502020204030204" pitchFamily="34" charset="0"/>
                <a:cs typeface="Times New Roman" panose="02020603050405020304" pitchFamily="18" charset="0"/>
              </a:rPr>
              <a:t>Sam Salganik, Esq.</a:t>
            </a:r>
            <a:r>
              <a:rPr lang="en-US" sz="2200">
                <a:ea typeface="Calibri" panose="020F0502020204030204" pitchFamily="34" charset="0"/>
                <a:cs typeface="Times New Roman" panose="02020603050405020304" pitchFamily="18" charset="0"/>
              </a:rPr>
              <a:t>, RI Parent Information Network</a:t>
            </a:r>
          </a:p>
          <a:p>
            <a:r>
              <a:rPr lang="en-US" sz="2200" b="1">
                <a:ea typeface="Calibri" panose="020F0502020204030204" pitchFamily="34" charset="0"/>
                <a:cs typeface="Times New Roman" panose="02020603050405020304" pitchFamily="18" charset="0"/>
              </a:rPr>
              <a:t>John Simmons</a:t>
            </a:r>
            <a:r>
              <a:rPr lang="en-US" sz="2200">
                <a:ea typeface="Calibri" panose="020F0502020204030204" pitchFamily="34" charset="0"/>
                <a:cs typeface="Times New Roman" panose="02020603050405020304" pitchFamily="18" charset="0"/>
              </a:rPr>
              <a:t>, RI Public Expenditure Council</a:t>
            </a:r>
          </a:p>
          <a:p>
            <a:r>
              <a:rPr lang="en-US" sz="2200" b="1">
                <a:ea typeface="Calibri" panose="020F0502020204030204" pitchFamily="34" charset="0"/>
                <a:cs typeface="Times New Roman" panose="02020603050405020304" pitchFamily="18" charset="0"/>
              </a:rPr>
              <a:t>Neil Steinberg</a:t>
            </a:r>
            <a:r>
              <a:rPr lang="en-US" sz="2200">
                <a:ea typeface="Calibri" panose="020F0502020204030204" pitchFamily="34" charset="0"/>
                <a:cs typeface="Times New Roman" panose="02020603050405020304" pitchFamily="18" charset="0"/>
              </a:rPr>
              <a:t>, RI Foundation</a:t>
            </a:r>
          </a:p>
          <a:p>
            <a:r>
              <a:rPr lang="en-US" sz="2200" b="1">
                <a:ea typeface="Calibri" panose="020F0502020204030204" pitchFamily="34" charset="0"/>
                <a:cs typeface="Times New Roman" panose="02020603050405020304" pitchFamily="18" charset="0"/>
              </a:rPr>
              <a:t>Teresa Paiva Weed, Esq.</a:t>
            </a:r>
            <a:r>
              <a:rPr lang="en-US" sz="2200">
                <a:ea typeface="Calibri" panose="020F0502020204030204" pitchFamily="34" charset="0"/>
                <a:cs typeface="Times New Roman" panose="02020603050405020304" pitchFamily="18" charset="0"/>
              </a:rPr>
              <a:t>, Hospital Association of RI</a:t>
            </a:r>
          </a:p>
          <a:p>
            <a:r>
              <a:rPr lang="en-US" sz="2200" b="1">
                <a:ea typeface="Calibri" panose="020F0502020204030204" pitchFamily="34" charset="0"/>
                <a:cs typeface="Times New Roman" panose="02020603050405020304" pitchFamily="18" charset="0"/>
              </a:rPr>
              <a:t>Larry Wilson</a:t>
            </a:r>
            <a:r>
              <a:rPr lang="en-US" sz="2200">
                <a:ea typeface="Calibri" panose="020F0502020204030204" pitchFamily="34" charset="0"/>
                <a:cs typeface="Times New Roman" panose="02020603050405020304" pitchFamily="18" charset="0"/>
              </a:rPr>
              <a:t>, The Wilson Organization, LLC</a:t>
            </a:r>
          </a:p>
          <a:p>
            <a:endParaRPr lang="en-US" sz="2200">
              <a:ea typeface="Calibri" panose="020F0502020204030204" pitchFamily="34" charset="0"/>
              <a:cs typeface="Times New Roman" panose="02020603050405020304" pitchFamily="18" charset="0"/>
            </a:endParaRPr>
          </a:p>
          <a:p>
            <a:endParaRPr lang="en-US" sz="2200">
              <a:ea typeface="Calibri" panose="020F0502020204030204" pitchFamily="34" charset="0"/>
              <a:cs typeface="Times New Roman" panose="02020603050405020304" pitchFamily="18" charset="0"/>
            </a:endParaRPr>
          </a:p>
          <a:p>
            <a:endParaRPr lang="en-US" sz="2200"/>
          </a:p>
        </p:txBody>
      </p:sp>
      <p:sp>
        <p:nvSpPr>
          <p:cNvPr id="4" name="Slide Number Placeholder 3">
            <a:extLst>
              <a:ext uri="{FF2B5EF4-FFF2-40B4-BE49-F238E27FC236}">
                <a16:creationId xmlns:a16="http://schemas.microsoft.com/office/drawing/2014/main" id="{DA8E6E24-10CF-456E-A38E-B9F1BCD47313}"/>
              </a:ext>
            </a:extLst>
          </p:cNvPr>
          <p:cNvSpPr>
            <a:spLocks noGrp="1"/>
          </p:cNvSpPr>
          <p:nvPr>
            <p:ph type="sldNum" sz="quarter" idx="12"/>
          </p:nvPr>
        </p:nvSpPr>
        <p:spPr/>
        <p:txBody>
          <a:bodyPr/>
          <a:lstStyle/>
          <a:p>
            <a:fld id="{32BA1B2C-6684-47F0-87CE-B2A009176267}" type="slidenum">
              <a:rPr lang="en-US" smtClean="0"/>
              <a:t>5</a:t>
            </a:fld>
            <a:endParaRPr lang="en-US"/>
          </a:p>
        </p:txBody>
      </p:sp>
    </p:spTree>
    <p:extLst>
      <p:ext uri="{BB962C8B-B14F-4D97-AF65-F5344CB8AC3E}">
        <p14:creationId xmlns:p14="http://schemas.microsoft.com/office/powerpoint/2010/main" val="26641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246B1-0F27-4CDC-AE43-78A01E4869A7}"/>
              </a:ext>
            </a:extLst>
          </p:cNvPr>
          <p:cNvSpPr>
            <a:spLocks noGrp="1"/>
          </p:cNvSpPr>
          <p:nvPr>
            <p:ph type="title"/>
          </p:nvPr>
        </p:nvSpPr>
        <p:spPr/>
        <p:txBody>
          <a:bodyPr/>
          <a:lstStyle/>
          <a:p>
            <a:r>
              <a:rPr lang="en-US"/>
              <a:t>The Great Recession</a:t>
            </a:r>
          </a:p>
        </p:txBody>
      </p:sp>
      <p:sp>
        <p:nvSpPr>
          <p:cNvPr id="3" name="Content Placeholder 2">
            <a:extLst>
              <a:ext uri="{FF2B5EF4-FFF2-40B4-BE49-F238E27FC236}">
                <a16:creationId xmlns:a16="http://schemas.microsoft.com/office/drawing/2014/main" id="{44821151-14EE-45A7-9BA0-31F13025D543}"/>
              </a:ext>
            </a:extLst>
          </p:cNvPr>
          <p:cNvSpPr>
            <a:spLocks noGrp="1"/>
          </p:cNvSpPr>
          <p:nvPr>
            <p:ph idx="1"/>
          </p:nvPr>
        </p:nvSpPr>
        <p:spPr>
          <a:xfrm>
            <a:off x="444137" y="1348107"/>
            <a:ext cx="11312433" cy="5111678"/>
          </a:xfrm>
        </p:spPr>
        <p:txBody>
          <a:bodyPr>
            <a:normAutofit/>
          </a:bodyPr>
          <a:lstStyle/>
          <a:p>
            <a:r>
              <a:rPr lang="en-US"/>
              <a:t>Because the Steering Committee may be most concerned about the impact of dramatic, severe economic changes, it is instructive to look at the impact of the Great Recession.</a:t>
            </a:r>
          </a:p>
          <a:p>
            <a:r>
              <a:rPr lang="en-US"/>
              <a:t>When applying this model to examine the effect of the Great Recession on the slowdown in health care spending, Kaiser and Altarum found:</a:t>
            </a:r>
          </a:p>
          <a:p>
            <a:pPr lvl="1"/>
            <a:r>
              <a:rPr lang="en-US"/>
              <a:t>77% of the decline in health care spending that followed the Great Recession could be predicted based on inflation and real GDP.</a:t>
            </a:r>
          </a:p>
          <a:p>
            <a:pPr lvl="1"/>
            <a:r>
              <a:rPr lang="en-US"/>
              <a:t>They did not report on how the lagged impact did or did not change during this period.</a:t>
            </a:r>
          </a:p>
          <a:p>
            <a:r>
              <a:rPr lang="en-US"/>
              <a:t>How fast health spending grows also depends on the level of “</a:t>
            </a:r>
            <a:r>
              <a:rPr lang="en-US" b="1"/>
              <a:t>excess health spending”</a:t>
            </a:r>
            <a:r>
              <a:rPr lang="en-US"/>
              <a:t> – which is spending growth that exceeds what GDP and inflation predict, and may be due to structural changes in the health care system.</a:t>
            </a:r>
          </a:p>
          <a:p>
            <a:pPr lvl="1"/>
            <a:endParaRPr lang="en-US"/>
          </a:p>
          <a:p>
            <a:endParaRPr lang="en-US"/>
          </a:p>
        </p:txBody>
      </p:sp>
      <p:sp>
        <p:nvSpPr>
          <p:cNvPr id="4" name="Slide Number Placeholder 3">
            <a:extLst>
              <a:ext uri="{FF2B5EF4-FFF2-40B4-BE49-F238E27FC236}">
                <a16:creationId xmlns:a16="http://schemas.microsoft.com/office/drawing/2014/main" id="{4B050485-9866-4325-B3BE-6F91871D7F31}"/>
              </a:ext>
            </a:extLst>
          </p:cNvPr>
          <p:cNvSpPr>
            <a:spLocks noGrp="1"/>
          </p:cNvSpPr>
          <p:nvPr>
            <p:ph type="sldNum" sz="quarter" idx="12"/>
          </p:nvPr>
        </p:nvSpPr>
        <p:spPr/>
        <p:txBody>
          <a:bodyPr/>
          <a:lstStyle/>
          <a:p>
            <a:fld id="{32BA1B2C-6684-47F0-87CE-B2A009176267}" type="slidenum">
              <a:rPr lang="en-US" smtClean="0"/>
              <a:t>50</a:t>
            </a:fld>
            <a:endParaRPr lang="en-US"/>
          </a:p>
        </p:txBody>
      </p:sp>
    </p:spTree>
    <p:extLst>
      <p:ext uri="{BB962C8B-B14F-4D97-AF65-F5344CB8AC3E}">
        <p14:creationId xmlns:p14="http://schemas.microsoft.com/office/powerpoint/2010/main" val="4281610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F21D7-A25A-44FB-91E0-B542CF9A3255}"/>
              </a:ext>
            </a:extLst>
          </p:cNvPr>
          <p:cNvSpPr>
            <a:spLocks noGrp="1"/>
          </p:cNvSpPr>
          <p:nvPr>
            <p:ph type="title"/>
          </p:nvPr>
        </p:nvSpPr>
        <p:spPr/>
        <p:txBody>
          <a:bodyPr>
            <a:normAutofit fontScale="90000"/>
          </a:bodyPr>
          <a:lstStyle/>
          <a:p>
            <a:r>
              <a:rPr lang="en-US"/>
              <a:t>Actual and Projected Growth in Health Spending by Inflation, Real GDP and Excess Growth</a:t>
            </a:r>
          </a:p>
        </p:txBody>
      </p:sp>
      <p:sp>
        <p:nvSpPr>
          <p:cNvPr id="4" name="Slide Number Placeholder 3">
            <a:extLst>
              <a:ext uri="{FF2B5EF4-FFF2-40B4-BE49-F238E27FC236}">
                <a16:creationId xmlns:a16="http://schemas.microsoft.com/office/drawing/2014/main" id="{939CE69E-A2CC-4471-B626-51DBAE9AB83B}"/>
              </a:ext>
            </a:extLst>
          </p:cNvPr>
          <p:cNvSpPr>
            <a:spLocks noGrp="1"/>
          </p:cNvSpPr>
          <p:nvPr>
            <p:ph type="sldNum" sz="quarter" idx="12"/>
          </p:nvPr>
        </p:nvSpPr>
        <p:spPr/>
        <p:txBody>
          <a:bodyPr/>
          <a:lstStyle/>
          <a:p>
            <a:fld id="{32BA1B2C-6684-47F0-87CE-B2A009176267}" type="slidenum">
              <a:rPr lang="en-US" smtClean="0"/>
              <a:t>51</a:t>
            </a:fld>
            <a:endParaRPr lang="en-US"/>
          </a:p>
        </p:txBody>
      </p:sp>
      <p:pic>
        <p:nvPicPr>
          <p:cNvPr id="5" name="Picture 4">
            <a:extLst>
              <a:ext uri="{FF2B5EF4-FFF2-40B4-BE49-F238E27FC236}">
                <a16:creationId xmlns:a16="http://schemas.microsoft.com/office/drawing/2014/main" id="{7ABB1B78-8BBE-473D-8BD7-F31B585117A5}"/>
              </a:ext>
            </a:extLst>
          </p:cNvPr>
          <p:cNvPicPr>
            <a:picLocks noChangeAspect="1"/>
          </p:cNvPicPr>
          <p:nvPr/>
        </p:nvPicPr>
        <p:blipFill rotWithShape="1">
          <a:blip r:embed="rId3"/>
          <a:srcRect t="15529" b="11809"/>
          <a:stretch/>
        </p:blipFill>
        <p:spPr>
          <a:xfrm>
            <a:off x="1124483" y="1410574"/>
            <a:ext cx="9011975" cy="4911260"/>
          </a:xfrm>
          <a:prstGeom prst="rect">
            <a:avLst/>
          </a:prstGeom>
        </p:spPr>
      </p:pic>
      <p:cxnSp>
        <p:nvCxnSpPr>
          <p:cNvPr id="7" name="Straight Arrow Connector 6">
            <a:extLst>
              <a:ext uri="{FF2B5EF4-FFF2-40B4-BE49-F238E27FC236}">
                <a16:creationId xmlns:a16="http://schemas.microsoft.com/office/drawing/2014/main" id="{3EAD3540-1057-4408-812A-0388E8A60FCD}"/>
              </a:ext>
            </a:extLst>
          </p:cNvPr>
          <p:cNvCxnSpPr>
            <a:cxnSpLocks/>
          </p:cNvCxnSpPr>
          <p:nvPr/>
        </p:nvCxnSpPr>
        <p:spPr>
          <a:xfrm flipH="1">
            <a:off x="8352263" y="2286000"/>
            <a:ext cx="2118732" cy="22413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573B612-2EDD-4422-A7BE-2E429615FEA9}"/>
              </a:ext>
            </a:extLst>
          </p:cNvPr>
          <p:cNvSpPr txBox="1"/>
          <p:nvPr/>
        </p:nvSpPr>
        <p:spPr>
          <a:xfrm>
            <a:off x="10432857" y="1893859"/>
            <a:ext cx="163553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a:t>First year predicted</a:t>
            </a:r>
          </a:p>
        </p:txBody>
      </p:sp>
    </p:spTree>
    <p:extLst>
      <p:ext uri="{BB962C8B-B14F-4D97-AF65-F5344CB8AC3E}">
        <p14:creationId xmlns:p14="http://schemas.microsoft.com/office/powerpoint/2010/main" val="41671292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2E381-E911-46C8-B6F6-5D35DF7C7C9E}"/>
              </a:ext>
            </a:extLst>
          </p:cNvPr>
          <p:cNvSpPr>
            <a:spLocks noGrp="1"/>
          </p:cNvSpPr>
          <p:nvPr>
            <p:ph type="title"/>
          </p:nvPr>
        </p:nvSpPr>
        <p:spPr/>
        <p:txBody>
          <a:bodyPr/>
          <a:lstStyle/>
          <a:p>
            <a:r>
              <a:rPr lang="en-US"/>
              <a:t>A State Perspective</a:t>
            </a:r>
          </a:p>
        </p:txBody>
      </p:sp>
      <p:sp>
        <p:nvSpPr>
          <p:cNvPr id="3" name="Content Placeholder 2">
            <a:extLst>
              <a:ext uri="{FF2B5EF4-FFF2-40B4-BE49-F238E27FC236}">
                <a16:creationId xmlns:a16="http://schemas.microsoft.com/office/drawing/2014/main" id="{0DA4F968-1CB4-499D-8FA6-D1ACD20F6D03}"/>
              </a:ext>
            </a:extLst>
          </p:cNvPr>
          <p:cNvSpPr>
            <a:spLocks noGrp="1"/>
          </p:cNvSpPr>
          <p:nvPr>
            <p:ph idx="1"/>
          </p:nvPr>
        </p:nvSpPr>
        <p:spPr/>
        <p:txBody>
          <a:bodyPr>
            <a:normAutofit fontScale="92500"/>
          </a:bodyPr>
          <a:lstStyle/>
          <a:p>
            <a:r>
              <a:rPr lang="en-US"/>
              <a:t>While the Altarum/KFF analysis looked at national spending against national economic indices, a natural question may be whether state-level economic changes affect health care spending.</a:t>
            </a:r>
          </a:p>
          <a:p>
            <a:r>
              <a:rPr lang="en-US"/>
              <a:t>Louise </a:t>
            </a:r>
            <a:r>
              <a:rPr lang="en-US" err="1"/>
              <a:t>Sheiner</a:t>
            </a:r>
            <a:r>
              <a:rPr lang="en-US"/>
              <a:t> from Brookings analyzed the effect on growth of state health spending on growth of current and lagged personal income growth.</a:t>
            </a:r>
          </a:p>
          <a:p>
            <a:r>
              <a:rPr lang="en-US"/>
              <a:t>Personal income growth is the total income received by, or on behalf of, all persons from all sources (including wages, SSI, employer benefits, etc.)</a:t>
            </a:r>
          </a:p>
          <a:p>
            <a:pPr>
              <a:spcBef>
                <a:spcPts val="600"/>
              </a:spcBef>
            </a:pPr>
            <a:endParaRPr lang="en-US" sz="900"/>
          </a:p>
          <a:p>
            <a:pPr lvl="1"/>
            <a:r>
              <a:rPr lang="en-US"/>
              <a:t>States track personal income growth as a measure of a state’s economic trends, as state revenue depends on personal income and spending on government assistance programs.</a:t>
            </a:r>
          </a:p>
          <a:p>
            <a:pPr lvl="1"/>
            <a:endParaRPr lang="en-US" sz="400"/>
          </a:p>
          <a:p>
            <a:pPr lvl="1"/>
            <a:r>
              <a:rPr lang="en-US"/>
              <a:t>This is different than looking at GSP, which is the total value of good produced and services provided in the state, however, personal income growth and GSP tend to have similar forecasts.</a:t>
            </a:r>
          </a:p>
          <a:p>
            <a:pPr lvl="1"/>
            <a:endParaRPr lang="en-US"/>
          </a:p>
          <a:p>
            <a:endParaRPr lang="en-US"/>
          </a:p>
          <a:p>
            <a:endParaRPr lang="en-US"/>
          </a:p>
        </p:txBody>
      </p:sp>
      <p:sp>
        <p:nvSpPr>
          <p:cNvPr id="4" name="Slide Number Placeholder 3">
            <a:extLst>
              <a:ext uri="{FF2B5EF4-FFF2-40B4-BE49-F238E27FC236}">
                <a16:creationId xmlns:a16="http://schemas.microsoft.com/office/drawing/2014/main" id="{732CE873-6AAC-4643-916F-9A2E1EFE901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BA1B2C-6684-47F0-87CE-B2A009176267}" type="slidenum">
              <a:rPr kumimoji="0" lang="en-US" sz="140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52</a:t>
            </a:fld>
            <a:endPar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14731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BD47B-F200-4164-87BB-79FA817BE22A}"/>
              </a:ext>
            </a:extLst>
          </p:cNvPr>
          <p:cNvSpPr>
            <a:spLocks noGrp="1"/>
          </p:cNvSpPr>
          <p:nvPr>
            <p:ph type="title"/>
          </p:nvPr>
        </p:nvSpPr>
        <p:spPr/>
        <p:txBody>
          <a:bodyPr>
            <a:normAutofit fontScale="90000"/>
          </a:bodyPr>
          <a:lstStyle/>
          <a:p>
            <a:r>
              <a:rPr lang="en-US"/>
              <a:t>State Perspective: </a:t>
            </a:r>
            <a:br>
              <a:rPr lang="en-US"/>
            </a:br>
            <a:r>
              <a:rPr lang="en-US"/>
              <a:t>Key Findings on Non-Medicare Spending</a:t>
            </a:r>
          </a:p>
        </p:txBody>
      </p:sp>
      <p:sp>
        <p:nvSpPr>
          <p:cNvPr id="3" name="Content Placeholder 2">
            <a:extLst>
              <a:ext uri="{FF2B5EF4-FFF2-40B4-BE49-F238E27FC236}">
                <a16:creationId xmlns:a16="http://schemas.microsoft.com/office/drawing/2014/main" id="{67DAD627-DBDF-4D0C-8703-E83378541094}"/>
              </a:ext>
            </a:extLst>
          </p:cNvPr>
          <p:cNvSpPr>
            <a:spLocks noGrp="1"/>
          </p:cNvSpPr>
          <p:nvPr>
            <p:ph idx="1"/>
          </p:nvPr>
        </p:nvSpPr>
        <p:spPr>
          <a:xfrm>
            <a:off x="444137" y="1571900"/>
            <a:ext cx="11312433" cy="4812972"/>
          </a:xfrm>
        </p:spPr>
        <p:txBody>
          <a:bodyPr/>
          <a:lstStyle/>
          <a:p>
            <a:pPr marL="285750" indent="-285750">
              <a:buFont typeface="Arial" panose="020B0604020202020204" pitchFamily="34" charset="0"/>
              <a:buChar char="•"/>
            </a:pPr>
            <a:r>
              <a:rPr lang="en-US" dirty="0"/>
              <a:t>Dental spending is the most responsive to income growth, then, in order of responsiveness, is spending on hospital services, physicians and Rx.</a:t>
            </a:r>
          </a:p>
          <a:p>
            <a:pPr marL="285750" indent="-285750">
              <a:buFont typeface="Arial" panose="020B0604020202020204" pitchFamily="34" charset="0"/>
              <a:buChar char="•"/>
            </a:pPr>
            <a:r>
              <a:rPr lang="en-US" dirty="0"/>
              <a:t>Changes in hospital spending due to personal income takes about six years.</a:t>
            </a:r>
          </a:p>
          <a:p>
            <a:pPr marL="285750" indent="-285750">
              <a:buFont typeface="Arial" panose="020B0604020202020204" pitchFamily="34" charset="0"/>
              <a:buChar char="•"/>
            </a:pPr>
            <a:r>
              <a:rPr lang="en-US" dirty="0"/>
              <a:t>Changes in Rx spending due to personal income are immediate.</a:t>
            </a:r>
          </a:p>
          <a:p>
            <a:endParaRPr lang="en-US" dirty="0"/>
          </a:p>
        </p:txBody>
      </p:sp>
      <p:sp>
        <p:nvSpPr>
          <p:cNvPr id="4" name="Slide Number Placeholder 3">
            <a:extLst>
              <a:ext uri="{FF2B5EF4-FFF2-40B4-BE49-F238E27FC236}">
                <a16:creationId xmlns:a16="http://schemas.microsoft.com/office/drawing/2014/main" id="{AFFC3E7E-0698-4AD6-A374-987BB3C28474}"/>
              </a:ext>
            </a:extLst>
          </p:cNvPr>
          <p:cNvSpPr>
            <a:spLocks noGrp="1"/>
          </p:cNvSpPr>
          <p:nvPr>
            <p:ph type="sldNum" sz="quarter" idx="12"/>
          </p:nvPr>
        </p:nvSpPr>
        <p:spPr/>
        <p:txBody>
          <a:bodyPr/>
          <a:lstStyle/>
          <a:p>
            <a:fld id="{32BA1B2C-6684-47F0-87CE-B2A009176267}" type="slidenum">
              <a:rPr lang="en-US" smtClean="0"/>
              <a:t>53</a:t>
            </a:fld>
            <a:endParaRPr lang="en-US"/>
          </a:p>
        </p:txBody>
      </p:sp>
      <p:sp>
        <p:nvSpPr>
          <p:cNvPr id="20" name="Rectangle 19">
            <a:extLst>
              <a:ext uri="{FF2B5EF4-FFF2-40B4-BE49-F238E27FC236}">
                <a16:creationId xmlns:a16="http://schemas.microsoft.com/office/drawing/2014/main" id="{7988E49D-5E50-4E7F-8004-F719D84097CD}"/>
              </a:ext>
            </a:extLst>
          </p:cNvPr>
          <p:cNvSpPr/>
          <p:nvPr/>
        </p:nvSpPr>
        <p:spPr>
          <a:xfrm>
            <a:off x="435430" y="5955843"/>
            <a:ext cx="11354104" cy="615553"/>
          </a:xfrm>
          <a:prstGeom prst="rect">
            <a:avLst/>
          </a:prstGeom>
        </p:spPr>
        <p:txBody>
          <a:bodyPr wrap="square">
            <a:spAutoFit/>
          </a:bodyPr>
          <a:lstStyle/>
          <a:p>
            <a:pPr>
              <a:spcBef>
                <a:spcPts val="0"/>
              </a:spcBef>
            </a:pPr>
            <a:r>
              <a:rPr lang="en-US" sz="1600" dirty="0"/>
              <a:t>Source: L. </a:t>
            </a:r>
            <a:r>
              <a:rPr lang="en-US" sz="1600" dirty="0" err="1"/>
              <a:t>Sheiner</a:t>
            </a:r>
            <a:r>
              <a:rPr lang="en-US" sz="1600" dirty="0"/>
              <a:t>, Brookings Institution </a:t>
            </a:r>
            <a:r>
              <a:rPr lang="en-US" sz="1600" dirty="0">
                <a:hlinkClick r:id="rId3">
                  <a:extLst>
                    <a:ext uri="{A12FA001-AC4F-418D-AE19-62706E023703}">
                      <ahyp:hlinkClr xmlns:ahyp="http://schemas.microsoft.com/office/drawing/2018/hyperlinkcolor" val="tx"/>
                    </a:ext>
                  </a:extLst>
                </a:hlinkClick>
              </a:rPr>
              <a:t>www.brookings.edu/wp-content/uploads/2016/06/HealthSpendingGrowth.pdf</a:t>
            </a:r>
            <a:endParaRPr lang="en-US" sz="1600" dirty="0"/>
          </a:p>
          <a:p>
            <a:pPr>
              <a:spcBef>
                <a:spcPts val="0"/>
              </a:spcBef>
            </a:pPr>
            <a:r>
              <a:rPr lang="en-US" dirty="0">
                <a:solidFill>
                  <a:schemeClr val="accent6">
                    <a:lumMod val="50000"/>
                  </a:schemeClr>
                </a:solidFill>
              </a:rPr>
              <a:t> </a:t>
            </a:r>
          </a:p>
        </p:txBody>
      </p:sp>
    </p:spTree>
    <p:extLst>
      <p:ext uri="{BB962C8B-B14F-4D97-AF65-F5344CB8AC3E}">
        <p14:creationId xmlns:p14="http://schemas.microsoft.com/office/powerpoint/2010/main" val="14080456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37774-F4C9-4C6C-914C-AE13E7B7E4ED}"/>
              </a:ext>
            </a:extLst>
          </p:cNvPr>
          <p:cNvSpPr>
            <a:spLocks noGrp="1"/>
          </p:cNvSpPr>
          <p:nvPr>
            <p:ph type="title"/>
          </p:nvPr>
        </p:nvSpPr>
        <p:spPr/>
        <p:txBody>
          <a:bodyPr/>
          <a:lstStyle/>
          <a:p>
            <a:r>
              <a:rPr lang="en-US"/>
              <a:t>More Information About Lagging Effects</a:t>
            </a:r>
          </a:p>
        </p:txBody>
      </p:sp>
      <p:sp>
        <p:nvSpPr>
          <p:cNvPr id="3" name="Content Placeholder 2">
            <a:extLst>
              <a:ext uri="{FF2B5EF4-FFF2-40B4-BE49-F238E27FC236}">
                <a16:creationId xmlns:a16="http://schemas.microsoft.com/office/drawing/2014/main" id="{492B37AE-887A-493F-A192-CF2DB8EF253D}"/>
              </a:ext>
            </a:extLst>
          </p:cNvPr>
          <p:cNvSpPr>
            <a:spLocks noGrp="1"/>
          </p:cNvSpPr>
          <p:nvPr>
            <p:ph idx="1"/>
          </p:nvPr>
        </p:nvSpPr>
        <p:spPr/>
        <p:txBody>
          <a:bodyPr/>
          <a:lstStyle/>
          <a:p>
            <a:r>
              <a:rPr lang="en-US"/>
              <a:t>Thomas </a:t>
            </a:r>
            <a:r>
              <a:rPr lang="en-US" err="1"/>
              <a:t>Getzen</a:t>
            </a:r>
            <a:r>
              <a:rPr lang="en-US"/>
              <a:t> reviewed historical and contemporary sources to trace the growth of national health expenditures in the US from 1776 (yes!!) to 2026 and found:</a:t>
            </a:r>
          </a:p>
          <a:p>
            <a:pPr lvl="1"/>
            <a:endParaRPr lang="en-US" sz="1200"/>
          </a:p>
          <a:p>
            <a:pPr lvl="1"/>
            <a:r>
              <a:rPr lang="en-US"/>
              <a:t>There are lags between macroeconomic fluctuations (like GDP, inflation) and changes in health spending of between 3-6 years (with 1 to 3 years margin of error).  This supports the </a:t>
            </a:r>
            <a:r>
              <a:rPr lang="en-US" err="1"/>
              <a:t>Altarum</a:t>
            </a:r>
            <a:r>
              <a:rPr lang="en-US"/>
              <a:t> and Brookings findings.</a:t>
            </a:r>
          </a:p>
          <a:p>
            <a:pPr lvl="1"/>
            <a:endParaRPr lang="en-US" sz="800"/>
          </a:p>
          <a:p>
            <a:pPr lvl="1"/>
            <a:r>
              <a:rPr lang="en-US"/>
              <a:t>“The arrival of the great recession in 2008-2010 made it </a:t>
            </a:r>
            <a:r>
              <a:rPr lang="en-US" u="sng"/>
              <a:t>abundantly clear</a:t>
            </a:r>
            <a:r>
              <a:rPr lang="en-US"/>
              <a:t> that business cycles affect national health spending.”</a:t>
            </a:r>
          </a:p>
          <a:p>
            <a:pPr lvl="1"/>
            <a:endParaRPr lang="en-US"/>
          </a:p>
        </p:txBody>
      </p:sp>
      <p:sp>
        <p:nvSpPr>
          <p:cNvPr id="4" name="Slide Number Placeholder 3">
            <a:extLst>
              <a:ext uri="{FF2B5EF4-FFF2-40B4-BE49-F238E27FC236}">
                <a16:creationId xmlns:a16="http://schemas.microsoft.com/office/drawing/2014/main" id="{769D696E-6E9C-49E5-B09E-26ED1A62EB43}"/>
              </a:ext>
            </a:extLst>
          </p:cNvPr>
          <p:cNvSpPr>
            <a:spLocks noGrp="1"/>
          </p:cNvSpPr>
          <p:nvPr>
            <p:ph type="sldNum" sz="quarter" idx="12"/>
          </p:nvPr>
        </p:nvSpPr>
        <p:spPr/>
        <p:txBody>
          <a:bodyPr/>
          <a:lstStyle/>
          <a:p>
            <a:fld id="{32BA1B2C-6684-47F0-87CE-B2A009176267}" type="slidenum">
              <a:rPr lang="en-US" smtClean="0"/>
              <a:t>54</a:t>
            </a:fld>
            <a:endParaRPr lang="en-US"/>
          </a:p>
        </p:txBody>
      </p:sp>
    </p:spTree>
    <p:extLst>
      <p:ext uri="{BB962C8B-B14F-4D97-AF65-F5344CB8AC3E}">
        <p14:creationId xmlns:p14="http://schemas.microsoft.com/office/powerpoint/2010/main" val="777379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94DFA-76AC-4C92-A788-1D868D7D6BF5}"/>
              </a:ext>
            </a:extLst>
          </p:cNvPr>
          <p:cNvSpPr>
            <a:spLocks noGrp="1"/>
          </p:cNvSpPr>
          <p:nvPr>
            <p:ph type="title"/>
          </p:nvPr>
        </p:nvSpPr>
        <p:spPr/>
        <p:txBody>
          <a:bodyPr/>
          <a:lstStyle/>
          <a:p>
            <a:r>
              <a:rPr lang="en-US"/>
              <a:t>New Steering Committee Members</a:t>
            </a:r>
          </a:p>
        </p:txBody>
      </p:sp>
      <p:sp>
        <p:nvSpPr>
          <p:cNvPr id="3" name="Content Placeholder 2">
            <a:extLst>
              <a:ext uri="{FF2B5EF4-FFF2-40B4-BE49-F238E27FC236}">
                <a16:creationId xmlns:a16="http://schemas.microsoft.com/office/drawing/2014/main" id="{6E961077-BA39-4200-A9F7-4A2D6E249417}"/>
              </a:ext>
            </a:extLst>
          </p:cNvPr>
          <p:cNvSpPr>
            <a:spLocks noGrp="1"/>
          </p:cNvSpPr>
          <p:nvPr>
            <p:ph idx="1"/>
          </p:nvPr>
        </p:nvSpPr>
        <p:spPr/>
        <p:txBody>
          <a:bodyPr>
            <a:normAutofit/>
          </a:bodyPr>
          <a:lstStyle/>
          <a:p>
            <a:r>
              <a:rPr lang="en-US"/>
              <a:t>We also would like to thank new Steering Committee members for joining us for the second phase of this work.</a:t>
            </a:r>
          </a:p>
          <a:p>
            <a:endParaRPr lang="en-US" sz="200"/>
          </a:p>
          <a:p>
            <a:pPr>
              <a:spcBef>
                <a:spcPts val="600"/>
              </a:spcBef>
              <a:buFont typeface="Arial" panose="020B0604020202020204" pitchFamily="34" charset="0"/>
              <a:buChar char="•"/>
            </a:pPr>
            <a:r>
              <a:rPr lang="en-US" b="1"/>
              <a:t>Angela Bannerman Ankoma</a:t>
            </a:r>
            <a:r>
              <a:rPr lang="en-US"/>
              <a:t>, Executive Vice President, Director of Community Investment, United Way</a:t>
            </a:r>
          </a:p>
          <a:p>
            <a:pPr>
              <a:spcBef>
                <a:spcPts val="600"/>
              </a:spcBef>
              <a:buFont typeface="Arial" panose="020B0604020202020204" pitchFamily="34" charset="0"/>
              <a:buChar char="•"/>
            </a:pPr>
            <a:r>
              <a:rPr lang="en-US" b="1"/>
              <a:t>Tony Clapsis, </a:t>
            </a:r>
            <a:r>
              <a:rPr lang="en-US"/>
              <a:t>Vice President, CVS Health</a:t>
            </a:r>
          </a:p>
          <a:p>
            <a:pPr>
              <a:buFont typeface="Arial" panose="020B0604020202020204" pitchFamily="34" charset="0"/>
              <a:buChar char="•"/>
            </a:pPr>
            <a:r>
              <a:rPr lang="en-US" b="1"/>
              <a:t>Diana Franchitto, </a:t>
            </a:r>
            <a:r>
              <a:rPr lang="en-US"/>
              <a:t>President and CEO, Hope Health</a:t>
            </a:r>
          </a:p>
          <a:p>
            <a:pPr>
              <a:buFont typeface="Arial" panose="020B0604020202020204" pitchFamily="34" charset="0"/>
              <a:buChar char="•"/>
            </a:pPr>
            <a:r>
              <a:rPr lang="en-US" b="1"/>
              <a:t>Alema Karim, PhD, </a:t>
            </a:r>
            <a:r>
              <a:rPr lang="en-US"/>
              <a:t>Chair of Economics and Finance</a:t>
            </a:r>
            <a:r>
              <a:rPr lang="en-US" dirty="0"/>
              <a:t>,</a:t>
            </a:r>
            <a:r>
              <a:rPr lang="en-US"/>
              <a:t> Rhode Island College</a:t>
            </a:r>
          </a:p>
          <a:p>
            <a:pPr>
              <a:buFont typeface="Arial" panose="020B0604020202020204" pitchFamily="34" charset="0"/>
              <a:buChar char="•"/>
            </a:pPr>
            <a:r>
              <a:rPr lang="en-US" b="1"/>
              <a:t>Jim Loring, </a:t>
            </a:r>
            <a:r>
              <a:rPr lang="en-US"/>
              <a:t>CFO, </a:t>
            </a:r>
            <a:r>
              <a:rPr lang="en-US" err="1"/>
              <a:t>Amica</a:t>
            </a:r>
            <a:r>
              <a:rPr lang="en-US"/>
              <a:t> Mutual Insurance Company</a:t>
            </a:r>
            <a:endParaRPr lang="en-US" b="1"/>
          </a:p>
          <a:p>
            <a:pPr>
              <a:buFont typeface="Arial" panose="020B0604020202020204" pitchFamily="34" charset="0"/>
              <a:buChar char="•"/>
            </a:pPr>
            <a:r>
              <a:rPr lang="en-US" b="1"/>
              <a:t>Patrick Tigue,</a:t>
            </a:r>
            <a:r>
              <a:rPr lang="en-US"/>
              <a:t> Medicaid Program Director, Rhode Island EOHHS</a:t>
            </a:r>
          </a:p>
          <a:p>
            <a:pPr>
              <a:buFont typeface="Arial" panose="020B0604020202020204" pitchFamily="34" charset="0"/>
              <a:buChar char="•"/>
            </a:pPr>
            <a:endParaRPr lang="en-US"/>
          </a:p>
        </p:txBody>
      </p:sp>
      <p:sp>
        <p:nvSpPr>
          <p:cNvPr id="5" name="Slide Number Placeholder 4">
            <a:extLst>
              <a:ext uri="{FF2B5EF4-FFF2-40B4-BE49-F238E27FC236}">
                <a16:creationId xmlns:a16="http://schemas.microsoft.com/office/drawing/2014/main" id="{3128DD90-1731-4551-9602-228C10E9F0FD}"/>
              </a:ext>
            </a:extLst>
          </p:cNvPr>
          <p:cNvSpPr>
            <a:spLocks noGrp="1"/>
          </p:cNvSpPr>
          <p:nvPr>
            <p:ph type="sldNum" sz="quarter" idx="12"/>
          </p:nvPr>
        </p:nvSpPr>
        <p:spPr/>
        <p:txBody>
          <a:bodyPr/>
          <a:lstStyle/>
          <a:p>
            <a:fld id="{32BA1B2C-6684-47F0-87CE-B2A009176267}" type="slidenum">
              <a:rPr lang="en-US" smtClean="0"/>
              <a:t>6</a:t>
            </a:fld>
            <a:endParaRPr lang="en-US"/>
          </a:p>
        </p:txBody>
      </p:sp>
    </p:spTree>
    <p:extLst>
      <p:ext uri="{BB962C8B-B14F-4D97-AF65-F5344CB8AC3E}">
        <p14:creationId xmlns:p14="http://schemas.microsoft.com/office/powerpoint/2010/main" val="1335280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08CBC-D21A-4C4F-B899-E5B023F60F3A}"/>
              </a:ext>
            </a:extLst>
          </p:cNvPr>
          <p:cNvSpPr>
            <a:spLocks noGrp="1"/>
          </p:cNvSpPr>
          <p:nvPr>
            <p:ph type="title"/>
          </p:nvPr>
        </p:nvSpPr>
        <p:spPr>
          <a:xfrm>
            <a:off x="-1" y="1716464"/>
            <a:ext cx="12188825" cy="1237047"/>
          </a:xfrm>
        </p:spPr>
        <p:txBody>
          <a:bodyPr/>
          <a:lstStyle/>
          <a:p>
            <a:r>
              <a:rPr lang="en-US"/>
              <a:t>Phase II of the Cost Trends Project</a:t>
            </a:r>
          </a:p>
        </p:txBody>
      </p:sp>
      <p:sp>
        <p:nvSpPr>
          <p:cNvPr id="3" name="Slide Number Placeholder 2">
            <a:extLst>
              <a:ext uri="{FF2B5EF4-FFF2-40B4-BE49-F238E27FC236}">
                <a16:creationId xmlns:a16="http://schemas.microsoft.com/office/drawing/2014/main" id="{4A96CB8B-2F55-4EFF-BF6B-63AF8DB544ED}"/>
              </a:ext>
            </a:extLst>
          </p:cNvPr>
          <p:cNvSpPr>
            <a:spLocks noGrp="1"/>
          </p:cNvSpPr>
          <p:nvPr>
            <p:ph type="sldNum" sz="quarter" idx="12"/>
          </p:nvPr>
        </p:nvSpPr>
        <p:spPr/>
        <p:txBody>
          <a:bodyPr/>
          <a:lstStyle/>
          <a:p>
            <a:fld id="{32BA1B2C-6684-47F0-87CE-B2A009176267}" type="slidenum">
              <a:rPr lang="en-US" smtClean="0"/>
              <a:t>7</a:t>
            </a:fld>
            <a:endParaRPr lang="en-US"/>
          </a:p>
        </p:txBody>
      </p:sp>
    </p:spTree>
    <p:extLst>
      <p:ext uri="{BB962C8B-B14F-4D97-AF65-F5344CB8AC3E}">
        <p14:creationId xmlns:p14="http://schemas.microsoft.com/office/powerpoint/2010/main" val="3327982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B9FC7-0831-4C22-A685-C7C620C042AD}"/>
              </a:ext>
            </a:extLst>
          </p:cNvPr>
          <p:cNvSpPr>
            <a:spLocks noGrp="1"/>
          </p:cNvSpPr>
          <p:nvPr>
            <p:ph type="title"/>
          </p:nvPr>
        </p:nvSpPr>
        <p:spPr/>
        <p:txBody>
          <a:bodyPr/>
          <a:lstStyle/>
          <a:p>
            <a:r>
              <a:rPr lang="en-US"/>
              <a:t>Phase II of the Cost Trends Project</a:t>
            </a:r>
          </a:p>
        </p:txBody>
      </p:sp>
      <p:sp>
        <p:nvSpPr>
          <p:cNvPr id="3" name="Content Placeholder 2">
            <a:extLst>
              <a:ext uri="{FF2B5EF4-FFF2-40B4-BE49-F238E27FC236}">
                <a16:creationId xmlns:a16="http://schemas.microsoft.com/office/drawing/2014/main" id="{CC5BDE06-477A-4D53-BC06-FE4F0E564F27}"/>
              </a:ext>
            </a:extLst>
          </p:cNvPr>
          <p:cNvSpPr>
            <a:spLocks noGrp="1"/>
          </p:cNvSpPr>
          <p:nvPr>
            <p:ph idx="1"/>
          </p:nvPr>
        </p:nvSpPr>
        <p:spPr>
          <a:xfrm>
            <a:off x="439783" y="1487604"/>
            <a:ext cx="11326810" cy="4396029"/>
          </a:xfrm>
        </p:spPr>
        <p:txBody>
          <a:bodyPr vert="horz" lIns="0" tIns="45720" rIns="0" bIns="45720" rtlCol="0" anchor="t">
            <a:normAutofit/>
          </a:bodyPr>
          <a:lstStyle/>
          <a:p>
            <a:pPr>
              <a:spcAft>
                <a:spcPts val="0"/>
              </a:spcAft>
              <a:buFont typeface="Arial" panose="020B0604020202020204" pitchFamily="34" charset="0"/>
              <a:buChar char="•"/>
            </a:pPr>
            <a:r>
              <a:rPr lang="en-US"/>
              <a:t>The Peterson Center on Healthcare informed the Governor on August 1</a:t>
            </a:r>
            <a:r>
              <a:rPr lang="en-US" baseline="30000"/>
              <a:t>st</a:t>
            </a:r>
            <a:r>
              <a:rPr lang="en-US"/>
              <a:t> that it was awarding a second grant to Brown University to support further Cost Trends Project work.</a:t>
            </a:r>
          </a:p>
          <a:p>
            <a:pPr>
              <a:buFont typeface="Arial" panose="020B0604020202020204" pitchFamily="34" charset="0"/>
              <a:buChar char="•"/>
            </a:pPr>
            <a:endParaRPr lang="en-US" sz="800"/>
          </a:p>
          <a:p>
            <a:pPr>
              <a:spcBef>
                <a:spcPts val="600"/>
              </a:spcBef>
              <a:buFont typeface="Arial" panose="020B0604020202020204" pitchFamily="34" charset="0"/>
              <a:buChar char="•"/>
            </a:pPr>
            <a:r>
              <a:rPr lang="en-US"/>
              <a:t>Peterson awarded an 18-month grant, effective September 1, 2019.</a:t>
            </a:r>
          </a:p>
          <a:p>
            <a:pPr>
              <a:spcBef>
                <a:spcPts val="600"/>
              </a:spcBef>
              <a:buFont typeface="Arial" panose="020B0604020202020204" pitchFamily="34" charset="0"/>
              <a:buChar char="•"/>
            </a:pPr>
            <a:endParaRPr lang="en-US" sz="800"/>
          </a:p>
          <a:p>
            <a:pPr>
              <a:spcBef>
                <a:spcPts val="600"/>
              </a:spcBef>
              <a:buFont typeface="Arial" panose="020B0604020202020204" pitchFamily="34" charset="0"/>
              <a:buChar char="•"/>
            </a:pPr>
            <a:r>
              <a:rPr lang="en-US"/>
              <a:t>The following slides provide an overview of the planned work for the 18-month period.</a:t>
            </a:r>
            <a:endParaRPr lang="en-US" sz="2800"/>
          </a:p>
          <a:p>
            <a:endParaRPr lang="en-US"/>
          </a:p>
        </p:txBody>
      </p:sp>
      <p:sp>
        <p:nvSpPr>
          <p:cNvPr id="4" name="Slide Number Placeholder 3">
            <a:extLst>
              <a:ext uri="{FF2B5EF4-FFF2-40B4-BE49-F238E27FC236}">
                <a16:creationId xmlns:a16="http://schemas.microsoft.com/office/drawing/2014/main" id="{80D1647F-A04D-4B2C-B1C3-B0E20991957F}"/>
              </a:ext>
            </a:extLst>
          </p:cNvPr>
          <p:cNvSpPr>
            <a:spLocks noGrp="1"/>
          </p:cNvSpPr>
          <p:nvPr>
            <p:ph type="sldNum" sz="quarter" idx="12"/>
          </p:nvPr>
        </p:nvSpPr>
        <p:spPr/>
        <p:txBody>
          <a:bodyPr/>
          <a:lstStyle/>
          <a:p>
            <a:fld id="{32BA1B2C-6684-47F0-87CE-B2A009176267}" type="slidenum">
              <a:rPr lang="en-US" smtClean="0"/>
              <a:t>8</a:t>
            </a:fld>
            <a:endParaRPr lang="en-US"/>
          </a:p>
        </p:txBody>
      </p:sp>
    </p:spTree>
    <p:extLst>
      <p:ext uri="{BB962C8B-B14F-4D97-AF65-F5344CB8AC3E}">
        <p14:creationId xmlns:p14="http://schemas.microsoft.com/office/powerpoint/2010/main" val="2828739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B9FC7-0831-4C22-A685-C7C620C042AD}"/>
              </a:ext>
            </a:extLst>
          </p:cNvPr>
          <p:cNvSpPr>
            <a:spLocks noGrp="1"/>
          </p:cNvSpPr>
          <p:nvPr>
            <p:ph type="title"/>
          </p:nvPr>
        </p:nvSpPr>
        <p:spPr/>
        <p:txBody>
          <a:bodyPr/>
          <a:lstStyle/>
          <a:p>
            <a:r>
              <a:rPr lang="en-US"/>
              <a:t>Phase II of the Cost Trends Project</a:t>
            </a:r>
          </a:p>
        </p:txBody>
      </p:sp>
      <p:sp>
        <p:nvSpPr>
          <p:cNvPr id="3" name="Content Placeholder 2">
            <a:extLst>
              <a:ext uri="{FF2B5EF4-FFF2-40B4-BE49-F238E27FC236}">
                <a16:creationId xmlns:a16="http://schemas.microsoft.com/office/drawing/2014/main" id="{CC5BDE06-477A-4D53-BC06-FE4F0E564F27}"/>
              </a:ext>
            </a:extLst>
          </p:cNvPr>
          <p:cNvSpPr>
            <a:spLocks noGrp="1"/>
          </p:cNvSpPr>
          <p:nvPr>
            <p:ph idx="1"/>
          </p:nvPr>
        </p:nvSpPr>
        <p:spPr>
          <a:xfrm>
            <a:off x="439783" y="1487604"/>
            <a:ext cx="11312433" cy="4812972"/>
          </a:xfrm>
        </p:spPr>
        <p:txBody>
          <a:bodyPr>
            <a:normAutofit/>
          </a:bodyPr>
          <a:lstStyle/>
          <a:p>
            <a:pPr marL="514350" indent="-514350">
              <a:spcBef>
                <a:spcPts val="0"/>
              </a:spcBef>
              <a:buFont typeface="+mj-lt"/>
              <a:buAutoNum type="arabicPeriod"/>
            </a:pPr>
            <a:r>
              <a:rPr lang="en-US" sz="3200" b="1" dirty="0"/>
              <a:t>Data Use Strategy Implementation</a:t>
            </a:r>
            <a:endParaRPr lang="en-US" sz="3200" dirty="0"/>
          </a:p>
          <a:p>
            <a:pPr marL="749808" lvl="1" indent="-457200">
              <a:buFont typeface="Arial" panose="020B0604020202020204" pitchFamily="34" charset="0"/>
              <a:buChar char="•"/>
            </a:pPr>
            <a:r>
              <a:rPr lang="en-US" sz="2800" dirty="0"/>
              <a:t>Design standard reports for routine production as outlined in the Data Use Strategy finalized in the spring.  These will be developed in priority order as outlined in the Data Use Strategy.</a:t>
            </a:r>
          </a:p>
          <a:p>
            <a:pPr marL="749808" lvl="1" indent="-457200">
              <a:buFont typeface="Arial" panose="020B0604020202020204" pitchFamily="34" charset="0"/>
              <a:buChar char="•"/>
            </a:pPr>
            <a:r>
              <a:rPr lang="en-US" sz="2800" dirty="0"/>
              <a:t>Research report design options and convene an advisory group on report design once per month to provide input to Brown report developers.</a:t>
            </a:r>
          </a:p>
          <a:p>
            <a:pPr marL="749808" lvl="1" indent="-457200">
              <a:buFont typeface="Arial" panose="020B0604020202020204" pitchFamily="34" charset="0"/>
              <a:buChar char="•"/>
            </a:pPr>
            <a:r>
              <a:rPr lang="en-US" sz="2800" dirty="0"/>
              <a:t>Vet findings with payers/providers.</a:t>
            </a:r>
          </a:p>
          <a:p>
            <a:pPr marL="749808" lvl="1" indent="-457200">
              <a:buFont typeface="Arial" panose="020B0604020202020204" pitchFamily="34" charset="0"/>
              <a:buChar char="•"/>
            </a:pPr>
            <a:r>
              <a:rPr lang="en-US" sz="2800" dirty="0"/>
              <a:t>Put reports into regular production and make them available online.</a:t>
            </a:r>
          </a:p>
          <a:p>
            <a:pPr marL="749808" lvl="1" indent="-457200">
              <a:buFont typeface="Arial" panose="020B0604020202020204" pitchFamily="34" charset="0"/>
              <a:buChar char="•"/>
            </a:pPr>
            <a:r>
              <a:rPr lang="en-US" sz="2800" dirty="0"/>
              <a:t>Identify appropriate stakeholders to review report findings.</a:t>
            </a:r>
          </a:p>
          <a:p>
            <a:pPr marL="292608" lvl="1" indent="0">
              <a:buNone/>
            </a:pPr>
            <a:endParaRPr lang="en-US" sz="2800" dirty="0"/>
          </a:p>
          <a:p>
            <a:pPr marL="749808" lvl="1" indent="-457200">
              <a:buFont typeface="Arial" panose="020B0604020202020204" pitchFamily="34" charset="0"/>
              <a:buChar char="•"/>
            </a:pPr>
            <a:endParaRPr lang="en-US" sz="2800" dirty="0"/>
          </a:p>
          <a:p>
            <a:endParaRPr lang="en-US" dirty="0"/>
          </a:p>
        </p:txBody>
      </p:sp>
      <p:sp>
        <p:nvSpPr>
          <p:cNvPr id="4" name="Slide Number Placeholder 3">
            <a:extLst>
              <a:ext uri="{FF2B5EF4-FFF2-40B4-BE49-F238E27FC236}">
                <a16:creationId xmlns:a16="http://schemas.microsoft.com/office/drawing/2014/main" id="{780430CB-12A2-4FAB-8E82-9B3CC94E0BCB}"/>
              </a:ext>
            </a:extLst>
          </p:cNvPr>
          <p:cNvSpPr>
            <a:spLocks noGrp="1"/>
          </p:cNvSpPr>
          <p:nvPr>
            <p:ph type="sldNum" sz="quarter" idx="12"/>
          </p:nvPr>
        </p:nvSpPr>
        <p:spPr/>
        <p:txBody>
          <a:bodyPr/>
          <a:lstStyle/>
          <a:p>
            <a:fld id="{32BA1B2C-6684-47F0-87CE-B2A009176267}" type="slidenum">
              <a:rPr lang="en-US" smtClean="0"/>
              <a:t>9</a:t>
            </a:fld>
            <a:endParaRPr lang="en-US"/>
          </a:p>
        </p:txBody>
      </p:sp>
    </p:spTree>
    <p:extLst>
      <p:ext uri="{BB962C8B-B14F-4D97-AF65-F5344CB8AC3E}">
        <p14:creationId xmlns:p14="http://schemas.microsoft.com/office/powerpoint/2010/main" val="3887842590"/>
      </p:ext>
    </p:extLst>
  </p:cSld>
  <p:clrMapOvr>
    <a:masterClrMapping/>
  </p:clrMapOvr>
</p:sld>
</file>

<file path=ppt/theme/theme1.xml><?xml version="1.0" encoding="utf-8"?>
<a:theme xmlns:a="http://schemas.openxmlformats.org/drawingml/2006/main" name="Retrospect">
  <a:themeElements>
    <a:clrScheme name="Custom 1">
      <a:dk1>
        <a:srgbClr val="000000"/>
      </a:dk1>
      <a:lt1>
        <a:sysClr val="window" lastClr="FFFFFF"/>
      </a:lt1>
      <a:dk2>
        <a:srgbClr val="7EA9CA"/>
      </a:dk2>
      <a:lt2>
        <a:srgbClr val="CCDDEA"/>
      </a:lt2>
      <a:accent1>
        <a:srgbClr val="A39B4E"/>
      </a:accent1>
      <a:accent2>
        <a:srgbClr val="2F5674"/>
      </a:accent2>
      <a:accent3>
        <a:srgbClr val="4E8DCD"/>
      </a:accent3>
      <a:accent4>
        <a:srgbClr val="89B3DE"/>
      </a:accent4>
      <a:accent5>
        <a:srgbClr val="BABABA"/>
      </a:accent5>
      <a:accent6>
        <a:srgbClr val="E6E4CC"/>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steering committee september 2019" id="{03A725C7-41BC-4D48-B41D-4A1C12962DCD}" vid="{0E90B6DD-1743-4815-B961-CCE196E77386}"/>
    </a:ext>
  </a:extLst>
</a:theme>
</file>

<file path=ppt/theme/theme2.xml><?xml version="1.0" encoding="utf-8"?>
<a:theme xmlns:a="http://schemas.openxmlformats.org/drawingml/2006/main" name="1_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38F30E8C19AC3449692B3123E884768" ma:contentTypeVersion="10" ma:contentTypeDescription="Create a new document." ma:contentTypeScope="" ma:versionID="3ca0d79882f0d41685724d9f63da4c76">
  <xsd:schema xmlns:xsd="http://www.w3.org/2001/XMLSchema" xmlns:xs="http://www.w3.org/2001/XMLSchema" xmlns:p="http://schemas.microsoft.com/office/2006/metadata/properties" xmlns:ns2="78b4b246-e66f-4de4-aae1-24b99d7b6e2c" xmlns:ns3="d29a8555-db37-4257-91ea-e6d336cdedf2" targetNamespace="http://schemas.microsoft.com/office/2006/metadata/properties" ma:root="true" ma:fieldsID="9d83b4d3762af5e09391a857bf591c6b" ns2:_="" ns3:_="">
    <xsd:import namespace="78b4b246-e66f-4de4-aae1-24b99d7b6e2c"/>
    <xsd:import namespace="d29a8555-db37-4257-91ea-e6d336cdedf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EventHashCode" minOccurs="0"/>
                <xsd:element ref="ns2:MediaServiceGenerationTime" minOccurs="0"/>
                <xsd:element ref="ns2:MediaServiceAutoTags"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b4b246-e66f-4de4-aae1-24b99d7b6e2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29a8555-db37-4257-91ea-e6d336cdedf2"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d29a8555-db37-4257-91ea-e6d336cdedf2">
      <UserInfo>
        <DisplayName>Michael Bailit</DisplayName>
        <AccountId>22</AccountId>
        <AccountType/>
      </UserInfo>
    </SharedWithUsers>
  </documentManagement>
</p:properties>
</file>

<file path=customXml/itemProps1.xml><?xml version="1.0" encoding="utf-8"?>
<ds:datastoreItem xmlns:ds="http://schemas.openxmlformats.org/officeDocument/2006/customXml" ds:itemID="{2A122CF1-9364-436E-A37F-9DAF15490B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b4b246-e66f-4de4-aae1-24b99d7b6e2c"/>
    <ds:schemaRef ds:uri="d29a8555-db37-4257-91ea-e6d336cded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D65096-8746-4FB3-ADE2-A753D155DA52}">
  <ds:schemaRefs>
    <ds:schemaRef ds:uri="http://schemas.microsoft.com/sharepoint/v3/contenttype/forms"/>
  </ds:schemaRefs>
</ds:datastoreItem>
</file>

<file path=customXml/itemProps3.xml><?xml version="1.0" encoding="utf-8"?>
<ds:datastoreItem xmlns:ds="http://schemas.openxmlformats.org/officeDocument/2006/customXml" ds:itemID="{3B62A3B9-615F-4C2E-9418-90320412D8FE}">
  <ds:schemaRefs>
    <ds:schemaRef ds:uri="http://www.w3.org/XML/1998/namespace"/>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schemas.microsoft.com/office/infopath/2007/PartnerControls"/>
    <ds:schemaRef ds:uri="http://purl.org/dc/terms/"/>
    <ds:schemaRef ds:uri="d29a8555-db37-4257-91ea-e6d336cdedf2"/>
    <ds:schemaRef ds:uri="78b4b246-e66f-4de4-aae1-24b99d7b6e2c"/>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steering committee september 2019</Template>
  <TotalTime>11</TotalTime>
  <Words>3817</Words>
  <Application>Microsoft Office PowerPoint</Application>
  <PresentationFormat>Widescreen</PresentationFormat>
  <Paragraphs>459</Paragraphs>
  <Slides>54</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54</vt:i4>
      </vt:variant>
    </vt:vector>
  </HeadingPairs>
  <TitlesOfParts>
    <vt:vector size="61" baseType="lpstr">
      <vt:lpstr>Arial</vt:lpstr>
      <vt:lpstr>Calibri</vt:lpstr>
      <vt:lpstr>Calibri Light</vt:lpstr>
      <vt:lpstr>Symbol</vt:lpstr>
      <vt:lpstr>Wingdings</vt:lpstr>
      <vt:lpstr>Retrospect</vt:lpstr>
      <vt:lpstr>1_Retrospect</vt:lpstr>
      <vt:lpstr>Rhode Island Health Care Cost Trends  Steering Committee</vt:lpstr>
      <vt:lpstr>Agenda</vt:lpstr>
      <vt:lpstr>Welcome!</vt:lpstr>
      <vt:lpstr>Welcome!</vt:lpstr>
      <vt:lpstr>Phase I Steering Committee Members</vt:lpstr>
      <vt:lpstr>New Steering Committee Members</vt:lpstr>
      <vt:lpstr>Phase II of the Cost Trends Project</vt:lpstr>
      <vt:lpstr>Phase II of the Cost Trends Project</vt:lpstr>
      <vt:lpstr>Phase II of the Cost Trends Project</vt:lpstr>
      <vt:lpstr>Phase II of the Cost Trends Project</vt:lpstr>
      <vt:lpstr>Phase II of the Cost Trends Project</vt:lpstr>
      <vt:lpstr>Phase II of the Cost Trends Project</vt:lpstr>
      <vt:lpstr>Phase II of the Cost Trends Project</vt:lpstr>
      <vt:lpstr>Phase II of the Cost Trends Project</vt:lpstr>
      <vt:lpstr>Scope of Steering Committee Work</vt:lpstr>
      <vt:lpstr>Data Use Strategy Implementation</vt:lpstr>
      <vt:lpstr>Report Design Work Group</vt:lpstr>
      <vt:lpstr>Report Design Work Group Participants</vt:lpstr>
      <vt:lpstr>Ad Hoc Analyses</vt:lpstr>
      <vt:lpstr>Sustainability</vt:lpstr>
      <vt:lpstr>Sustainability</vt:lpstr>
      <vt:lpstr>Break</vt:lpstr>
      <vt:lpstr>Revisiting the Target Methodology</vt:lpstr>
      <vt:lpstr>When to revisit the target methodology? </vt:lpstr>
      <vt:lpstr>What is the relationship between the economy and health care spending?</vt:lpstr>
      <vt:lpstr>Central Question for the Steering Committee</vt:lpstr>
      <vt:lpstr>Updates </vt:lpstr>
      <vt:lpstr>Updates on Missing Data from the APCD Analyses</vt:lpstr>
      <vt:lpstr>PowerPoint Presentation</vt:lpstr>
      <vt:lpstr>“Two-Step” Process</vt:lpstr>
      <vt:lpstr>(1) PCP Directory Aggregation –  Data Structure &amp; Formatting</vt:lpstr>
      <vt:lpstr>(1) PCP Directory Aggregation –  Method</vt:lpstr>
      <vt:lpstr>(1) PCP Directory Aggregation – Lessons Learned</vt:lpstr>
      <vt:lpstr>PowerPoint Presentation</vt:lpstr>
      <vt:lpstr>(2) PCP Attribution – Needed materials</vt:lpstr>
      <vt:lpstr>(2) PCP Attribution – Method</vt:lpstr>
      <vt:lpstr>(2) PCP Attribution – Method</vt:lpstr>
      <vt:lpstr>(2) PCP Attribution – Results &amp; Lessons Learned from 2017</vt:lpstr>
      <vt:lpstr>Next Steps</vt:lpstr>
      <vt:lpstr>Implementation Manual</vt:lpstr>
      <vt:lpstr>Update to TME Calculation</vt:lpstr>
      <vt:lpstr>Update to TME Calculation</vt:lpstr>
      <vt:lpstr>Update to TME Calculation</vt:lpstr>
      <vt:lpstr>Public Comment</vt:lpstr>
      <vt:lpstr>Next Steps</vt:lpstr>
      <vt:lpstr>Wrap-Up and Next Meetings</vt:lpstr>
      <vt:lpstr>Appendix</vt:lpstr>
      <vt:lpstr>The Relationship Between the Economy and  Health Care Spending</vt:lpstr>
      <vt:lpstr>What is the Relationship Between the  Economy and Health Care Spending?  A National Perspective</vt:lpstr>
      <vt:lpstr>The Great Recession</vt:lpstr>
      <vt:lpstr>Actual and Projected Growth in Health Spending by Inflation, Real GDP and Excess Growth</vt:lpstr>
      <vt:lpstr>A State Perspective</vt:lpstr>
      <vt:lpstr>State Perspective:  Key Findings on Non-Medicare Spending</vt:lpstr>
      <vt:lpstr>More Information About Lagging Effects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to revisit the target methodology?</dc:title>
  <dc:creator>Megan Burns</dc:creator>
  <cp:lastModifiedBy>Michael Bailit</cp:lastModifiedBy>
  <cp:revision>1</cp:revision>
  <dcterms:created xsi:type="dcterms:W3CDTF">2019-08-06T13:33:01Z</dcterms:created>
  <dcterms:modified xsi:type="dcterms:W3CDTF">2019-09-04T17:35:41Z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0x010100738F30E8C19AC3449692B3123E884768</vt:lpwstr>
  </property>
</Properties>
</file>