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0" r:id="rId3"/>
    <p:sldMasterId id="2147483703" r:id="rId4"/>
    <p:sldMasterId id="2147483715" r:id="rId5"/>
  </p:sldMasterIdLst>
  <p:notesMasterIdLst>
    <p:notesMasterId r:id="rId38"/>
  </p:notesMasterIdLst>
  <p:sldIdLst>
    <p:sldId id="2509" r:id="rId6"/>
    <p:sldId id="280" r:id="rId7"/>
    <p:sldId id="2468" r:id="rId8"/>
    <p:sldId id="2521" r:id="rId9"/>
    <p:sldId id="2522" r:id="rId10"/>
    <p:sldId id="258" r:id="rId11"/>
    <p:sldId id="259" r:id="rId12"/>
    <p:sldId id="260" r:id="rId13"/>
    <p:sldId id="263" r:id="rId14"/>
    <p:sldId id="266" r:id="rId15"/>
    <p:sldId id="262" r:id="rId16"/>
    <p:sldId id="264" r:id="rId17"/>
    <p:sldId id="265" r:id="rId18"/>
    <p:sldId id="261" r:id="rId19"/>
    <p:sldId id="2504" r:id="rId20"/>
    <p:sldId id="257" r:id="rId21"/>
    <p:sldId id="2512" r:id="rId22"/>
    <p:sldId id="2513" r:id="rId23"/>
    <p:sldId id="2514" r:id="rId24"/>
    <p:sldId id="2503" r:id="rId25"/>
    <p:sldId id="2507" r:id="rId26"/>
    <p:sldId id="2515" r:id="rId27"/>
    <p:sldId id="2517" r:id="rId28"/>
    <p:sldId id="2518" r:id="rId29"/>
    <p:sldId id="2519" r:id="rId30"/>
    <p:sldId id="2520" r:id="rId31"/>
    <p:sldId id="256" r:id="rId32"/>
    <p:sldId id="284" r:id="rId33"/>
    <p:sldId id="289" r:id="rId34"/>
    <p:sldId id="290" r:id="rId35"/>
    <p:sldId id="291" r:id="rId36"/>
    <p:sldId id="317" r:id="rId3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tivier, Alyssa (OHIC)" initials="MA(" lastIdx="2" clrIdx="0">
    <p:extLst>
      <p:ext uri="{19B8F6BF-5375-455C-9EA6-DF929625EA0E}">
        <p15:presenceInfo xmlns:p15="http://schemas.microsoft.com/office/powerpoint/2012/main" userId="S::Alyssa.Metivier@ohic.ri.gov::a8d77695-8bd4-4035-8eff-8bd3aaa374b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D8F3"/>
    <a:srgbClr val="60789E"/>
    <a:srgbClr val="16436C"/>
    <a:srgbClr val="9CABC3"/>
    <a:srgbClr val="2B4681"/>
    <a:srgbClr val="7A9EB6"/>
    <a:srgbClr val="8093B2"/>
    <a:srgbClr val="13386F"/>
    <a:srgbClr val="92ADDA"/>
    <a:srgbClr val="466A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274" autoAdjust="0"/>
    <p:restoredTop sz="94660"/>
  </p:normalViewPr>
  <p:slideViewPr>
    <p:cSldViewPr snapToGrid="0">
      <p:cViewPr varScale="1">
        <p:scale>
          <a:sx n="34" d="100"/>
          <a:sy n="34" d="100"/>
        </p:scale>
        <p:origin x="208" y="18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08F7BCFA-CE63-4372-B5DB-8F4070959E2E}" type="datetimeFigureOut">
              <a:rPr lang="en-US" smtClean="0"/>
              <a:t>9/16/20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452FD09-65CB-4B7A-A7C0-ECEA28E1D723}" type="slidenum">
              <a:rPr lang="en-US" smtClean="0"/>
              <a:t>‹#›</a:t>
            </a:fld>
            <a:endParaRPr lang="en-US"/>
          </a:p>
        </p:txBody>
      </p:sp>
    </p:spTree>
    <p:extLst>
      <p:ext uri="{BB962C8B-B14F-4D97-AF65-F5344CB8AC3E}">
        <p14:creationId xmlns:p14="http://schemas.microsoft.com/office/powerpoint/2010/main" val="3377764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5695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8714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5325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6932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10466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MAREA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2E10BD-E81E-49FB-9760-C55527A6B4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4968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2E10BD-E81E-49FB-9760-C55527A6B4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2781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JANUARY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2E10BD-E81E-49FB-9760-C55527A6B4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10896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B686199-5948-44DE-A072-9A8E45C74635}" type="datetime1">
              <a:rPr lang="en-US" smtClean="0"/>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328021074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344EBB-8D84-44CA-BF2A-085751AC6FB2}" type="datetime1">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2483370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6BA10B-B63C-44CB-9C6A-1FE158C35813}" type="datetime1">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3160657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C12912-DB41-41CB-97DA-753F400FFF39}"/>
              </a:ext>
            </a:extLst>
          </p:cNvPr>
          <p:cNvSpPr>
            <a:spLocks noChangeAspect="1"/>
          </p:cNvSpPr>
          <p:nvPr/>
        </p:nvSpPr>
        <p:spPr>
          <a:xfrm>
            <a:off x="230717" y="244475"/>
            <a:ext cx="11724216" cy="6376988"/>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5" name="Straight Connector 4">
            <a:extLst>
              <a:ext uri="{FF2B5EF4-FFF2-40B4-BE49-F238E27FC236}">
                <a16:creationId xmlns:a16="http://schemas.microsoft.com/office/drawing/2014/main" id="{FEE32632-E82A-432D-90C0-1CFEA0262185}"/>
              </a:ext>
            </a:extLst>
          </p:cNvPr>
          <p:cNvCxnSpPr/>
          <p:nvPr/>
        </p:nvCxnSpPr>
        <p:spPr>
          <a:xfrm>
            <a:off x="1979084" y="3733800"/>
            <a:ext cx="822960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54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1" y="3869636"/>
            <a:ext cx="8767860" cy="1388165"/>
          </a:xfrm>
        </p:spPr>
        <p:txBody>
          <a:bodyPr/>
          <a:lstStyle>
            <a:lvl1pPr marL="0" indent="0" algn="ctr">
              <a:buNone/>
              <a:defRPr sz="1650">
                <a:solidFill>
                  <a:srgbClr val="FFFFFF"/>
                </a:solidFill>
              </a:defRPr>
            </a:lvl1pPr>
            <a:lvl2pPr marL="342900" indent="0" algn="ctr">
              <a:buNone/>
              <a:defRPr sz="1650"/>
            </a:lvl2pPr>
            <a:lvl3pPr marL="685800" indent="0" algn="ctr">
              <a:buNone/>
              <a:defRPr sz="165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6" name="Date Placeholder 3">
            <a:extLst>
              <a:ext uri="{FF2B5EF4-FFF2-40B4-BE49-F238E27FC236}">
                <a16:creationId xmlns:a16="http://schemas.microsoft.com/office/drawing/2014/main" id="{F7D66571-868C-47F5-AF92-1CB04170F948}"/>
              </a:ext>
            </a:extLst>
          </p:cNvPr>
          <p:cNvSpPr>
            <a:spLocks noGrp="1"/>
          </p:cNvSpPr>
          <p:nvPr>
            <p:ph type="dt" sz="half" idx="10"/>
          </p:nvPr>
        </p:nvSpPr>
        <p:spPr/>
        <p:txBody>
          <a:bodyPr/>
          <a:lstStyle>
            <a:lvl1pPr>
              <a:defRPr smtClean="0">
                <a:solidFill>
                  <a:srgbClr val="FFFFFF"/>
                </a:solidFill>
              </a:defRPr>
            </a:lvl1pPr>
          </a:lstStyle>
          <a:p>
            <a:pPr>
              <a:defRPr/>
            </a:pPr>
            <a:fld id="{B4466EA4-B5A4-4AE4-9B0E-5D20316B09C4}" type="datetime1">
              <a:rPr lang="en-US" smtClean="0"/>
              <a:t>9/16/20</a:t>
            </a:fld>
            <a:endParaRPr lang="en-US"/>
          </a:p>
        </p:txBody>
      </p:sp>
      <p:sp>
        <p:nvSpPr>
          <p:cNvPr id="7" name="Footer Placeholder 4">
            <a:extLst>
              <a:ext uri="{FF2B5EF4-FFF2-40B4-BE49-F238E27FC236}">
                <a16:creationId xmlns:a16="http://schemas.microsoft.com/office/drawing/2014/main" id="{A5851871-B51F-4D7E-A2DB-5BABBECBC1C1}"/>
              </a:ext>
            </a:extLst>
          </p:cNvPr>
          <p:cNvSpPr>
            <a:spLocks noGrp="1"/>
          </p:cNvSpPr>
          <p:nvPr>
            <p:ph type="ftr" sz="quarter" idx="11"/>
          </p:nvPr>
        </p:nvSpPr>
        <p:spPr/>
        <p:txBody>
          <a:bodyPr/>
          <a:lstStyle>
            <a:lvl1pPr>
              <a:defRPr>
                <a:solidFill>
                  <a:srgbClr val="FFFFFF"/>
                </a:solidFill>
              </a:defRPr>
            </a:lvl1pPr>
          </a:lstStyle>
          <a:p>
            <a:pPr>
              <a:defRPr/>
            </a:pPr>
            <a:endParaRPr lang="en-US"/>
          </a:p>
        </p:txBody>
      </p:sp>
      <p:sp>
        <p:nvSpPr>
          <p:cNvPr id="8" name="Slide Number Placeholder 5">
            <a:extLst>
              <a:ext uri="{FF2B5EF4-FFF2-40B4-BE49-F238E27FC236}">
                <a16:creationId xmlns:a16="http://schemas.microsoft.com/office/drawing/2014/main" id="{A3268008-2ADB-4A94-9229-6620E88C5043}"/>
              </a:ext>
            </a:extLst>
          </p:cNvPr>
          <p:cNvSpPr>
            <a:spLocks noGrp="1"/>
          </p:cNvSpPr>
          <p:nvPr>
            <p:ph type="sldNum" sz="quarter" idx="12"/>
          </p:nvPr>
        </p:nvSpPr>
        <p:spPr/>
        <p:txBody>
          <a:bodyPr/>
          <a:lstStyle>
            <a:lvl1pPr>
              <a:defRPr smtClean="0">
                <a:solidFill>
                  <a:srgbClr val="FFFFFF"/>
                </a:solidFill>
              </a:defRPr>
            </a:lvl1pPr>
          </a:lstStyle>
          <a:p>
            <a:pPr>
              <a:defRPr/>
            </a:pPr>
            <a:fld id="{971BEAF3-3AFF-42BC-9728-6A30FAB10AEF}" type="slidenum">
              <a:rPr lang="en-US"/>
              <a:pPr>
                <a:defRPr/>
              </a:pPr>
              <a:t>‹#›</a:t>
            </a:fld>
            <a:endParaRPr lang="en-US"/>
          </a:p>
        </p:txBody>
      </p:sp>
    </p:spTree>
    <p:extLst>
      <p:ext uri="{BB962C8B-B14F-4D97-AF65-F5344CB8AC3E}">
        <p14:creationId xmlns:p14="http://schemas.microsoft.com/office/powerpoint/2010/main" val="3520178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3F6C74B-622E-4677-9395-5E8572F710D7}"/>
              </a:ext>
            </a:extLst>
          </p:cNvPr>
          <p:cNvSpPr>
            <a:spLocks noGrp="1"/>
          </p:cNvSpPr>
          <p:nvPr>
            <p:ph type="dt" sz="half" idx="10"/>
          </p:nvPr>
        </p:nvSpPr>
        <p:spPr/>
        <p:txBody>
          <a:bodyPr/>
          <a:lstStyle>
            <a:lvl1pPr>
              <a:defRPr/>
            </a:lvl1pPr>
          </a:lstStyle>
          <a:p>
            <a:pPr>
              <a:defRPr/>
            </a:pPr>
            <a:fld id="{204135F8-1D0D-4D9D-A61B-386E7B428CC6}" type="datetime1">
              <a:rPr lang="en-US" smtClean="0"/>
              <a:t>9/16/20</a:t>
            </a:fld>
            <a:endParaRPr lang="en-US"/>
          </a:p>
        </p:txBody>
      </p:sp>
      <p:sp>
        <p:nvSpPr>
          <p:cNvPr id="5" name="Footer Placeholder 4">
            <a:extLst>
              <a:ext uri="{FF2B5EF4-FFF2-40B4-BE49-F238E27FC236}">
                <a16:creationId xmlns:a16="http://schemas.microsoft.com/office/drawing/2014/main" id="{107E46F4-9534-4ECE-84FE-B9A002B28F2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8EDFEC5-ADEA-4A01-A544-6929D5BC4DC5}"/>
              </a:ext>
            </a:extLst>
          </p:cNvPr>
          <p:cNvSpPr>
            <a:spLocks noGrp="1"/>
          </p:cNvSpPr>
          <p:nvPr>
            <p:ph type="sldNum" sz="quarter" idx="12"/>
          </p:nvPr>
        </p:nvSpPr>
        <p:spPr/>
        <p:txBody>
          <a:bodyPr/>
          <a:lstStyle>
            <a:lvl1pPr>
              <a:defRPr/>
            </a:lvl1pPr>
          </a:lstStyle>
          <a:p>
            <a:pPr>
              <a:defRPr/>
            </a:pPr>
            <a:fld id="{7872DB39-F76E-4CA3-B188-3547C1AE505E}" type="slidenum">
              <a:rPr lang="en-US"/>
              <a:pPr>
                <a:defRPr/>
              </a:pPr>
              <a:t>‹#›</a:t>
            </a:fld>
            <a:endParaRPr lang="en-US"/>
          </a:p>
        </p:txBody>
      </p:sp>
    </p:spTree>
    <p:extLst>
      <p:ext uri="{BB962C8B-B14F-4D97-AF65-F5344CB8AC3E}">
        <p14:creationId xmlns:p14="http://schemas.microsoft.com/office/powerpoint/2010/main" val="2210401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86B1287-508D-45F9-9855-96E8D1367823}"/>
              </a:ext>
            </a:extLst>
          </p:cNvPr>
          <p:cNvCxnSpPr/>
          <p:nvPr/>
        </p:nvCxnSpPr>
        <p:spPr>
          <a:xfrm>
            <a:off x="1981200" y="4021138"/>
            <a:ext cx="82296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54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lstStyle>
            <a:lvl1pPr marL="0" indent="0" algn="ctr">
              <a:buNone/>
              <a:defRPr sz="165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5" name="Date Placeholder 3">
            <a:extLst>
              <a:ext uri="{FF2B5EF4-FFF2-40B4-BE49-F238E27FC236}">
                <a16:creationId xmlns:a16="http://schemas.microsoft.com/office/drawing/2014/main" id="{B9D676B7-4870-4855-9529-4E84610F6741}"/>
              </a:ext>
            </a:extLst>
          </p:cNvPr>
          <p:cNvSpPr>
            <a:spLocks noGrp="1"/>
          </p:cNvSpPr>
          <p:nvPr>
            <p:ph type="dt" sz="half" idx="10"/>
          </p:nvPr>
        </p:nvSpPr>
        <p:spPr/>
        <p:txBody>
          <a:bodyPr/>
          <a:lstStyle>
            <a:lvl1pPr>
              <a:defRPr/>
            </a:lvl1pPr>
          </a:lstStyle>
          <a:p>
            <a:pPr>
              <a:defRPr/>
            </a:pPr>
            <a:fld id="{19BFD3D4-7AFB-4FDD-AB3B-497052CABE56}" type="datetime1">
              <a:rPr lang="en-US" smtClean="0"/>
              <a:t>9/16/20</a:t>
            </a:fld>
            <a:endParaRPr lang="en-US"/>
          </a:p>
        </p:txBody>
      </p:sp>
      <p:sp>
        <p:nvSpPr>
          <p:cNvPr id="6" name="Footer Placeholder 4">
            <a:extLst>
              <a:ext uri="{FF2B5EF4-FFF2-40B4-BE49-F238E27FC236}">
                <a16:creationId xmlns:a16="http://schemas.microsoft.com/office/drawing/2014/main" id="{8A9CF9B8-E37A-4316-A4C3-51AF45EC8F2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E122099-C8EF-4B2D-9451-7B3089EB24AC}"/>
              </a:ext>
            </a:extLst>
          </p:cNvPr>
          <p:cNvSpPr>
            <a:spLocks noGrp="1"/>
          </p:cNvSpPr>
          <p:nvPr>
            <p:ph type="sldNum" sz="quarter" idx="12"/>
          </p:nvPr>
        </p:nvSpPr>
        <p:spPr/>
        <p:txBody>
          <a:bodyPr/>
          <a:lstStyle>
            <a:lvl1pPr>
              <a:defRPr/>
            </a:lvl1pPr>
          </a:lstStyle>
          <a:p>
            <a:pPr>
              <a:defRPr/>
            </a:pPr>
            <a:fld id="{38D17286-3A67-459D-B309-A74FC534E324}" type="slidenum">
              <a:rPr lang="en-US"/>
              <a:pPr>
                <a:defRPr/>
              </a:pPr>
              <a:t>‹#›</a:t>
            </a:fld>
            <a:endParaRPr lang="en-US"/>
          </a:p>
        </p:txBody>
      </p:sp>
    </p:spTree>
    <p:extLst>
      <p:ext uri="{BB962C8B-B14F-4D97-AF65-F5344CB8AC3E}">
        <p14:creationId xmlns:p14="http://schemas.microsoft.com/office/powerpoint/2010/main" val="39413072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75898F79-BF4D-4AC8-97A6-2AABD6EA9703}"/>
              </a:ext>
            </a:extLst>
          </p:cNvPr>
          <p:cNvSpPr>
            <a:spLocks noGrp="1"/>
          </p:cNvSpPr>
          <p:nvPr>
            <p:ph type="dt" sz="half" idx="10"/>
          </p:nvPr>
        </p:nvSpPr>
        <p:spPr/>
        <p:txBody>
          <a:bodyPr/>
          <a:lstStyle>
            <a:lvl1pPr>
              <a:defRPr/>
            </a:lvl1pPr>
          </a:lstStyle>
          <a:p>
            <a:pPr>
              <a:defRPr/>
            </a:pPr>
            <a:fld id="{8AD8057A-2D1D-44E1-AA0A-657D63049CF0}" type="datetime1">
              <a:rPr lang="en-US" smtClean="0"/>
              <a:t>9/16/20</a:t>
            </a:fld>
            <a:endParaRPr lang="en-US"/>
          </a:p>
        </p:txBody>
      </p:sp>
      <p:sp>
        <p:nvSpPr>
          <p:cNvPr id="6" name="Footer Placeholder 4">
            <a:extLst>
              <a:ext uri="{FF2B5EF4-FFF2-40B4-BE49-F238E27FC236}">
                <a16:creationId xmlns:a16="http://schemas.microsoft.com/office/drawing/2014/main" id="{141EAFCE-F559-4AED-9C2D-A8EA8CC4D47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D716BAC-2F8D-48BE-A83D-E1021F6890D6}"/>
              </a:ext>
            </a:extLst>
          </p:cNvPr>
          <p:cNvSpPr>
            <a:spLocks noGrp="1"/>
          </p:cNvSpPr>
          <p:nvPr>
            <p:ph type="sldNum" sz="quarter" idx="12"/>
          </p:nvPr>
        </p:nvSpPr>
        <p:spPr/>
        <p:txBody>
          <a:bodyPr/>
          <a:lstStyle>
            <a:lvl1pPr>
              <a:defRPr/>
            </a:lvl1pPr>
          </a:lstStyle>
          <a:p>
            <a:pPr>
              <a:defRPr/>
            </a:pPr>
            <a:fld id="{E2E8AE35-0FB8-41C5-B431-DFDE56AA0F7F}" type="slidenum">
              <a:rPr lang="en-US"/>
              <a:pPr>
                <a:defRPr/>
              </a:pPr>
              <a:t>‹#›</a:t>
            </a:fld>
            <a:endParaRPr lang="en-US"/>
          </a:p>
        </p:txBody>
      </p:sp>
    </p:spTree>
    <p:extLst>
      <p:ext uri="{BB962C8B-B14F-4D97-AF65-F5344CB8AC3E}">
        <p14:creationId xmlns:p14="http://schemas.microsoft.com/office/powerpoint/2010/main" val="1650365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578E2987-0294-4A84-A054-E36286997372}"/>
              </a:ext>
            </a:extLst>
          </p:cNvPr>
          <p:cNvSpPr>
            <a:spLocks noGrp="1"/>
          </p:cNvSpPr>
          <p:nvPr>
            <p:ph type="dt" sz="half" idx="10"/>
          </p:nvPr>
        </p:nvSpPr>
        <p:spPr/>
        <p:txBody>
          <a:bodyPr/>
          <a:lstStyle>
            <a:lvl1pPr>
              <a:defRPr/>
            </a:lvl1pPr>
          </a:lstStyle>
          <a:p>
            <a:pPr>
              <a:defRPr/>
            </a:pPr>
            <a:fld id="{085F2863-8FBD-43EA-8801-92EE507FE344}" type="datetime1">
              <a:rPr lang="en-US" smtClean="0"/>
              <a:t>9/16/20</a:t>
            </a:fld>
            <a:endParaRPr lang="en-US"/>
          </a:p>
        </p:txBody>
      </p:sp>
      <p:sp>
        <p:nvSpPr>
          <p:cNvPr id="8" name="Footer Placeholder 4">
            <a:extLst>
              <a:ext uri="{FF2B5EF4-FFF2-40B4-BE49-F238E27FC236}">
                <a16:creationId xmlns:a16="http://schemas.microsoft.com/office/drawing/2014/main" id="{FD8D7BE6-976D-4A33-BB1C-E74FBF7B788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470C70BD-4875-431A-8CC5-A1CB37411749}"/>
              </a:ext>
            </a:extLst>
          </p:cNvPr>
          <p:cNvSpPr>
            <a:spLocks noGrp="1"/>
          </p:cNvSpPr>
          <p:nvPr>
            <p:ph type="sldNum" sz="quarter" idx="12"/>
          </p:nvPr>
        </p:nvSpPr>
        <p:spPr/>
        <p:txBody>
          <a:bodyPr/>
          <a:lstStyle>
            <a:lvl1pPr>
              <a:defRPr/>
            </a:lvl1pPr>
          </a:lstStyle>
          <a:p>
            <a:pPr>
              <a:defRPr/>
            </a:pPr>
            <a:fld id="{96E833F8-DD88-48B8-9FC5-0735C688E0D6}" type="slidenum">
              <a:rPr lang="en-US"/>
              <a:pPr>
                <a:defRPr/>
              </a:pPr>
              <a:t>‹#›</a:t>
            </a:fld>
            <a:endParaRPr lang="en-US"/>
          </a:p>
        </p:txBody>
      </p:sp>
    </p:spTree>
    <p:extLst>
      <p:ext uri="{BB962C8B-B14F-4D97-AF65-F5344CB8AC3E}">
        <p14:creationId xmlns:p14="http://schemas.microsoft.com/office/powerpoint/2010/main" val="18147358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136FC902-F0E4-4733-A956-7FD94A93C89C}"/>
              </a:ext>
            </a:extLst>
          </p:cNvPr>
          <p:cNvSpPr>
            <a:spLocks noGrp="1"/>
          </p:cNvSpPr>
          <p:nvPr>
            <p:ph type="dt" sz="half" idx="10"/>
          </p:nvPr>
        </p:nvSpPr>
        <p:spPr/>
        <p:txBody>
          <a:bodyPr/>
          <a:lstStyle>
            <a:lvl1pPr>
              <a:defRPr/>
            </a:lvl1pPr>
          </a:lstStyle>
          <a:p>
            <a:pPr>
              <a:defRPr/>
            </a:pPr>
            <a:fld id="{8EDB1A2E-3C0C-429C-9509-E22C585CEA09}" type="datetime1">
              <a:rPr lang="en-US" smtClean="0"/>
              <a:t>9/16/20</a:t>
            </a:fld>
            <a:endParaRPr lang="en-US"/>
          </a:p>
        </p:txBody>
      </p:sp>
      <p:sp>
        <p:nvSpPr>
          <p:cNvPr id="4" name="Footer Placeholder 4">
            <a:extLst>
              <a:ext uri="{FF2B5EF4-FFF2-40B4-BE49-F238E27FC236}">
                <a16:creationId xmlns:a16="http://schemas.microsoft.com/office/drawing/2014/main" id="{0E42569C-2B8E-4170-8995-29F22B61F194}"/>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6EC8F76-516C-4984-8338-3DDE9D62DAFD}"/>
              </a:ext>
            </a:extLst>
          </p:cNvPr>
          <p:cNvSpPr>
            <a:spLocks noGrp="1"/>
          </p:cNvSpPr>
          <p:nvPr>
            <p:ph type="sldNum" sz="quarter" idx="12"/>
          </p:nvPr>
        </p:nvSpPr>
        <p:spPr/>
        <p:txBody>
          <a:bodyPr/>
          <a:lstStyle>
            <a:lvl1pPr>
              <a:defRPr/>
            </a:lvl1pPr>
          </a:lstStyle>
          <a:p>
            <a:pPr>
              <a:defRPr/>
            </a:pPr>
            <a:fld id="{BD3965F9-9E6E-46AF-A669-6C9533B518C2}" type="slidenum">
              <a:rPr lang="en-US"/>
              <a:pPr>
                <a:defRPr/>
              </a:pPr>
              <a:t>‹#›</a:t>
            </a:fld>
            <a:endParaRPr lang="en-US"/>
          </a:p>
        </p:txBody>
      </p:sp>
    </p:spTree>
    <p:extLst>
      <p:ext uri="{BB962C8B-B14F-4D97-AF65-F5344CB8AC3E}">
        <p14:creationId xmlns:p14="http://schemas.microsoft.com/office/powerpoint/2010/main" val="938532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9CC1AAD-05D7-4777-9181-968129845C46}"/>
              </a:ext>
            </a:extLst>
          </p:cNvPr>
          <p:cNvSpPr>
            <a:spLocks noGrp="1"/>
          </p:cNvSpPr>
          <p:nvPr>
            <p:ph type="dt" sz="half" idx="10"/>
          </p:nvPr>
        </p:nvSpPr>
        <p:spPr/>
        <p:txBody>
          <a:bodyPr/>
          <a:lstStyle>
            <a:lvl1pPr>
              <a:defRPr/>
            </a:lvl1pPr>
          </a:lstStyle>
          <a:p>
            <a:pPr>
              <a:defRPr/>
            </a:pPr>
            <a:fld id="{0B7A6EA1-C0EC-4832-AA36-C86959209370}" type="datetime1">
              <a:rPr lang="en-US" smtClean="0"/>
              <a:t>9/16/20</a:t>
            </a:fld>
            <a:endParaRPr lang="en-US"/>
          </a:p>
        </p:txBody>
      </p:sp>
      <p:sp>
        <p:nvSpPr>
          <p:cNvPr id="3" name="Footer Placeholder 4">
            <a:extLst>
              <a:ext uri="{FF2B5EF4-FFF2-40B4-BE49-F238E27FC236}">
                <a16:creationId xmlns:a16="http://schemas.microsoft.com/office/drawing/2014/main" id="{7D360B26-4CF2-4A65-9F3A-283A26AE825C}"/>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B1F31373-42AB-4667-9DAD-71CBE584A38F}"/>
              </a:ext>
            </a:extLst>
          </p:cNvPr>
          <p:cNvSpPr>
            <a:spLocks noGrp="1"/>
          </p:cNvSpPr>
          <p:nvPr>
            <p:ph type="sldNum" sz="quarter" idx="12"/>
          </p:nvPr>
        </p:nvSpPr>
        <p:spPr/>
        <p:txBody>
          <a:bodyPr/>
          <a:lstStyle>
            <a:lvl1pPr>
              <a:defRPr/>
            </a:lvl1pPr>
          </a:lstStyle>
          <a:p>
            <a:pPr>
              <a:defRPr/>
            </a:pPr>
            <a:fld id="{AFFCB2C6-59C1-4DD4-A8C3-ED7D3C62ED2A}" type="slidenum">
              <a:rPr lang="en-US"/>
              <a:pPr>
                <a:defRPr/>
              </a:pPr>
              <a:t>‹#›</a:t>
            </a:fld>
            <a:endParaRPr lang="en-US"/>
          </a:p>
        </p:txBody>
      </p:sp>
    </p:spTree>
    <p:extLst>
      <p:ext uri="{BB962C8B-B14F-4D97-AF65-F5344CB8AC3E}">
        <p14:creationId xmlns:p14="http://schemas.microsoft.com/office/powerpoint/2010/main" val="1485319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lstStyle>
            <a:lvl1pPr marL="0" indent="0">
              <a:lnSpc>
                <a:spcPct val="100000"/>
              </a:lnSpc>
              <a:spcBef>
                <a:spcPts val="75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2A6098C6-2F85-470E-A132-786AAD4AFE03}"/>
              </a:ext>
            </a:extLst>
          </p:cNvPr>
          <p:cNvSpPr>
            <a:spLocks noGrp="1"/>
          </p:cNvSpPr>
          <p:nvPr>
            <p:ph type="dt" sz="half" idx="10"/>
          </p:nvPr>
        </p:nvSpPr>
        <p:spPr/>
        <p:txBody>
          <a:bodyPr/>
          <a:lstStyle>
            <a:lvl1pPr>
              <a:defRPr/>
            </a:lvl1pPr>
          </a:lstStyle>
          <a:p>
            <a:pPr>
              <a:defRPr/>
            </a:pPr>
            <a:fld id="{03AD913C-DB42-46AB-ABDD-B2648B55CBD0}" type="datetime1">
              <a:rPr lang="en-US" smtClean="0"/>
              <a:t>9/16/20</a:t>
            </a:fld>
            <a:endParaRPr lang="en-US"/>
          </a:p>
        </p:txBody>
      </p:sp>
      <p:sp>
        <p:nvSpPr>
          <p:cNvPr id="6" name="Footer Placeholder 4">
            <a:extLst>
              <a:ext uri="{FF2B5EF4-FFF2-40B4-BE49-F238E27FC236}">
                <a16:creationId xmlns:a16="http://schemas.microsoft.com/office/drawing/2014/main" id="{EEC873C5-3C91-4630-B36F-5574BF47DF1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E446BD8-D407-4B43-9605-B1510F203CAB}"/>
              </a:ext>
            </a:extLst>
          </p:cNvPr>
          <p:cNvSpPr>
            <a:spLocks noGrp="1"/>
          </p:cNvSpPr>
          <p:nvPr>
            <p:ph type="sldNum" sz="quarter" idx="12"/>
          </p:nvPr>
        </p:nvSpPr>
        <p:spPr/>
        <p:txBody>
          <a:bodyPr/>
          <a:lstStyle>
            <a:lvl1pPr>
              <a:defRPr/>
            </a:lvl1pPr>
          </a:lstStyle>
          <a:p>
            <a:pPr>
              <a:defRPr/>
            </a:pPr>
            <a:fld id="{90FF5A88-FFF6-4561-BA17-06994530731B}" type="slidenum">
              <a:rPr lang="en-US"/>
              <a:pPr>
                <a:defRPr/>
              </a:pPr>
              <a:t>‹#›</a:t>
            </a:fld>
            <a:endParaRPr lang="en-US"/>
          </a:p>
        </p:txBody>
      </p:sp>
    </p:spTree>
    <p:extLst>
      <p:ext uri="{BB962C8B-B14F-4D97-AF65-F5344CB8AC3E}">
        <p14:creationId xmlns:p14="http://schemas.microsoft.com/office/powerpoint/2010/main" val="1731955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3E0DD0C-0EED-4A57-9017-B43AE6089882}" type="datetime1">
              <a:rPr lang="en-US" smtClean="0"/>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897960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143000" y="2834640"/>
            <a:ext cx="3931920" cy="2880360"/>
          </a:xfrm>
        </p:spPr>
        <p:txBody>
          <a:bodyPr/>
          <a:lstStyle>
            <a:lvl1pPr marL="0" indent="0">
              <a:lnSpc>
                <a:spcPct val="100000"/>
              </a:lnSpc>
              <a:spcBef>
                <a:spcPts val="75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43A90CF7-899F-48BC-8917-48064040ADE6}"/>
              </a:ext>
            </a:extLst>
          </p:cNvPr>
          <p:cNvSpPr>
            <a:spLocks noGrp="1"/>
          </p:cNvSpPr>
          <p:nvPr>
            <p:ph type="dt" sz="half" idx="10"/>
          </p:nvPr>
        </p:nvSpPr>
        <p:spPr/>
        <p:txBody>
          <a:bodyPr/>
          <a:lstStyle>
            <a:lvl1pPr>
              <a:defRPr/>
            </a:lvl1pPr>
          </a:lstStyle>
          <a:p>
            <a:pPr>
              <a:defRPr/>
            </a:pPr>
            <a:fld id="{CB4FC068-6D5B-4E72-9217-061A5CA239A9}" type="datetime1">
              <a:rPr lang="en-US" smtClean="0"/>
              <a:t>9/16/20</a:t>
            </a:fld>
            <a:endParaRPr lang="en-US"/>
          </a:p>
        </p:txBody>
      </p:sp>
      <p:sp>
        <p:nvSpPr>
          <p:cNvPr id="6" name="Footer Placeholder 4">
            <a:extLst>
              <a:ext uri="{FF2B5EF4-FFF2-40B4-BE49-F238E27FC236}">
                <a16:creationId xmlns:a16="http://schemas.microsoft.com/office/drawing/2014/main" id="{983D6947-08E8-42CB-AF1B-1E343BEAEF3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F4F0C9D-C98C-449D-A876-2D236752A7F4}"/>
              </a:ext>
            </a:extLst>
          </p:cNvPr>
          <p:cNvSpPr>
            <a:spLocks noGrp="1"/>
          </p:cNvSpPr>
          <p:nvPr>
            <p:ph type="sldNum" sz="quarter" idx="12"/>
          </p:nvPr>
        </p:nvSpPr>
        <p:spPr/>
        <p:txBody>
          <a:bodyPr/>
          <a:lstStyle>
            <a:lvl1pPr>
              <a:defRPr/>
            </a:lvl1pPr>
          </a:lstStyle>
          <a:p>
            <a:pPr>
              <a:defRPr/>
            </a:pPr>
            <a:fld id="{3C9B84E1-0BCF-4BFF-B738-C890D9143D5B}" type="slidenum">
              <a:rPr lang="en-US"/>
              <a:pPr>
                <a:defRPr/>
              </a:pPr>
              <a:t>‹#›</a:t>
            </a:fld>
            <a:endParaRPr lang="en-US"/>
          </a:p>
        </p:txBody>
      </p:sp>
    </p:spTree>
    <p:extLst>
      <p:ext uri="{BB962C8B-B14F-4D97-AF65-F5344CB8AC3E}">
        <p14:creationId xmlns:p14="http://schemas.microsoft.com/office/powerpoint/2010/main" val="31225007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AE65B39-3D86-4DE2-98A9-618465327AF9}"/>
              </a:ext>
            </a:extLst>
          </p:cNvPr>
          <p:cNvSpPr>
            <a:spLocks noGrp="1"/>
          </p:cNvSpPr>
          <p:nvPr>
            <p:ph type="dt" sz="half" idx="10"/>
          </p:nvPr>
        </p:nvSpPr>
        <p:spPr/>
        <p:txBody>
          <a:bodyPr/>
          <a:lstStyle>
            <a:lvl1pPr>
              <a:defRPr/>
            </a:lvl1pPr>
          </a:lstStyle>
          <a:p>
            <a:pPr>
              <a:defRPr/>
            </a:pPr>
            <a:fld id="{6D9D2924-D986-4524-B00B-B4C59AA11724}" type="datetime1">
              <a:rPr lang="en-US" smtClean="0"/>
              <a:t>9/16/20</a:t>
            </a:fld>
            <a:endParaRPr lang="en-US"/>
          </a:p>
        </p:txBody>
      </p:sp>
      <p:sp>
        <p:nvSpPr>
          <p:cNvPr id="5" name="Footer Placeholder 4">
            <a:extLst>
              <a:ext uri="{FF2B5EF4-FFF2-40B4-BE49-F238E27FC236}">
                <a16:creationId xmlns:a16="http://schemas.microsoft.com/office/drawing/2014/main" id="{6932E0B8-18C5-4127-95A1-B31203BC76C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497E5B6-0C7D-410E-B837-4AE93F379831}"/>
              </a:ext>
            </a:extLst>
          </p:cNvPr>
          <p:cNvSpPr>
            <a:spLocks noGrp="1"/>
          </p:cNvSpPr>
          <p:nvPr>
            <p:ph type="sldNum" sz="quarter" idx="12"/>
          </p:nvPr>
        </p:nvSpPr>
        <p:spPr/>
        <p:txBody>
          <a:bodyPr/>
          <a:lstStyle>
            <a:lvl1pPr>
              <a:defRPr/>
            </a:lvl1pPr>
          </a:lstStyle>
          <a:p>
            <a:pPr>
              <a:defRPr/>
            </a:pPr>
            <a:fld id="{3D11824A-266C-4CF9-A047-C77A2DACDE4E}" type="slidenum">
              <a:rPr lang="en-US"/>
              <a:pPr>
                <a:defRPr/>
              </a:pPr>
              <a:t>‹#›</a:t>
            </a:fld>
            <a:endParaRPr lang="en-US"/>
          </a:p>
        </p:txBody>
      </p:sp>
    </p:spTree>
    <p:extLst>
      <p:ext uri="{BB962C8B-B14F-4D97-AF65-F5344CB8AC3E}">
        <p14:creationId xmlns:p14="http://schemas.microsoft.com/office/powerpoint/2010/main" val="11958532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1" y="762000"/>
            <a:ext cx="74295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8EE952E-9099-45F5-816C-18C7565DD14F}"/>
              </a:ext>
            </a:extLst>
          </p:cNvPr>
          <p:cNvSpPr>
            <a:spLocks noGrp="1"/>
          </p:cNvSpPr>
          <p:nvPr>
            <p:ph type="dt" sz="half" idx="10"/>
          </p:nvPr>
        </p:nvSpPr>
        <p:spPr/>
        <p:txBody>
          <a:bodyPr/>
          <a:lstStyle>
            <a:lvl1pPr>
              <a:defRPr/>
            </a:lvl1pPr>
          </a:lstStyle>
          <a:p>
            <a:pPr>
              <a:defRPr/>
            </a:pPr>
            <a:fld id="{DF83D1E6-3629-4F9D-AEBE-0B7C64766003}" type="datetime1">
              <a:rPr lang="en-US" smtClean="0"/>
              <a:t>9/16/20</a:t>
            </a:fld>
            <a:endParaRPr lang="en-US"/>
          </a:p>
        </p:txBody>
      </p:sp>
      <p:sp>
        <p:nvSpPr>
          <p:cNvPr id="5" name="Footer Placeholder 4">
            <a:extLst>
              <a:ext uri="{FF2B5EF4-FFF2-40B4-BE49-F238E27FC236}">
                <a16:creationId xmlns:a16="http://schemas.microsoft.com/office/drawing/2014/main" id="{801FCBED-6701-439F-A024-879C5060009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8EE4897-346B-46B6-B3C7-CBC186A4F9D1}"/>
              </a:ext>
            </a:extLst>
          </p:cNvPr>
          <p:cNvSpPr>
            <a:spLocks noGrp="1"/>
          </p:cNvSpPr>
          <p:nvPr>
            <p:ph type="sldNum" sz="quarter" idx="12"/>
          </p:nvPr>
        </p:nvSpPr>
        <p:spPr/>
        <p:txBody>
          <a:bodyPr/>
          <a:lstStyle>
            <a:lvl1pPr>
              <a:defRPr/>
            </a:lvl1pPr>
          </a:lstStyle>
          <a:p>
            <a:pPr>
              <a:defRPr/>
            </a:pPr>
            <a:fld id="{3FD7E642-BDAD-4C73-910C-235ECEC04427}" type="slidenum">
              <a:rPr lang="en-US"/>
              <a:pPr>
                <a:defRPr/>
              </a:pPr>
              <a:t>‹#›</a:t>
            </a:fld>
            <a:endParaRPr lang="en-US"/>
          </a:p>
        </p:txBody>
      </p:sp>
    </p:spTree>
    <p:extLst>
      <p:ext uri="{BB962C8B-B14F-4D97-AF65-F5344CB8AC3E}">
        <p14:creationId xmlns:p14="http://schemas.microsoft.com/office/powerpoint/2010/main" val="29533493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ig Picture">
    <p:spTree>
      <p:nvGrpSpPr>
        <p:cNvPr id="1" name=""/>
        <p:cNvGrpSpPr/>
        <p:nvPr/>
      </p:nvGrpSpPr>
      <p:grpSpPr>
        <a:xfrm>
          <a:off x="0" y="0"/>
          <a:ext cx="0" cy="0"/>
          <a:chOff x="0" y="0"/>
          <a:chExt cx="0" cy="0"/>
        </a:xfrm>
      </p:grpSpPr>
      <p:sp>
        <p:nvSpPr>
          <p:cNvPr id="49" name="Picture Placeholder 13"/>
          <p:cNvSpPr>
            <a:spLocks noGrp="1"/>
          </p:cNvSpPr>
          <p:nvPr>
            <p:ph type="pic" sz="quarter" idx="14"/>
          </p:nvPr>
        </p:nvSpPr>
        <p:spPr>
          <a:xfrm>
            <a:off x="0" y="0"/>
            <a:ext cx="12192000" cy="6858000"/>
          </a:xfrm>
          <a:prstGeom prst="rect">
            <a:avLst/>
          </a:prstGeom>
          <a:solidFill>
            <a:schemeClr val="bg1">
              <a:lumMod val="95000"/>
            </a:schemeClr>
          </a:solidFill>
          <a:effectLst/>
        </p:spPr>
        <p:txBody>
          <a:bodyPr>
            <a:normAutofit/>
          </a:bodyPr>
          <a:lstStyle>
            <a:lvl1pPr marL="0" indent="0">
              <a:buNone/>
              <a:defRPr sz="900" b="0" i="0">
                <a:ln>
                  <a:noFill/>
                </a:ln>
                <a:solidFill>
                  <a:schemeClr val="tx2"/>
                </a:solidFill>
                <a:latin typeface="Roboto Regular" charset="0"/>
                <a:ea typeface="Roboto Regular" charset="0"/>
                <a:cs typeface="Roboto Regular" charset="0"/>
              </a:defRPr>
            </a:lvl1pPr>
          </a:lstStyle>
          <a:p>
            <a:endParaRPr lang="en-US" dirty="0"/>
          </a:p>
        </p:txBody>
      </p:sp>
    </p:spTree>
    <p:extLst>
      <p:ext uri="{BB962C8B-B14F-4D97-AF65-F5344CB8AC3E}">
        <p14:creationId xmlns:p14="http://schemas.microsoft.com/office/powerpoint/2010/main" val="4106749222"/>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Placeholder">
    <p:spTree>
      <p:nvGrpSpPr>
        <p:cNvPr id="1" name=""/>
        <p:cNvGrpSpPr/>
        <p:nvPr/>
      </p:nvGrpSpPr>
      <p:grpSpPr>
        <a:xfrm>
          <a:off x="0" y="0"/>
          <a:ext cx="0" cy="0"/>
          <a:chOff x="0" y="0"/>
          <a:chExt cx="0" cy="0"/>
        </a:xfrm>
      </p:grpSpPr>
      <p:sp>
        <p:nvSpPr>
          <p:cNvPr id="10" name="Picture Placeholder 4"/>
          <p:cNvSpPr>
            <a:spLocks noGrp="1"/>
          </p:cNvSpPr>
          <p:nvPr>
            <p:ph type="pic" sz="quarter" idx="10"/>
          </p:nvPr>
        </p:nvSpPr>
        <p:spPr>
          <a:xfrm>
            <a:off x="0" y="2024063"/>
            <a:ext cx="4222751" cy="2809876"/>
          </a:xfrm>
          <a:solidFill>
            <a:schemeClr val="bg1">
              <a:lumMod val="95000"/>
            </a:schemeClr>
          </a:solidFill>
        </p:spPr>
        <p:txBody>
          <a:bodyPr>
            <a:normAutofit/>
          </a:bodyPr>
          <a:lstStyle>
            <a:lvl1pPr>
              <a:defRPr sz="563"/>
            </a:lvl1pPr>
          </a:lstStyle>
          <a:p>
            <a:endParaRPr lang="en-US"/>
          </a:p>
        </p:txBody>
      </p:sp>
      <p:sp>
        <p:nvSpPr>
          <p:cNvPr id="11" name="Picture Placeholder 4"/>
          <p:cNvSpPr>
            <a:spLocks noGrp="1"/>
          </p:cNvSpPr>
          <p:nvPr>
            <p:ph type="pic" sz="quarter" idx="11"/>
          </p:nvPr>
        </p:nvSpPr>
        <p:spPr>
          <a:xfrm>
            <a:off x="7969251" y="2024063"/>
            <a:ext cx="4222749" cy="2809876"/>
          </a:xfrm>
          <a:solidFill>
            <a:schemeClr val="bg1">
              <a:lumMod val="95000"/>
            </a:schemeClr>
          </a:solidFill>
        </p:spPr>
        <p:txBody>
          <a:bodyPr>
            <a:normAutofit/>
          </a:bodyPr>
          <a:lstStyle>
            <a:lvl1pPr>
              <a:defRPr sz="563"/>
            </a:lvl1pPr>
          </a:lstStyle>
          <a:p>
            <a:endParaRPr lang="en-US"/>
          </a:p>
        </p:txBody>
      </p:sp>
    </p:spTree>
    <p:extLst>
      <p:ext uri="{BB962C8B-B14F-4D97-AF65-F5344CB8AC3E}">
        <p14:creationId xmlns:p14="http://schemas.microsoft.com/office/powerpoint/2010/main" val="7329371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304800"/>
            <a:ext cx="10972800" cy="736780"/>
          </a:xfrm>
        </p:spPr>
        <p:txBody>
          <a:bodyPr>
            <a:noAutofit/>
          </a:bodyPr>
          <a:lstStyle>
            <a:lvl1pPr algn="l">
              <a:defRPr sz="1800" b="1"/>
            </a:lvl1pPr>
          </a:lstStyle>
          <a:p>
            <a:r>
              <a:rPr lang="en-US" dirty="0"/>
              <a:t>Click to edit Master </a:t>
            </a:r>
            <a:r>
              <a:rPr lang="en-US"/>
              <a:t>title style</a:t>
            </a:r>
            <a:endParaRPr lang="en-US" dirty="0"/>
          </a:p>
        </p:txBody>
      </p:sp>
      <p:sp>
        <p:nvSpPr>
          <p:cNvPr id="3" name="Content Placeholder 2"/>
          <p:cNvSpPr>
            <a:spLocks noGrp="1"/>
          </p:cNvSpPr>
          <p:nvPr>
            <p:ph idx="1"/>
          </p:nvPr>
        </p:nvSpPr>
        <p:spPr/>
        <p:txBody>
          <a:bodyPr>
            <a:normAutofit/>
          </a:bodyPr>
          <a:lstStyle>
            <a:lvl1pPr>
              <a:defRPr sz="1200"/>
            </a:lvl1pPr>
            <a:lvl2pPr>
              <a:defRPr sz="1200"/>
            </a:lvl2pPr>
            <a:lvl3pPr>
              <a:defRPr sz="1050"/>
            </a:lvl3pPr>
            <a:lvl4pPr>
              <a:defRPr sz="105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609600" y="6356352"/>
            <a:ext cx="7416800" cy="365125"/>
          </a:xfrm>
        </p:spPr>
        <p:txBody>
          <a:bodyPr/>
          <a:lstStyle>
            <a:lvl1pPr algn="l">
              <a:defRPr b="1">
                <a:solidFill>
                  <a:srgbClr val="3C8C93"/>
                </a:solidFill>
                <a:latin typeface="Lucida Bright"/>
                <a:cs typeface="Lucida Bright"/>
              </a:defRPr>
            </a:lvl1pPr>
          </a:lstStyle>
          <a:p>
            <a:endParaRPr lang="en-US" dirty="0"/>
          </a:p>
        </p:txBody>
      </p:sp>
      <p:sp>
        <p:nvSpPr>
          <p:cNvPr id="6" name="Slide Number Placeholder 5"/>
          <p:cNvSpPr>
            <a:spLocks noGrp="1"/>
          </p:cNvSpPr>
          <p:nvPr>
            <p:ph type="sldNum" sz="quarter" idx="12"/>
          </p:nvPr>
        </p:nvSpPr>
        <p:spPr/>
        <p:txBody>
          <a:bodyPr/>
          <a:lstStyle/>
          <a:p>
            <a:endParaRPr lang="en-US" dirty="0"/>
          </a:p>
        </p:txBody>
      </p:sp>
      <p:sp>
        <p:nvSpPr>
          <p:cNvPr id="11" name="Text Placeholder 10"/>
          <p:cNvSpPr>
            <a:spLocks noGrp="1"/>
          </p:cNvSpPr>
          <p:nvPr>
            <p:ph type="body" sz="quarter" idx="13" hasCustomPrompt="1"/>
          </p:nvPr>
        </p:nvSpPr>
        <p:spPr>
          <a:xfrm>
            <a:off x="609601" y="1041581"/>
            <a:ext cx="10972800" cy="414338"/>
          </a:xfrm>
        </p:spPr>
        <p:txBody>
          <a:bodyPr>
            <a:noAutofit/>
          </a:bodyPr>
          <a:lstStyle>
            <a:lvl1pPr marL="0" indent="0">
              <a:buNone/>
              <a:defRPr sz="1350"/>
            </a:lvl1pPr>
            <a:lvl2pPr marL="342991" indent="0">
              <a:buNone/>
              <a:defRPr sz="1350"/>
            </a:lvl2pPr>
            <a:lvl3pPr marL="685983" indent="0">
              <a:buNone/>
              <a:defRPr sz="1200"/>
            </a:lvl3pPr>
            <a:lvl4pPr marL="1028974" indent="0">
              <a:buNone/>
              <a:defRPr sz="1050"/>
            </a:lvl4pPr>
            <a:lvl5pPr marL="1371966" indent="0">
              <a:buNone/>
              <a:defRPr sz="1050"/>
            </a:lvl5pPr>
          </a:lstStyle>
          <a:p>
            <a:pPr lvl="0"/>
            <a:r>
              <a:rPr lang="en-US" dirty="0"/>
              <a:t>Click to edit Master header styles</a:t>
            </a:r>
          </a:p>
        </p:txBody>
      </p:sp>
      <p:sp>
        <p:nvSpPr>
          <p:cNvPr id="4" name="Rectangle 3">
            <a:extLst>
              <a:ext uri="{FF2B5EF4-FFF2-40B4-BE49-F238E27FC236}">
                <a16:creationId xmlns:a16="http://schemas.microsoft.com/office/drawing/2014/main" id="{D6EC3578-AA0C-ED45-B772-B0FBF8E9735B}"/>
              </a:ext>
            </a:extLst>
          </p:cNvPr>
          <p:cNvSpPr/>
          <p:nvPr userDrawn="1"/>
        </p:nvSpPr>
        <p:spPr>
          <a:xfrm>
            <a:off x="11056389" y="6410668"/>
            <a:ext cx="319318" cy="230832"/>
          </a:xfrm>
          <a:prstGeom prst="rect">
            <a:avLst/>
          </a:prstGeom>
        </p:spPr>
        <p:txBody>
          <a:bodyPr wrap="none">
            <a:spAutoFit/>
          </a:bodyPr>
          <a:lstStyle/>
          <a:p>
            <a:fld id="{3B575E07-9B7E-C648-B5DD-A65F79465784}" type="slidenum">
              <a:rPr lang="en-US" sz="900" smtClean="0"/>
              <a:pPr/>
              <a:t>‹#›</a:t>
            </a:fld>
            <a:endParaRPr lang="en-US" sz="900" dirty="0"/>
          </a:p>
        </p:txBody>
      </p:sp>
    </p:spTree>
    <p:extLst>
      <p:ext uri="{BB962C8B-B14F-4D97-AF65-F5344CB8AC3E}">
        <p14:creationId xmlns:p14="http://schemas.microsoft.com/office/powerpoint/2010/main" val="29503208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10497200" y="-100"/>
            <a:ext cx="1694800" cy="6858000"/>
          </a:xfrm>
          <a:prstGeom prst="rect">
            <a:avLst/>
          </a:prstGeom>
          <a:solidFill>
            <a:schemeClr val="lt1"/>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2988300" y="1747833"/>
            <a:ext cx="8678800" cy="33624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txBox="1">
            <a:spLocks noGrp="1"/>
          </p:cNvSpPr>
          <p:nvPr>
            <p:ph type="ctrTitle"/>
          </p:nvPr>
        </p:nvSpPr>
        <p:spPr>
          <a:xfrm>
            <a:off x="3613633" y="1747800"/>
            <a:ext cx="7302400" cy="3362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5211954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a:off x="4063900" y="-100"/>
            <a:ext cx="81280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3"/>
          <p:cNvSpPr/>
          <p:nvPr/>
        </p:nvSpPr>
        <p:spPr>
          <a:xfrm>
            <a:off x="2988300" y="2360000"/>
            <a:ext cx="8678800" cy="21380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3"/>
          <p:cNvSpPr txBox="1">
            <a:spLocks noGrp="1"/>
          </p:cNvSpPr>
          <p:nvPr>
            <p:ph type="ctrTitle"/>
          </p:nvPr>
        </p:nvSpPr>
        <p:spPr>
          <a:xfrm>
            <a:off x="3913867" y="2461600"/>
            <a:ext cx="7753200" cy="12144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None/>
              <a:defRPr sz="48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endParaRPr/>
          </a:p>
        </p:txBody>
      </p:sp>
      <p:sp>
        <p:nvSpPr>
          <p:cNvPr id="17" name="Google Shape;17;p3"/>
          <p:cNvSpPr txBox="1">
            <a:spLocks noGrp="1"/>
          </p:cNvSpPr>
          <p:nvPr>
            <p:ph type="subTitle" idx="1"/>
          </p:nvPr>
        </p:nvSpPr>
        <p:spPr>
          <a:xfrm>
            <a:off x="3913867" y="3472833"/>
            <a:ext cx="7753200" cy="602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800"/>
              <a:buNone/>
              <a:defRPr sz="2400">
                <a:solidFill>
                  <a:schemeClr val="lt1"/>
                </a:solidFill>
              </a:defRPr>
            </a:lvl1pPr>
            <a:lvl2pPr lvl="1" rtl="0">
              <a:spcBef>
                <a:spcPts val="0"/>
              </a:spcBef>
              <a:spcAft>
                <a:spcPts val="0"/>
              </a:spcAft>
              <a:buClr>
                <a:schemeClr val="lt1"/>
              </a:buClr>
              <a:buSzPts val="1800"/>
              <a:buNone/>
              <a:defRPr sz="2400">
                <a:solidFill>
                  <a:schemeClr val="lt1"/>
                </a:solidFill>
              </a:defRPr>
            </a:lvl2pPr>
            <a:lvl3pPr lvl="2" rtl="0">
              <a:spcBef>
                <a:spcPts val="0"/>
              </a:spcBef>
              <a:spcAft>
                <a:spcPts val="0"/>
              </a:spcAft>
              <a:buClr>
                <a:schemeClr val="lt1"/>
              </a:buClr>
              <a:buSzPts val="1800"/>
              <a:buNone/>
              <a:defRPr sz="2400">
                <a:solidFill>
                  <a:schemeClr val="lt1"/>
                </a:solidFill>
              </a:defRPr>
            </a:lvl3pPr>
            <a:lvl4pPr lvl="3" rtl="0">
              <a:spcBef>
                <a:spcPts val="0"/>
              </a:spcBef>
              <a:spcAft>
                <a:spcPts val="0"/>
              </a:spcAft>
              <a:buClr>
                <a:schemeClr val="lt1"/>
              </a:buClr>
              <a:buSzPts val="1800"/>
              <a:buNone/>
              <a:defRPr sz="2400">
                <a:solidFill>
                  <a:schemeClr val="lt1"/>
                </a:solidFill>
              </a:defRPr>
            </a:lvl4pPr>
            <a:lvl5pPr lvl="4" rtl="0">
              <a:spcBef>
                <a:spcPts val="0"/>
              </a:spcBef>
              <a:spcAft>
                <a:spcPts val="0"/>
              </a:spcAft>
              <a:buClr>
                <a:schemeClr val="lt1"/>
              </a:buClr>
              <a:buSzPts val="1800"/>
              <a:buNone/>
              <a:defRPr sz="2400">
                <a:solidFill>
                  <a:schemeClr val="lt1"/>
                </a:solidFill>
              </a:defRPr>
            </a:lvl5pPr>
            <a:lvl6pPr lvl="5" rtl="0">
              <a:spcBef>
                <a:spcPts val="0"/>
              </a:spcBef>
              <a:spcAft>
                <a:spcPts val="0"/>
              </a:spcAft>
              <a:buClr>
                <a:schemeClr val="lt1"/>
              </a:buClr>
              <a:buSzPts val="1800"/>
              <a:buNone/>
              <a:defRPr sz="2400">
                <a:solidFill>
                  <a:schemeClr val="lt1"/>
                </a:solidFill>
              </a:defRPr>
            </a:lvl6pPr>
            <a:lvl7pPr lvl="6" rtl="0">
              <a:spcBef>
                <a:spcPts val="0"/>
              </a:spcBef>
              <a:spcAft>
                <a:spcPts val="0"/>
              </a:spcAft>
              <a:buClr>
                <a:schemeClr val="lt1"/>
              </a:buClr>
              <a:buSzPts val="1800"/>
              <a:buNone/>
              <a:defRPr sz="2400">
                <a:solidFill>
                  <a:schemeClr val="lt1"/>
                </a:solidFill>
              </a:defRPr>
            </a:lvl7pPr>
            <a:lvl8pPr lvl="7" rtl="0">
              <a:spcBef>
                <a:spcPts val="0"/>
              </a:spcBef>
              <a:spcAft>
                <a:spcPts val="0"/>
              </a:spcAft>
              <a:buClr>
                <a:schemeClr val="lt1"/>
              </a:buClr>
              <a:buSzPts val="1800"/>
              <a:buNone/>
              <a:defRPr sz="2400">
                <a:solidFill>
                  <a:schemeClr val="lt1"/>
                </a:solidFill>
              </a:defRPr>
            </a:lvl8pPr>
            <a:lvl9pPr lvl="8" rtl="0">
              <a:spcBef>
                <a:spcPts val="0"/>
              </a:spcBef>
              <a:spcAft>
                <a:spcPts val="0"/>
              </a:spcAft>
              <a:buClr>
                <a:schemeClr val="lt1"/>
              </a:buClr>
              <a:buSzPts val="1800"/>
              <a:buNone/>
              <a:defRPr sz="2400">
                <a:solidFill>
                  <a:schemeClr val="lt1"/>
                </a:solidFill>
              </a:defRPr>
            </a:lvl9pPr>
          </a:lstStyle>
          <a:p>
            <a:endParaRPr/>
          </a:p>
        </p:txBody>
      </p:sp>
    </p:spTree>
    <p:extLst>
      <p:ext uri="{BB962C8B-B14F-4D97-AF65-F5344CB8AC3E}">
        <p14:creationId xmlns:p14="http://schemas.microsoft.com/office/powerpoint/2010/main" val="24421944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8"/>
        <p:cNvGrpSpPr/>
        <p:nvPr/>
      </p:nvGrpSpPr>
      <p:grpSpPr>
        <a:xfrm>
          <a:off x="0" y="0"/>
          <a:ext cx="0" cy="0"/>
          <a:chOff x="0" y="0"/>
          <a:chExt cx="0" cy="0"/>
        </a:xfrm>
      </p:grpSpPr>
      <p:sp>
        <p:nvSpPr>
          <p:cNvPr id="19" name="Google Shape;19;p4"/>
          <p:cNvSpPr/>
          <p:nvPr/>
        </p:nvSpPr>
        <p:spPr>
          <a:xfrm>
            <a:off x="4063900" y="-100"/>
            <a:ext cx="81280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4"/>
          <p:cNvSpPr/>
          <p:nvPr/>
        </p:nvSpPr>
        <p:spPr>
          <a:xfrm>
            <a:off x="3526767" y="524567"/>
            <a:ext cx="1075600" cy="10756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 name="Google Shape;21;p4"/>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4"/>
          <p:cNvSpPr txBox="1">
            <a:spLocks noGrp="1"/>
          </p:cNvSpPr>
          <p:nvPr>
            <p:ph type="body" idx="1"/>
          </p:nvPr>
        </p:nvSpPr>
        <p:spPr>
          <a:xfrm>
            <a:off x="4975433" y="524700"/>
            <a:ext cx="6284000" cy="5808000"/>
          </a:xfrm>
          <a:prstGeom prst="rect">
            <a:avLst/>
          </a:prstGeom>
        </p:spPr>
        <p:txBody>
          <a:bodyPr spcFirstLastPara="1" wrap="square" lIns="91425" tIns="91425" rIns="91425" bIns="91425" anchor="t" anchorCtr="0">
            <a:noAutofit/>
          </a:bodyPr>
          <a:lstStyle>
            <a:lvl1pPr marL="609585" lvl="0" indent="-609585" rtl="0">
              <a:lnSpc>
                <a:spcPct val="100000"/>
              </a:lnSpc>
              <a:spcBef>
                <a:spcPts val="800"/>
              </a:spcBef>
              <a:spcAft>
                <a:spcPts val="0"/>
              </a:spcAft>
              <a:buSzPts val="3600"/>
              <a:buChar char="▪"/>
              <a:defRPr sz="4800" b="1"/>
            </a:lvl1pPr>
            <a:lvl2pPr marL="1219170" lvl="1" indent="-609585" rtl="0">
              <a:lnSpc>
                <a:spcPct val="100000"/>
              </a:lnSpc>
              <a:spcBef>
                <a:spcPts val="0"/>
              </a:spcBef>
              <a:spcAft>
                <a:spcPts val="0"/>
              </a:spcAft>
              <a:buSzPts val="3600"/>
              <a:buChar char="▫"/>
              <a:defRPr sz="4800" b="1"/>
            </a:lvl2pPr>
            <a:lvl3pPr marL="1828754" lvl="2" indent="-609585" rtl="0">
              <a:lnSpc>
                <a:spcPct val="100000"/>
              </a:lnSpc>
              <a:spcBef>
                <a:spcPts val="0"/>
              </a:spcBef>
              <a:spcAft>
                <a:spcPts val="0"/>
              </a:spcAft>
              <a:buSzPts val="3600"/>
              <a:buChar char="▫"/>
              <a:defRPr sz="4800" b="1"/>
            </a:lvl3pPr>
            <a:lvl4pPr marL="2438339" lvl="3" indent="-609585" rtl="0">
              <a:lnSpc>
                <a:spcPct val="100000"/>
              </a:lnSpc>
              <a:spcBef>
                <a:spcPts val="0"/>
              </a:spcBef>
              <a:spcAft>
                <a:spcPts val="0"/>
              </a:spcAft>
              <a:buSzPts val="3600"/>
              <a:buChar char="▫"/>
              <a:defRPr sz="4800" b="1"/>
            </a:lvl4pPr>
            <a:lvl5pPr marL="3047924" lvl="4" indent="-609585" rtl="0">
              <a:lnSpc>
                <a:spcPct val="100000"/>
              </a:lnSpc>
              <a:spcBef>
                <a:spcPts val="0"/>
              </a:spcBef>
              <a:spcAft>
                <a:spcPts val="0"/>
              </a:spcAft>
              <a:buSzPts val="3600"/>
              <a:buChar char="○"/>
              <a:defRPr sz="4800" b="1"/>
            </a:lvl5pPr>
            <a:lvl6pPr marL="3657509" lvl="5" indent="-609585" rtl="0">
              <a:lnSpc>
                <a:spcPct val="100000"/>
              </a:lnSpc>
              <a:spcBef>
                <a:spcPts val="0"/>
              </a:spcBef>
              <a:spcAft>
                <a:spcPts val="0"/>
              </a:spcAft>
              <a:buSzPts val="3600"/>
              <a:buChar char="■"/>
              <a:defRPr sz="4800" b="1"/>
            </a:lvl6pPr>
            <a:lvl7pPr marL="4267093" lvl="6" indent="-609585" rtl="0">
              <a:lnSpc>
                <a:spcPct val="100000"/>
              </a:lnSpc>
              <a:spcBef>
                <a:spcPts val="0"/>
              </a:spcBef>
              <a:spcAft>
                <a:spcPts val="0"/>
              </a:spcAft>
              <a:buSzPts val="3600"/>
              <a:buChar char="●"/>
              <a:defRPr sz="4800" b="1"/>
            </a:lvl7pPr>
            <a:lvl8pPr marL="4876678" lvl="7" indent="-609585" rtl="0">
              <a:lnSpc>
                <a:spcPct val="100000"/>
              </a:lnSpc>
              <a:spcBef>
                <a:spcPts val="0"/>
              </a:spcBef>
              <a:spcAft>
                <a:spcPts val="0"/>
              </a:spcAft>
              <a:buSzPts val="3600"/>
              <a:buChar char="○"/>
              <a:defRPr sz="4800" b="1"/>
            </a:lvl8pPr>
            <a:lvl9pPr marL="5486263" lvl="8" indent="-609585">
              <a:lnSpc>
                <a:spcPct val="100000"/>
              </a:lnSpc>
              <a:spcBef>
                <a:spcPts val="0"/>
              </a:spcBef>
              <a:spcAft>
                <a:spcPts val="0"/>
              </a:spcAft>
              <a:buSzPts val="3600"/>
              <a:buChar char="■"/>
              <a:defRPr sz="4800" b="1"/>
            </a:lvl9pPr>
          </a:lstStyle>
          <a:p>
            <a:endParaRPr/>
          </a:p>
        </p:txBody>
      </p:sp>
      <p:sp>
        <p:nvSpPr>
          <p:cNvPr id="23" name="Google Shape;23;p4"/>
          <p:cNvSpPr txBox="1"/>
          <p:nvPr/>
        </p:nvSpPr>
        <p:spPr>
          <a:xfrm>
            <a:off x="3539623" y="450467"/>
            <a:ext cx="1049600" cy="8716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 sz="9600" b="1">
                <a:solidFill>
                  <a:srgbClr val="FFFFFF"/>
                </a:solidFill>
              </a:rPr>
              <a:t>“</a:t>
            </a:r>
            <a:endParaRPr sz="9600" b="1">
              <a:solidFill>
                <a:srgbClr val="FFFFFF"/>
              </a:solidFill>
            </a:endParaRPr>
          </a:p>
        </p:txBody>
      </p:sp>
      <p:sp>
        <p:nvSpPr>
          <p:cNvPr id="24" name="Google Shape;24;p4"/>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37124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5"/>
        <p:cNvGrpSpPr/>
        <p:nvPr/>
      </p:nvGrpSpPr>
      <p:grpSpPr>
        <a:xfrm>
          <a:off x="0" y="0"/>
          <a:ext cx="0" cy="0"/>
          <a:chOff x="0" y="0"/>
          <a:chExt cx="0" cy="0"/>
        </a:xfrm>
      </p:grpSpPr>
      <p:sp>
        <p:nvSpPr>
          <p:cNvPr id="26" name="Google Shape;26;p5"/>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5"/>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5"/>
          <p:cNvSpPr/>
          <p:nvPr/>
        </p:nvSpPr>
        <p:spPr>
          <a:xfrm>
            <a:off x="1170000" y="524700"/>
            <a:ext cx="10497200" cy="10756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 name="Google Shape;29;p5"/>
          <p:cNvSpPr txBox="1">
            <a:spLocks noGrp="1"/>
          </p:cNvSpPr>
          <p:nvPr>
            <p:ph type="title"/>
          </p:nvPr>
        </p:nvSpPr>
        <p:spPr>
          <a:xfrm>
            <a:off x="1576267" y="524633"/>
            <a:ext cx="8986000" cy="10756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0" name="Google Shape;30;p5"/>
          <p:cNvSpPr txBox="1">
            <a:spLocks noGrp="1"/>
          </p:cNvSpPr>
          <p:nvPr>
            <p:ph type="body" idx="1"/>
          </p:nvPr>
        </p:nvSpPr>
        <p:spPr>
          <a:xfrm>
            <a:off x="2075108" y="1798855"/>
            <a:ext cx="9447600" cy="3918000"/>
          </a:xfrm>
          <a:prstGeom prst="rect">
            <a:avLst/>
          </a:prstGeom>
        </p:spPr>
        <p:txBody>
          <a:bodyPr spcFirstLastPara="1" wrap="square" lIns="91425" tIns="91425" rIns="91425" bIns="91425" anchor="t" anchorCtr="0">
            <a:noAutofit/>
          </a:bodyPr>
          <a:lstStyle>
            <a:lvl1pPr marL="609585" lvl="0" indent="-524920">
              <a:spcBef>
                <a:spcPts val="800"/>
              </a:spcBef>
              <a:spcAft>
                <a:spcPts val="0"/>
              </a:spcAft>
              <a:buSzPts val="2600"/>
              <a:buChar char="▪"/>
              <a:defRPr/>
            </a:lvl1pPr>
            <a:lvl2pPr marL="1219170" lvl="1" indent="-524920">
              <a:spcBef>
                <a:spcPts val="0"/>
              </a:spcBef>
              <a:spcAft>
                <a:spcPts val="0"/>
              </a:spcAft>
              <a:buSzPts val="2600"/>
              <a:buChar char="▫"/>
              <a:defRPr/>
            </a:lvl2pPr>
            <a:lvl3pPr marL="1828754" lvl="2" indent="-524920">
              <a:spcBef>
                <a:spcPts val="0"/>
              </a:spcBef>
              <a:spcAft>
                <a:spcPts val="0"/>
              </a:spcAft>
              <a:buSzPts val="2600"/>
              <a:buChar char="▫"/>
              <a:defRPr/>
            </a:lvl3pPr>
            <a:lvl4pPr marL="2438339" lvl="3" indent="-524920">
              <a:spcBef>
                <a:spcPts val="0"/>
              </a:spcBef>
              <a:spcAft>
                <a:spcPts val="0"/>
              </a:spcAft>
              <a:buSzPts val="2600"/>
              <a:buChar char="▫"/>
              <a:defRPr/>
            </a:lvl4pPr>
            <a:lvl5pPr marL="3047924" lvl="4" indent="-524920">
              <a:spcBef>
                <a:spcPts val="0"/>
              </a:spcBef>
              <a:spcAft>
                <a:spcPts val="0"/>
              </a:spcAft>
              <a:buSzPts val="2600"/>
              <a:buChar char="○"/>
              <a:defRPr/>
            </a:lvl5pPr>
            <a:lvl6pPr marL="3657509" lvl="5" indent="-524920">
              <a:spcBef>
                <a:spcPts val="0"/>
              </a:spcBef>
              <a:spcAft>
                <a:spcPts val="0"/>
              </a:spcAft>
              <a:buSzPts val="2600"/>
              <a:buChar char="■"/>
              <a:defRPr/>
            </a:lvl6pPr>
            <a:lvl7pPr marL="4267093" lvl="6" indent="-524920">
              <a:spcBef>
                <a:spcPts val="0"/>
              </a:spcBef>
              <a:spcAft>
                <a:spcPts val="0"/>
              </a:spcAft>
              <a:buSzPts val="2600"/>
              <a:buChar char="●"/>
              <a:defRPr/>
            </a:lvl7pPr>
            <a:lvl8pPr marL="4876678" lvl="7" indent="-524920">
              <a:spcBef>
                <a:spcPts val="0"/>
              </a:spcBef>
              <a:spcAft>
                <a:spcPts val="0"/>
              </a:spcAft>
              <a:buSzPts val="2600"/>
              <a:buChar char="○"/>
              <a:defRPr/>
            </a:lvl8pPr>
            <a:lvl9pPr marL="5486263" lvl="8" indent="-524920">
              <a:spcBef>
                <a:spcPts val="0"/>
              </a:spcBef>
              <a:spcAft>
                <a:spcPts val="0"/>
              </a:spcAft>
              <a:buSzPts val="2600"/>
              <a:buChar char="■"/>
              <a:defRPr/>
            </a:lvl9pPr>
          </a:lstStyle>
          <a:p>
            <a:endParaRPr/>
          </a:p>
        </p:txBody>
      </p:sp>
      <p:sp>
        <p:nvSpPr>
          <p:cNvPr id="31" name="Google Shape;31;p5"/>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32" name="Google Shape;32;p5"/>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41353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B5A5D2E4-D396-4C81-9681-F896D6D3C1EC}" type="datetime1">
              <a:rPr lang="en-US" smtClean="0"/>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1112080086"/>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1 column half slide">
  <p:cSld name="Title + 1 column half slide">
    <p:spTree>
      <p:nvGrpSpPr>
        <p:cNvPr id="1" name="Shape 33"/>
        <p:cNvGrpSpPr/>
        <p:nvPr/>
      </p:nvGrpSpPr>
      <p:grpSpPr>
        <a:xfrm>
          <a:off x="0" y="0"/>
          <a:ext cx="0" cy="0"/>
          <a:chOff x="0" y="0"/>
          <a:chExt cx="0" cy="0"/>
        </a:xfrm>
      </p:grpSpPr>
      <p:sp>
        <p:nvSpPr>
          <p:cNvPr id="34" name="Google Shape;34;p6"/>
          <p:cNvSpPr/>
          <p:nvPr/>
        </p:nvSpPr>
        <p:spPr>
          <a:xfrm>
            <a:off x="6096000" y="-100"/>
            <a:ext cx="60960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6"/>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6"/>
          <p:cNvSpPr/>
          <p:nvPr/>
        </p:nvSpPr>
        <p:spPr>
          <a:xfrm>
            <a:off x="5571195" y="524700"/>
            <a:ext cx="6096000" cy="10756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6"/>
          <p:cNvSpPr txBox="1">
            <a:spLocks noGrp="1"/>
          </p:cNvSpPr>
          <p:nvPr>
            <p:ph type="title"/>
          </p:nvPr>
        </p:nvSpPr>
        <p:spPr>
          <a:xfrm>
            <a:off x="5977465" y="524633"/>
            <a:ext cx="4614400" cy="10756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38" name="Google Shape;38;p6"/>
          <p:cNvSpPr txBox="1">
            <a:spLocks noGrp="1"/>
          </p:cNvSpPr>
          <p:nvPr>
            <p:ph type="body" idx="1"/>
          </p:nvPr>
        </p:nvSpPr>
        <p:spPr>
          <a:xfrm>
            <a:off x="6487400" y="1798867"/>
            <a:ext cx="5035200" cy="3918000"/>
          </a:xfrm>
          <a:prstGeom prst="rect">
            <a:avLst/>
          </a:prstGeom>
        </p:spPr>
        <p:txBody>
          <a:bodyPr spcFirstLastPara="1" wrap="square" lIns="91425" tIns="91425" rIns="91425" bIns="91425" anchor="t" anchorCtr="0">
            <a:noAutofit/>
          </a:bodyPr>
          <a:lstStyle>
            <a:lvl1pPr marL="609585" lvl="0" indent="-491054" rtl="0">
              <a:spcBef>
                <a:spcPts val="800"/>
              </a:spcBef>
              <a:spcAft>
                <a:spcPts val="0"/>
              </a:spcAft>
              <a:buSzPts val="2200"/>
              <a:buChar char="▪"/>
              <a:defRPr sz="2933"/>
            </a:lvl1pPr>
            <a:lvl2pPr marL="1219170" lvl="1" indent="-491054" rtl="0">
              <a:spcBef>
                <a:spcPts val="0"/>
              </a:spcBef>
              <a:spcAft>
                <a:spcPts val="0"/>
              </a:spcAft>
              <a:buSzPts val="2200"/>
              <a:buChar char="▫"/>
              <a:defRPr sz="2933"/>
            </a:lvl2pPr>
            <a:lvl3pPr marL="1828754" lvl="2" indent="-491054" rtl="0">
              <a:spcBef>
                <a:spcPts val="0"/>
              </a:spcBef>
              <a:spcAft>
                <a:spcPts val="0"/>
              </a:spcAft>
              <a:buSzPts val="2200"/>
              <a:buChar char="▫"/>
              <a:defRPr sz="2933"/>
            </a:lvl3pPr>
            <a:lvl4pPr marL="2438339" lvl="3" indent="-491054" rtl="0">
              <a:spcBef>
                <a:spcPts val="0"/>
              </a:spcBef>
              <a:spcAft>
                <a:spcPts val="0"/>
              </a:spcAft>
              <a:buSzPts val="2200"/>
              <a:buChar char="▫"/>
              <a:defRPr sz="2933"/>
            </a:lvl4pPr>
            <a:lvl5pPr marL="3047924" lvl="4" indent="-491054" rtl="0">
              <a:spcBef>
                <a:spcPts val="0"/>
              </a:spcBef>
              <a:spcAft>
                <a:spcPts val="0"/>
              </a:spcAft>
              <a:buSzPts val="2200"/>
              <a:buChar char="○"/>
              <a:defRPr sz="2933"/>
            </a:lvl5pPr>
            <a:lvl6pPr marL="3657509" lvl="5" indent="-491054" rtl="0">
              <a:spcBef>
                <a:spcPts val="0"/>
              </a:spcBef>
              <a:spcAft>
                <a:spcPts val="0"/>
              </a:spcAft>
              <a:buSzPts val="2200"/>
              <a:buChar char="■"/>
              <a:defRPr sz="2933"/>
            </a:lvl6pPr>
            <a:lvl7pPr marL="4267093" lvl="6" indent="-491054" rtl="0">
              <a:spcBef>
                <a:spcPts val="0"/>
              </a:spcBef>
              <a:spcAft>
                <a:spcPts val="0"/>
              </a:spcAft>
              <a:buSzPts val="2200"/>
              <a:buChar char="●"/>
              <a:defRPr sz="2933"/>
            </a:lvl7pPr>
            <a:lvl8pPr marL="4876678" lvl="7" indent="-491054" rtl="0">
              <a:spcBef>
                <a:spcPts val="0"/>
              </a:spcBef>
              <a:spcAft>
                <a:spcPts val="0"/>
              </a:spcAft>
              <a:buSzPts val="2200"/>
              <a:buChar char="○"/>
              <a:defRPr sz="2933"/>
            </a:lvl8pPr>
            <a:lvl9pPr marL="5486263" lvl="8" indent="-491054" rtl="0">
              <a:spcBef>
                <a:spcPts val="0"/>
              </a:spcBef>
              <a:spcAft>
                <a:spcPts val="0"/>
              </a:spcAft>
              <a:buSzPts val="2200"/>
              <a:buChar char="■"/>
              <a:defRPr sz="2933"/>
            </a:lvl9pPr>
          </a:lstStyle>
          <a:p>
            <a:endParaRPr/>
          </a:p>
        </p:txBody>
      </p:sp>
      <p:sp>
        <p:nvSpPr>
          <p:cNvPr id="39" name="Google Shape;39;p6"/>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40" name="Google Shape;40;p6"/>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4670200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1"/>
        <p:cNvGrpSpPr/>
        <p:nvPr/>
      </p:nvGrpSpPr>
      <p:grpSpPr>
        <a:xfrm>
          <a:off x="0" y="0"/>
          <a:ext cx="0" cy="0"/>
          <a:chOff x="0" y="0"/>
          <a:chExt cx="0" cy="0"/>
        </a:xfrm>
      </p:grpSpPr>
      <p:sp>
        <p:nvSpPr>
          <p:cNvPr id="42" name="Google Shape;42;p7"/>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7"/>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7"/>
          <p:cNvSpPr/>
          <p:nvPr/>
        </p:nvSpPr>
        <p:spPr>
          <a:xfrm>
            <a:off x="1170000" y="524700"/>
            <a:ext cx="10497200" cy="10756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7"/>
          <p:cNvSpPr txBox="1">
            <a:spLocks noGrp="1"/>
          </p:cNvSpPr>
          <p:nvPr>
            <p:ph type="title"/>
          </p:nvPr>
        </p:nvSpPr>
        <p:spPr>
          <a:xfrm>
            <a:off x="1576267" y="524633"/>
            <a:ext cx="8986000" cy="1075600"/>
          </a:xfrm>
          <a:prstGeom prst="rect">
            <a:avLst/>
          </a:prstGeom>
          <a:noFill/>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6" name="Google Shape;46;p7"/>
          <p:cNvSpPr txBox="1">
            <a:spLocks noGrp="1"/>
          </p:cNvSpPr>
          <p:nvPr>
            <p:ph type="body" idx="1"/>
          </p:nvPr>
        </p:nvSpPr>
        <p:spPr>
          <a:xfrm>
            <a:off x="2101700" y="1822900"/>
            <a:ext cx="4643200" cy="4510000"/>
          </a:xfrm>
          <a:prstGeom prst="rect">
            <a:avLst/>
          </a:prstGeom>
        </p:spPr>
        <p:txBody>
          <a:bodyPr spcFirstLastPara="1" wrap="square" lIns="91425" tIns="91425" rIns="91425" bIns="91425" anchor="t" anchorCtr="0">
            <a:noAutofit/>
          </a:bodyPr>
          <a:lstStyle>
            <a:lvl1pPr marL="609585" lvl="0" indent="-491054">
              <a:spcBef>
                <a:spcPts val="800"/>
              </a:spcBef>
              <a:spcAft>
                <a:spcPts val="0"/>
              </a:spcAft>
              <a:buSzPts val="2200"/>
              <a:buChar char="▪"/>
              <a:defRPr sz="2933"/>
            </a:lvl1pPr>
            <a:lvl2pPr marL="1219170" lvl="1" indent="-491054">
              <a:spcBef>
                <a:spcPts val="0"/>
              </a:spcBef>
              <a:spcAft>
                <a:spcPts val="0"/>
              </a:spcAft>
              <a:buSzPts val="2200"/>
              <a:buChar char="▫"/>
              <a:defRPr sz="2933"/>
            </a:lvl2pPr>
            <a:lvl3pPr marL="1828754" lvl="2" indent="-491054">
              <a:spcBef>
                <a:spcPts val="0"/>
              </a:spcBef>
              <a:spcAft>
                <a:spcPts val="0"/>
              </a:spcAft>
              <a:buSzPts val="2200"/>
              <a:buChar char="▫"/>
              <a:defRPr sz="2933"/>
            </a:lvl3pPr>
            <a:lvl4pPr marL="2438339" lvl="3" indent="-491054">
              <a:spcBef>
                <a:spcPts val="0"/>
              </a:spcBef>
              <a:spcAft>
                <a:spcPts val="0"/>
              </a:spcAft>
              <a:buSzPts val="2200"/>
              <a:buChar char="▫"/>
              <a:defRPr sz="2933"/>
            </a:lvl4pPr>
            <a:lvl5pPr marL="3047924" lvl="4" indent="-491054">
              <a:spcBef>
                <a:spcPts val="0"/>
              </a:spcBef>
              <a:spcAft>
                <a:spcPts val="0"/>
              </a:spcAft>
              <a:buSzPts val="2200"/>
              <a:buChar char="○"/>
              <a:defRPr sz="2933"/>
            </a:lvl5pPr>
            <a:lvl6pPr marL="3657509" lvl="5" indent="-491054">
              <a:spcBef>
                <a:spcPts val="0"/>
              </a:spcBef>
              <a:spcAft>
                <a:spcPts val="0"/>
              </a:spcAft>
              <a:buSzPts val="2200"/>
              <a:buChar char="■"/>
              <a:defRPr sz="2933"/>
            </a:lvl6pPr>
            <a:lvl7pPr marL="4267093" lvl="6" indent="-491054">
              <a:spcBef>
                <a:spcPts val="0"/>
              </a:spcBef>
              <a:spcAft>
                <a:spcPts val="0"/>
              </a:spcAft>
              <a:buSzPts val="2200"/>
              <a:buChar char="●"/>
              <a:defRPr sz="2933"/>
            </a:lvl7pPr>
            <a:lvl8pPr marL="4876678" lvl="7" indent="-491054">
              <a:spcBef>
                <a:spcPts val="0"/>
              </a:spcBef>
              <a:spcAft>
                <a:spcPts val="0"/>
              </a:spcAft>
              <a:buSzPts val="2200"/>
              <a:buChar char="○"/>
              <a:defRPr sz="2933"/>
            </a:lvl8pPr>
            <a:lvl9pPr marL="5486263" lvl="8" indent="-491054">
              <a:spcBef>
                <a:spcPts val="0"/>
              </a:spcBef>
              <a:spcAft>
                <a:spcPts val="0"/>
              </a:spcAft>
              <a:buSzPts val="2200"/>
              <a:buChar char="■"/>
              <a:defRPr sz="2933"/>
            </a:lvl9pPr>
          </a:lstStyle>
          <a:p>
            <a:endParaRPr/>
          </a:p>
        </p:txBody>
      </p:sp>
      <p:sp>
        <p:nvSpPr>
          <p:cNvPr id="47" name="Google Shape;47;p7"/>
          <p:cNvSpPr txBox="1">
            <a:spLocks noGrp="1"/>
          </p:cNvSpPr>
          <p:nvPr>
            <p:ph type="body" idx="2"/>
          </p:nvPr>
        </p:nvSpPr>
        <p:spPr>
          <a:xfrm>
            <a:off x="7024095" y="1822900"/>
            <a:ext cx="4643200" cy="4510000"/>
          </a:xfrm>
          <a:prstGeom prst="rect">
            <a:avLst/>
          </a:prstGeom>
        </p:spPr>
        <p:txBody>
          <a:bodyPr spcFirstLastPara="1" wrap="square" lIns="91425" tIns="91425" rIns="91425" bIns="91425" anchor="t" anchorCtr="0">
            <a:noAutofit/>
          </a:bodyPr>
          <a:lstStyle>
            <a:lvl1pPr marL="609585" lvl="0" indent="-491054">
              <a:spcBef>
                <a:spcPts val="800"/>
              </a:spcBef>
              <a:spcAft>
                <a:spcPts val="0"/>
              </a:spcAft>
              <a:buSzPts val="2200"/>
              <a:buChar char="▪"/>
              <a:defRPr sz="2933"/>
            </a:lvl1pPr>
            <a:lvl2pPr marL="1219170" lvl="1" indent="-491054">
              <a:spcBef>
                <a:spcPts val="0"/>
              </a:spcBef>
              <a:spcAft>
                <a:spcPts val="0"/>
              </a:spcAft>
              <a:buSzPts val="2200"/>
              <a:buChar char="▫"/>
              <a:defRPr sz="2933"/>
            </a:lvl2pPr>
            <a:lvl3pPr marL="1828754" lvl="2" indent="-491054">
              <a:spcBef>
                <a:spcPts val="0"/>
              </a:spcBef>
              <a:spcAft>
                <a:spcPts val="0"/>
              </a:spcAft>
              <a:buSzPts val="2200"/>
              <a:buChar char="▫"/>
              <a:defRPr sz="2933"/>
            </a:lvl3pPr>
            <a:lvl4pPr marL="2438339" lvl="3" indent="-491054">
              <a:spcBef>
                <a:spcPts val="0"/>
              </a:spcBef>
              <a:spcAft>
                <a:spcPts val="0"/>
              </a:spcAft>
              <a:buSzPts val="2200"/>
              <a:buChar char="▫"/>
              <a:defRPr sz="2933"/>
            </a:lvl4pPr>
            <a:lvl5pPr marL="3047924" lvl="4" indent="-491054">
              <a:spcBef>
                <a:spcPts val="0"/>
              </a:spcBef>
              <a:spcAft>
                <a:spcPts val="0"/>
              </a:spcAft>
              <a:buSzPts val="2200"/>
              <a:buChar char="○"/>
              <a:defRPr sz="2933"/>
            </a:lvl5pPr>
            <a:lvl6pPr marL="3657509" lvl="5" indent="-491054">
              <a:spcBef>
                <a:spcPts val="0"/>
              </a:spcBef>
              <a:spcAft>
                <a:spcPts val="0"/>
              </a:spcAft>
              <a:buSzPts val="2200"/>
              <a:buChar char="■"/>
              <a:defRPr sz="2933"/>
            </a:lvl6pPr>
            <a:lvl7pPr marL="4267093" lvl="6" indent="-491054">
              <a:spcBef>
                <a:spcPts val="0"/>
              </a:spcBef>
              <a:spcAft>
                <a:spcPts val="0"/>
              </a:spcAft>
              <a:buSzPts val="2200"/>
              <a:buChar char="●"/>
              <a:defRPr sz="2933"/>
            </a:lvl7pPr>
            <a:lvl8pPr marL="4876678" lvl="7" indent="-491054">
              <a:spcBef>
                <a:spcPts val="0"/>
              </a:spcBef>
              <a:spcAft>
                <a:spcPts val="0"/>
              </a:spcAft>
              <a:buSzPts val="2200"/>
              <a:buChar char="○"/>
              <a:defRPr sz="2933"/>
            </a:lvl8pPr>
            <a:lvl9pPr marL="5486263" lvl="8" indent="-491054">
              <a:spcBef>
                <a:spcPts val="0"/>
              </a:spcBef>
              <a:spcAft>
                <a:spcPts val="0"/>
              </a:spcAft>
              <a:buSzPts val="2200"/>
              <a:buChar char="■"/>
              <a:defRPr sz="2933"/>
            </a:lvl9pPr>
          </a:lstStyle>
          <a:p>
            <a:endParaRPr/>
          </a:p>
        </p:txBody>
      </p:sp>
      <p:sp>
        <p:nvSpPr>
          <p:cNvPr id="48" name="Google Shape;48;p7"/>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49" name="Google Shape;49;p7"/>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166600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50"/>
        <p:cNvGrpSpPr/>
        <p:nvPr/>
      </p:nvGrpSpPr>
      <p:grpSpPr>
        <a:xfrm>
          <a:off x="0" y="0"/>
          <a:ext cx="0" cy="0"/>
          <a:chOff x="0" y="0"/>
          <a:chExt cx="0" cy="0"/>
        </a:xfrm>
      </p:grpSpPr>
      <p:sp>
        <p:nvSpPr>
          <p:cNvPr id="51" name="Google Shape;51;p8"/>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8"/>
          <p:cNvSpPr/>
          <p:nvPr/>
        </p:nvSpPr>
        <p:spPr>
          <a:xfrm>
            <a:off x="11667067" y="5808167"/>
            <a:ext cx="524800" cy="5248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8"/>
          <p:cNvSpPr/>
          <p:nvPr/>
        </p:nvSpPr>
        <p:spPr>
          <a:xfrm>
            <a:off x="1170000" y="524700"/>
            <a:ext cx="10497200" cy="10756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8"/>
          <p:cNvSpPr txBox="1">
            <a:spLocks noGrp="1"/>
          </p:cNvSpPr>
          <p:nvPr>
            <p:ph type="title"/>
          </p:nvPr>
        </p:nvSpPr>
        <p:spPr>
          <a:xfrm>
            <a:off x="1576267" y="524633"/>
            <a:ext cx="8986000" cy="10756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55" name="Google Shape;55;p8"/>
          <p:cNvSpPr txBox="1">
            <a:spLocks noGrp="1"/>
          </p:cNvSpPr>
          <p:nvPr>
            <p:ph type="body" idx="1"/>
          </p:nvPr>
        </p:nvSpPr>
        <p:spPr>
          <a:xfrm>
            <a:off x="2080233" y="1833633"/>
            <a:ext cx="3090000" cy="4499600"/>
          </a:xfrm>
          <a:prstGeom prst="rect">
            <a:avLst/>
          </a:prstGeom>
        </p:spPr>
        <p:txBody>
          <a:bodyPr spcFirstLastPara="1" wrap="square" lIns="91425" tIns="91425" rIns="91425" bIns="91425"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56" name="Google Shape;56;p8"/>
          <p:cNvSpPr txBox="1">
            <a:spLocks noGrp="1"/>
          </p:cNvSpPr>
          <p:nvPr>
            <p:ph type="body" idx="2"/>
          </p:nvPr>
        </p:nvSpPr>
        <p:spPr>
          <a:xfrm>
            <a:off x="5328700" y="1833633"/>
            <a:ext cx="3090000" cy="4499600"/>
          </a:xfrm>
          <a:prstGeom prst="rect">
            <a:avLst/>
          </a:prstGeom>
        </p:spPr>
        <p:txBody>
          <a:bodyPr spcFirstLastPara="1" wrap="square" lIns="91425" tIns="91425" rIns="91425" bIns="91425"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57" name="Google Shape;57;p8"/>
          <p:cNvSpPr txBox="1">
            <a:spLocks noGrp="1"/>
          </p:cNvSpPr>
          <p:nvPr>
            <p:ph type="body" idx="3"/>
          </p:nvPr>
        </p:nvSpPr>
        <p:spPr>
          <a:xfrm>
            <a:off x="8577165" y="1833633"/>
            <a:ext cx="3090000" cy="4499600"/>
          </a:xfrm>
          <a:prstGeom prst="rect">
            <a:avLst/>
          </a:prstGeom>
        </p:spPr>
        <p:txBody>
          <a:bodyPr spcFirstLastPara="1" wrap="square" lIns="91425" tIns="91425" rIns="91425" bIns="91425"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58" name="Google Shape;58;p8"/>
          <p:cNvSpPr txBox="1">
            <a:spLocks noGrp="1"/>
          </p:cNvSpPr>
          <p:nvPr>
            <p:ph type="sldNum" idx="12"/>
          </p:nvPr>
        </p:nvSpPr>
        <p:spPr>
          <a:xfrm>
            <a:off x="11667200" y="5808300"/>
            <a:ext cx="5248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59" name="Google Shape;59;p8"/>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760613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sp>
        <p:nvSpPr>
          <p:cNvPr id="61" name="Google Shape;61;p9"/>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9"/>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9"/>
          <p:cNvSpPr/>
          <p:nvPr/>
        </p:nvSpPr>
        <p:spPr>
          <a:xfrm>
            <a:off x="1170000" y="524700"/>
            <a:ext cx="10497200" cy="10756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9"/>
          <p:cNvSpPr txBox="1">
            <a:spLocks noGrp="1"/>
          </p:cNvSpPr>
          <p:nvPr>
            <p:ph type="title"/>
          </p:nvPr>
        </p:nvSpPr>
        <p:spPr>
          <a:xfrm>
            <a:off x="1576267" y="524633"/>
            <a:ext cx="8986000" cy="10756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65" name="Google Shape;65;p9"/>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66" name="Google Shape;66;p9"/>
          <p:cNvSpPr/>
          <p:nvPr/>
        </p:nvSpPr>
        <p:spPr>
          <a:xfrm>
            <a:off x="10591667" y="524567"/>
            <a:ext cx="1075600" cy="10756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8363567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7"/>
        <p:cNvGrpSpPr/>
        <p:nvPr/>
      </p:nvGrpSpPr>
      <p:grpSpPr>
        <a:xfrm>
          <a:off x="0" y="0"/>
          <a:ext cx="0" cy="0"/>
          <a:chOff x="0" y="0"/>
          <a:chExt cx="0" cy="0"/>
        </a:xfrm>
      </p:grpSpPr>
      <p:sp>
        <p:nvSpPr>
          <p:cNvPr id="68" name="Google Shape;68;p10"/>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10"/>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10"/>
          <p:cNvSpPr/>
          <p:nvPr/>
        </p:nvSpPr>
        <p:spPr>
          <a:xfrm>
            <a:off x="1170000" y="5808167"/>
            <a:ext cx="9972400" cy="5248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10"/>
          <p:cNvSpPr txBox="1">
            <a:spLocks noGrp="1"/>
          </p:cNvSpPr>
          <p:nvPr>
            <p:ph type="body" idx="1"/>
          </p:nvPr>
        </p:nvSpPr>
        <p:spPr>
          <a:xfrm>
            <a:off x="1576267" y="5808267"/>
            <a:ext cx="9566000" cy="524800"/>
          </a:xfrm>
          <a:prstGeom prst="rect">
            <a:avLst/>
          </a:prstGeom>
        </p:spPr>
        <p:txBody>
          <a:bodyPr spcFirstLastPara="1" wrap="square" lIns="91425" tIns="91425" rIns="91425" bIns="91425" anchor="ctr" anchorCtr="0">
            <a:noAutofit/>
          </a:bodyPr>
          <a:lstStyle>
            <a:lvl1pPr marL="609585" lvl="0" indent="-304792">
              <a:spcBef>
                <a:spcPts val="0"/>
              </a:spcBef>
              <a:spcAft>
                <a:spcPts val="0"/>
              </a:spcAft>
              <a:buClr>
                <a:srgbClr val="FFFFFF"/>
              </a:buClr>
              <a:buSzPts val="1600"/>
              <a:buNone/>
              <a:defRPr sz="2133">
                <a:solidFill>
                  <a:srgbClr val="FFFFFF"/>
                </a:solidFill>
              </a:defRPr>
            </a:lvl1pPr>
          </a:lstStyle>
          <a:p>
            <a:endParaRPr/>
          </a:p>
        </p:txBody>
      </p:sp>
      <p:sp>
        <p:nvSpPr>
          <p:cNvPr id="72" name="Google Shape;72;p10"/>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73" name="Google Shape;73;p10"/>
          <p:cNvSpPr/>
          <p:nvPr/>
        </p:nvSpPr>
        <p:spPr>
          <a:xfrm>
            <a:off x="10617600" y="5808167"/>
            <a:ext cx="524800" cy="524800"/>
          </a:xfrm>
          <a:prstGeom prst="rect">
            <a:avLst/>
          </a:prstGeom>
          <a:solidFill>
            <a:srgbClr val="FFFFFF">
              <a:alpha val="526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4543636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4"/>
        <p:cNvGrpSpPr/>
        <p:nvPr/>
      </p:nvGrpSpPr>
      <p:grpSpPr>
        <a:xfrm>
          <a:off x="0" y="0"/>
          <a:ext cx="0" cy="0"/>
          <a:chOff x="0" y="0"/>
          <a:chExt cx="0" cy="0"/>
        </a:xfrm>
      </p:grpSpPr>
      <p:sp>
        <p:nvSpPr>
          <p:cNvPr id="75" name="Google Shape;75;p11"/>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11"/>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11"/>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714929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with icon space">
  <p:cSld name="Blank with icon space">
    <p:spTree>
      <p:nvGrpSpPr>
        <p:cNvPr id="1" name="Shape 78"/>
        <p:cNvGrpSpPr/>
        <p:nvPr/>
      </p:nvGrpSpPr>
      <p:grpSpPr>
        <a:xfrm>
          <a:off x="0" y="0"/>
          <a:ext cx="0" cy="0"/>
          <a:chOff x="0" y="0"/>
          <a:chExt cx="0" cy="0"/>
        </a:xfrm>
      </p:grpSpPr>
      <p:sp>
        <p:nvSpPr>
          <p:cNvPr id="79" name="Google Shape;79;p12"/>
          <p:cNvSpPr/>
          <p:nvPr/>
        </p:nvSpPr>
        <p:spPr>
          <a:xfrm>
            <a:off x="1694800" y="-100"/>
            <a:ext cx="104972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 name="Google Shape;80;p12"/>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12"/>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82" name="Google Shape;82;p12"/>
          <p:cNvSpPr/>
          <p:nvPr/>
        </p:nvSpPr>
        <p:spPr>
          <a:xfrm>
            <a:off x="1157000" y="524567"/>
            <a:ext cx="1075600" cy="10756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140855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Full background image">
  <p:cSld name="Full background image">
    <p:spTree>
      <p:nvGrpSpPr>
        <p:cNvPr id="1" name="Shape 83"/>
        <p:cNvGrpSpPr/>
        <p:nvPr/>
      </p:nvGrpSpPr>
      <p:grpSpPr>
        <a:xfrm>
          <a:off x="0" y="0"/>
          <a:ext cx="0" cy="0"/>
          <a:chOff x="0" y="0"/>
          <a:chExt cx="0" cy="0"/>
        </a:xfrm>
      </p:grpSpPr>
      <p:sp>
        <p:nvSpPr>
          <p:cNvPr id="84" name="Google Shape;84;p13"/>
          <p:cNvSpPr/>
          <p:nvPr/>
        </p:nvSpPr>
        <p:spPr>
          <a:xfrm>
            <a:off x="10497200" y="-100"/>
            <a:ext cx="1694800" cy="68580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 name="Google Shape;85;p13"/>
          <p:cNvSpPr/>
          <p:nvPr/>
        </p:nvSpPr>
        <p:spPr>
          <a:xfrm>
            <a:off x="11667067" y="5808167"/>
            <a:ext cx="524800" cy="524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13"/>
          <p:cNvSpPr txBox="1">
            <a:spLocks noGrp="1"/>
          </p:cNvSpPr>
          <p:nvPr>
            <p:ph type="sldNum" idx="12"/>
          </p:nvPr>
        </p:nvSpPr>
        <p:spPr>
          <a:xfrm>
            <a:off x="11667200" y="5808300"/>
            <a:ext cx="524800" cy="524800"/>
          </a:xfrm>
          <a:prstGeom prst="rect">
            <a:avLst/>
          </a:prstGeom>
          <a:solidFill>
            <a:schemeClr val="accent1"/>
          </a:solidFill>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279182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2306356"/>
            <a:ext cx="10058400" cy="2018755"/>
          </a:xfrm>
        </p:spPr>
        <p:txBody>
          <a:bodyPr anchor="b">
            <a:normAutofit/>
          </a:bodyPr>
          <a:lstStyle>
            <a:lvl1pPr algn="ctr">
              <a:lnSpc>
                <a:spcPct val="85000"/>
              </a:lnSpc>
              <a:defRPr sz="8000" spc="-50" baseline="0">
                <a:solidFill>
                  <a:srgbClr val="1D4268"/>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ctr">
              <a:buNone/>
              <a:defRPr sz="2400" cap="all" spc="200" baseline="0">
                <a:solidFill>
                  <a:schemeClr val="tx2">
                    <a:lumMod val="50000"/>
                  </a:schemeClr>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09E76701-C989-416B-839E-D3B1F4C0D939}" type="datetime1">
              <a:rPr lang="en-US" smtClean="0"/>
              <a:pPr/>
              <a:t>9/16/20</a:t>
            </a:fld>
            <a:endParaRPr lang="en-US"/>
          </a:p>
        </p:txBody>
      </p:sp>
      <p:sp>
        <p:nvSpPr>
          <p:cNvPr id="6" name="Slide Number Placeholder 5"/>
          <p:cNvSpPr>
            <a:spLocks noGrp="1"/>
          </p:cNvSpPr>
          <p:nvPr>
            <p:ph type="sldNum" sz="quarter" idx="12"/>
          </p:nvPr>
        </p:nvSpPr>
        <p:spPr/>
        <p:txBody>
          <a:bodyPr/>
          <a:lstStyle/>
          <a:p>
            <a:fld id="{32BA1B2C-6684-47F0-87CE-B2A009176267}" type="slidenum">
              <a:rPr lang="en-US" smtClean="0"/>
              <a:pPr/>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image1.jpeg">
            <a:extLst>
              <a:ext uri="{FF2B5EF4-FFF2-40B4-BE49-F238E27FC236}">
                <a16:creationId xmlns:a16="http://schemas.microsoft.com/office/drawing/2014/main" id="{3AE31069-7D15-41AE-B081-49D9D66454A6}"/>
              </a:ext>
            </a:extLst>
          </p:cNvPr>
          <p:cNvPicPr/>
          <p:nvPr userDrawn="1"/>
        </p:nvPicPr>
        <p:blipFill>
          <a:blip r:embed="rId2" cstate="print"/>
          <a:stretch>
            <a:fillRect/>
          </a:stretch>
        </p:blipFill>
        <p:spPr>
          <a:xfrm>
            <a:off x="3803559" y="23154"/>
            <a:ext cx="4584882" cy="2120039"/>
          </a:xfrm>
          <a:prstGeom prst="rect">
            <a:avLst/>
          </a:prstGeom>
        </p:spPr>
      </p:pic>
    </p:spTree>
    <p:extLst>
      <p:ext uri="{BB962C8B-B14F-4D97-AF65-F5344CB8AC3E}">
        <p14:creationId xmlns:p14="http://schemas.microsoft.com/office/powerpoint/2010/main" val="34481164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solidFill>
                  <a:srgbClr val="1D4268"/>
                </a:solidFill>
              </a:defRPr>
            </a:lvl1pPr>
          </a:lstStyle>
          <a:p>
            <a:r>
              <a:rPr lang="en-US"/>
              <a:t>Click to edit Master title style</a:t>
            </a:r>
          </a:p>
        </p:txBody>
      </p:sp>
      <p:sp>
        <p:nvSpPr>
          <p:cNvPr id="3" name="Content Placeholder 2"/>
          <p:cNvSpPr>
            <a:spLocks noGrp="1"/>
          </p:cNvSpPr>
          <p:nvPr>
            <p:ph idx="1"/>
          </p:nvPr>
        </p:nvSpPr>
        <p:spPr/>
        <p:txBody>
          <a:bodyPr/>
          <a:lstStyle>
            <a:lvl1pPr>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B76307-78BA-4D36-893E-A48A0AFD09CB}" type="datetime1">
              <a:rPr lang="en-US" smtClean="0"/>
              <a:pPr/>
              <a:t>9/16/20</a:t>
            </a:fld>
            <a:endParaRPr lang="en-US"/>
          </a:p>
        </p:txBody>
      </p:sp>
      <p:sp>
        <p:nvSpPr>
          <p:cNvPr id="5" name="Footer Placeholder 4"/>
          <p:cNvSpPr>
            <a:spLocks noGrp="1"/>
          </p:cNvSpPr>
          <p:nvPr>
            <p:ph type="ftr" sz="quarter" idx="11"/>
          </p:nvPr>
        </p:nvSpPr>
        <p:spPr/>
        <p:txBody>
          <a:bodyPr/>
          <a:lstStyle/>
          <a:p>
            <a:r>
              <a:rPr lang="en-US"/>
              <a:t>Office of the Health Insurance Commissioner</a:t>
            </a:r>
          </a:p>
        </p:txBody>
      </p:sp>
      <p:sp>
        <p:nvSpPr>
          <p:cNvPr id="6" name="Slide Number Placeholder 5"/>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1228146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61138099-41EB-448E-B954-DCD2FF2123C5}" type="datetime1">
              <a:rPr lang="en-US" smtClean="0"/>
              <a:t>9/16/20</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22552195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 y="1716464"/>
            <a:ext cx="12188825" cy="1237047"/>
          </a:xfrm>
          <a:solidFill>
            <a:schemeClr val="accent4">
              <a:lumMod val="20000"/>
              <a:lumOff val="80000"/>
            </a:schemeClr>
          </a:solidFill>
          <a:ln>
            <a:solidFill>
              <a:schemeClr val="tx2"/>
            </a:solidFill>
          </a:ln>
        </p:spPr>
        <p:txBody>
          <a:bodyPr anchor="b" anchorCtr="0">
            <a:normAutofit/>
          </a:bodyPr>
          <a:lstStyle>
            <a:lvl1pPr>
              <a:lnSpc>
                <a:spcPct val="85000"/>
              </a:lnSpc>
              <a:defRPr sz="6000" b="0">
                <a:solidFill>
                  <a:srgbClr val="1D4268"/>
                </a:solidFill>
              </a:defRPr>
            </a:lvl1pPr>
          </a:lstStyle>
          <a:p>
            <a:r>
              <a:rPr lang="en-US"/>
              <a:t>Click to edit Master title style</a:t>
            </a:r>
          </a:p>
        </p:txBody>
      </p:sp>
      <p:sp>
        <p:nvSpPr>
          <p:cNvPr id="3" name="Text Placeholder 2"/>
          <p:cNvSpPr>
            <a:spLocks noGrp="1"/>
          </p:cNvSpPr>
          <p:nvPr>
            <p:ph type="body" idx="1"/>
          </p:nvPr>
        </p:nvSpPr>
        <p:spPr>
          <a:xfrm>
            <a:off x="0" y="2977023"/>
            <a:ext cx="12188824" cy="1143000"/>
          </a:xfrm>
        </p:spPr>
        <p:txBody>
          <a:bodyPr lIns="91440" rIns="91440" anchor="t" anchorCtr="0">
            <a:normAutofit/>
          </a:bodyPr>
          <a:lstStyle>
            <a:lvl1pPr marL="0" indent="0">
              <a:buNone/>
              <a:defRPr sz="2400" cap="all" spc="200" baseline="0">
                <a:solidFill>
                  <a:schemeClr val="tx2">
                    <a:lumMod val="50000"/>
                  </a:schemeClr>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82C1319-4C92-4EF2-BDCC-11135069C647}" type="datetime1">
              <a:rPr lang="en-US" smtClean="0"/>
              <a:pPr/>
              <a:t>9/16/20</a:t>
            </a:fld>
            <a:endParaRPr lang="en-US"/>
          </a:p>
        </p:txBody>
      </p:sp>
      <p:sp>
        <p:nvSpPr>
          <p:cNvPr id="5" name="Footer Placeholder 4"/>
          <p:cNvSpPr>
            <a:spLocks noGrp="1"/>
          </p:cNvSpPr>
          <p:nvPr>
            <p:ph type="ftr" sz="quarter" idx="11"/>
          </p:nvPr>
        </p:nvSpPr>
        <p:spPr/>
        <p:txBody>
          <a:bodyPr/>
          <a:lstStyle/>
          <a:p>
            <a:r>
              <a:rPr lang="en-US"/>
              <a:t>Office of the Health Insurance Commissioner</a:t>
            </a:r>
          </a:p>
        </p:txBody>
      </p:sp>
      <p:sp>
        <p:nvSpPr>
          <p:cNvPr id="6" name="Slide Number Placeholder 5"/>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6245841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444137" y="286604"/>
            <a:ext cx="11312433" cy="968440"/>
          </a:xfrm>
        </p:spPr>
        <p:txBody>
          <a:bodyPr/>
          <a:lstStyle>
            <a:lvl1pPr>
              <a:defRPr>
                <a:solidFill>
                  <a:srgbClr val="1D4268"/>
                </a:solidFill>
              </a:defRPr>
            </a:lvl1pPr>
          </a:lstStyle>
          <a:p>
            <a:r>
              <a:rPr lang="en-US"/>
              <a:t>Click to edit Master title style</a:t>
            </a:r>
          </a:p>
        </p:txBody>
      </p:sp>
      <p:sp>
        <p:nvSpPr>
          <p:cNvPr id="3" name="Content Placeholder 2"/>
          <p:cNvSpPr>
            <a:spLocks noGrp="1"/>
          </p:cNvSpPr>
          <p:nvPr>
            <p:ph sz="half" idx="1"/>
          </p:nvPr>
        </p:nvSpPr>
        <p:spPr>
          <a:xfrm>
            <a:off x="444137" y="1372611"/>
            <a:ext cx="5590902" cy="489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65666" y="1372611"/>
            <a:ext cx="5586984" cy="489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9F2137-74D9-490E-999F-A0516E5C406B}" type="datetime1">
              <a:rPr lang="en-US" smtClean="0"/>
              <a:pPr/>
              <a:t>9/16/20</a:t>
            </a:fld>
            <a:endParaRPr lang="en-US"/>
          </a:p>
        </p:txBody>
      </p:sp>
      <p:sp>
        <p:nvSpPr>
          <p:cNvPr id="6" name="Footer Placeholder 5"/>
          <p:cNvSpPr>
            <a:spLocks noGrp="1"/>
          </p:cNvSpPr>
          <p:nvPr>
            <p:ph type="ftr" sz="quarter" idx="11"/>
          </p:nvPr>
        </p:nvSpPr>
        <p:spPr/>
        <p:txBody>
          <a:bodyPr/>
          <a:lstStyle/>
          <a:p>
            <a:r>
              <a:rPr lang="en-US"/>
              <a:t>Office of the Health Insurance Commissioner</a:t>
            </a:r>
          </a:p>
        </p:txBody>
      </p:sp>
      <p:sp>
        <p:nvSpPr>
          <p:cNvPr id="7" name="Slide Number Placeholder 6"/>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27480362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457200" y="286604"/>
            <a:ext cx="11273246" cy="954368"/>
          </a:xfrm>
        </p:spPr>
        <p:txBody>
          <a:bodyPr/>
          <a:lstStyle>
            <a:lvl1pPr>
              <a:defRPr>
                <a:solidFill>
                  <a:srgbClr val="1D4268"/>
                </a:solidFill>
              </a:defRPr>
            </a:lvl1pPr>
          </a:lstStyle>
          <a:p>
            <a:r>
              <a:rPr lang="en-US"/>
              <a:t>Click to edit Master title style</a:t>
            </a:r>
          </a:p>
        </p:txBody>
      </p:sp>
      <p:sp>
        <p:nvSpPr>
          <p:cNvPr id="3" name="Text Placeholder 2"/>
          <p:cNvSpPr>
            <a:spLocks noGrp="1"/>
          </p:cNvSpPr>
          <p:nvPr>
            <p:ph type="body" idx="1"/>
          </p:nvPr>
        </p:nvSpPr>
        <p:spPr>
          <a:xfrm>
            <a:off x="457200" y="1334506"/>
            <a:ext cx="5586984" cy="736282"/>
          </a:xfrm>
        </p:spPr>
        <p:txBody>
          <a:bodyPr lIns="91440" rIns="91440" anchor="ctr">
            <a:normAutofit/>
          </a:bodyPr>
          <a:lstStyle>
            <a:lvl1pPr marL="0" indent="0">
              <a:buNone/>
              <a:defRPr sz="2000" b="0" cap="all" baseline="0">
                <a:solidFill>
                  <a:schemeClr val="tx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45293"/>
            <a:ext cx="5586984" cy="41248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47818" y="1334506"/>
            <a:ext cx="5586984" cy="736282"/>
          </a:xfrm>
        </p:spPr>
        <p:txBody>
          <a:bodyPr lIns="91440" rIns="91440" anchor="ctr">
            <a:normAutofit/>
          </a:bodyPr>
          <a:lstStyle>
            <a:lvl1pPr marL="0" indent="0">
              <a:buNone/>
              <a:defRPr sz="2000" b="0" cap="all" baseline="0">
                <a:solidFill>
                  <a:schemeClr val="tx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47818" y="2145292"/>
            <a:ext cx="5586984" cy="41248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4F4D988-E08C-420A-94E9-B0EFE79FECC5}" type="datetime1">
              <a:rPr lang="en-US" smtClean="0"/>
              <a:pPr/>
              <a:t>9/16/20</a:t>
            </a:fld>
            <a:endParaRPr lang="en-US"/>
          </a:p>
        </p:txBody>
      </p:sp>
      <p:sp>
        <p:nvSpPr>
          <p:cNvPr id="8" name="Footer Placeholder 7"/>
          <p:cNvSpPr>
            <a:spLocks noGrp="1"/>
          </p:cNvSpPr>
          <p:nvPr>
            <p:ph type="ftr" sz="quarter" idx="11"/>
          </p:nvPr>
        </p:nvSpPr>
        <p:spPr/>
        <p:txBody>
          <a:bodyPr/>
          <a:lstStyle/>
          <a:p>
            <a:r>
              <a:rPr lang="en-US"/>
              <a:t>Office of the Health Insurance Commissioner</a:t>
            </a:r>
          </a:p>
        </p:txBody>
      </p:sp>
      <p:sp>
        <p:nvSpPr>
          <p:cNvPr id="9" name="Slide Number Placeholder 8"/>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16442177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D4268"/>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BA82F895-D333-496E-AE18-E98742B5BF5E}" type="datetime1">
              <a:rPr lang="en-US" smtClean="0"/>
              <a:pPr/>
              <a:t>9/16/20</a:t>
            </a:fld>
            <a:endParaRPr lang="en-US"/>
          </a:p>
        </p:txBody>
      </p:sp>
      <p:sp>
        <p:nvSpPr>
          <p:cNvPr id="4" name="Footer Placeholder 3"/>
          <p:cNvSpPr>
            <a:spLocks noGrp="1"/>
          </p:cNvSpPr>
          <p:nvPr>
            <p:ph type="ftr" sz="quarter" idx="11"/>
          </p:nvPr>
        </p:nvSpPr>
        <p:spPr/>
        <p:txBody>
          <a:bodyPr/>
          <a:lstStyle/>
          <a:p>
            <a:r>
              <a:rPr lang="en-US"/>
              <a:t>Office of the Health Insurance Commissioner</a:t>
            </a:r>
          </a:p>
        </p:txBody>
      </p:sp>
      <p:sp>
        <p:nvSpPr>
          <p:cNvPr id="5" name="Slide Number Placeholder 4"/>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42832252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B45CE23-48E3-4B72-9256-157008BD2B45}" type="datetime1">
              <a:rPr lang="en-US" smtClean="0"/>
              <a:pPr/>
              <a:t>9/16/20</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a:t>Office of the Health Insurance Commissioner</a:t>
            </a:r>
          </a:p>
        </p:txBody>
      </p:sp>
      <p:sp>
        <p:nvSpPr>
          <p:cNvPr id="9" name="Slide Number Placeholder 8"/>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593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1"/>
            <a:ext cx="410406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 name="Rectangle 8"/>
          <p:cNvSpPr/>
          <p:nvPr/>
        </p:nvSpPr>
        <p:spPr>
          <a:xfrm flipH="1">
            <a:off x="4104078" y="0"/>
            <a:ext cx="4571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6C8DA59-8DDE-4D30-982D-369E722A9989}" type="datetime1">
              <a:rPr lang="en-US" smtClean="0"/>
              <a:pPr/>
              <a:t>9/16/20</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rgbClr val="1D4268"/>
                </a:solidFill>
              </a:defRPr>
            </a:lvl1pPr>
          </a:lstStyle>
          <a:p>
            <a:r>
              <a:rPr lang="en-US"/>
              <a:t>Office of the Health Insurance Commissioner</a:t>
            </a:r>
          </a:p>
        </p:txBody>
      </p:sp>
      <p:sp>
        <p:nvSpPr>
          <p:cNvPr id="7" name="Slide Number Placeholder 6"/>
          <p:cNvSpPr>
            <a:spLocks noGrp="1"/>
          </p:cNvSpPr>
          <p:nvPr>
            <p:ph type="sldNum" sz="quarter" idx="12"/>
          </p:nvPr>
        </p:nvSpPr>
        <p:spPr/>
        <p:txBody>
          <a:bodyPr/>
          <a:lstStyle>
            <a:lvl1pPr>
              <a:defRPr>
                <a:solidFill>
                  <a:srgbClr val="1D4268"/>
                </a:solidFill>
              </a:defRPr>
            </a:lvl1pPr>
          </a:lstStyle>
          <a:p>
            <a:fld id="{32BA1B2C-6684-47F0-87CE-B2A009176267}" type="slidenum">
              <a:rPr lang="en-US" smtClean="0"/>
              <a:pPr/>
              <a:t>‹#›</a:t>
            </a:fld>
            <a:endParaRPr lang="en-US"/>
          </a:p>
        </p:txBody>
      </p:sp>
    </p:spTree>
    <p:extLst>
      <p:ext uri="{BB962C8B-B14F-4D97-AF65-F5344CB8AC3E}">
        <p14:creationId xmlns:p14="http://schemas.microsoft.com/office/powerpoint/2010/main" val="21624695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EA32FC-BB13-4000-9719-8580C99873D3}" type="datetime1">
              <a:rPr lang="en-US" smtClean="0"/>
              <a:pPr/>
              <a:t>9/16/20</a:t>
            </a:fld>
            <a:endParaRPr lang="en-US"/>
          </a:p>
        </p:txBody>
      </p:sp>
      <p:sp>
        <p:nvSpPr>
          <p:cNvPr id="6" name="Footer Placeholder 5"/>
          <p:cNvSpPr>
            <a:spLocks noGrp="1"/>
          </p:cNvSpPr>
          <p:nvPr>
            <p:ph type="ftr" sz="quarter" idx="11"/>
          </p:nvPr>
        </p:nvSpPr>
        <p:spPr/>
        <p:txBody>
          <a:bodyPr/>
          <a:lstStyle/>
          <a:p>
            <a:r>
              <a:rPr lang="en-US"/>
              <a:t>Office of the Health Insurance Commissioner</a:t>
            </a:r>
          </a:p>
        </p:txBody>
      </p:sp>
      <p:sp>
        <p:nvSpPr>
          <p:cNvPr id="7" name="Slide Number Placeholder 6"/>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13327769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D4268"/>
                </a:solidFill>
              </a:defRPr>
            </a:lvl1p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99F972-EA92-4B87-9C83-BBC0525EE39E}" type="datetime1">
              <a:rPr lang="en-US" smtClean="0"/>
              <a:pPr/>
              <a:t>9/16/20</a:t>
            </a:fld>
            <a:endParaRPr lang="en-US"/>
          </a:p>
        </p:txBody>
      </p:sp>
      <p:sp>
        <p:nvSpPr>
          <p:cNvPr id="5" name="Footer Placeholder 4"/>
          <p:cNvSpPr>
            <a:spLocks noGrp="1"/>
          </p:cNvSpPr>
          <p:nvPr>
            <p:ph type="ftr" sz="quarter" idx="11"/>
          </p:nvPr>
        </p:nvSpPr>
        <p:spPr/>
        <p:txBody>
          <a:bodyPr/>
          <a:lstStyle/>
          <a:p>
            <a:r>
              <a:rPr lang="en-US"/>
              <a:t>Office of the Health Insurance Commissioner</a:t>
            </a:r>
          </a:p>
        </p:txBody>
      </p:sp>
      <p:sp>
        <p:nvSpPr>
          <p:cNvPr id="6" name="Slide Number Placeholder 5"/>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41167401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lvl1pPr>
              <a:defRPr>
                <a:solidFill>
                  <a:srgbClr val="1D4268"/>
                </a:solidFill>
              </a:defRPr>
            </a:lvl1pPr>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C4AB89-C8CD-4AE0-BB89-A6B08B2D4F4C}" type="datetime1">
              <a:rPr lang="en-US" smtClean="0"/>
              <a:pPr/>
              <a:t>9/16/20</a:t>
            </a:fld>
            <a:endParaRPr lang="en-US"/>
          </a:p>
        </p:txBody>
      </p:sp>
      <p:sp>
        <p:nvSpPr>
          <p:cNvPr id="5" name="Footer Placeholder 4"/>
          <p:cNvSpPr>
            <a:spLocks noGrp="1"/>
          </p:cNvSpPr>
          <p:nvPr>
            <p:ph type="ftr" sz="quarter" idx="11"/>
          </p:nvPr>
        </p:nvSpPr>
        <p:spPr/>
        <p:txBody>
          <a:bodyPr/>
          <a:lstStyle/>
          <a:p>
            <a:r>
              <a:rPr lang="en-US"/>
              <a:t>Office of the Health Insurance Commissioner</a:t>
            </a:r>
          </a:p>
        </p:txBody>
      </p:sp>
      <p:sp>
        <p:nvSpPr>
          <p:cNvPr id="6" name="Slide Number Placeholder 5"/>
          <p:cNvSpPr>
            <a:spLocks noGrp="1"/>
          </p:cNvSpPr>
          <p:nvPr>
            <p:ph type="sldNum" sz="quarter" idx="12"/>
          </p:nvPr>
        </p:nvSpPr>
        <p:spPr/>
        <p:txBody>
          <a:bodyPr/>
          <a:lstStyle/>
          <a:p>
            <a:fld id="{32BA1B2C-6684-47F0-87CE-B2A009176267}" type="slidenum">
              <a:rPr lang="en-US" smtClean="0"/>
              <a:pPr/>
              <a:t>‹#›</a:t>
            </a:fld>
            <a:endParaRPr lang="en-US"/>
          </a:p>
        </p:txBody>
      </p:sp>
    </p:spTree>
    <p:extLst>
      <p:ext uri="{BB962C8B-B14F-4D97-AF65-F5344CB8AC3E}">
        <p14:creationId xmlns:p14="http://schemas.microsoft.com/office/powerpoint/2010/main" val="15201707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5F96DC1B-488D-4B5E-9C37-2DAEFBD008D6}" type="slidenum">
              <a:rPr lang="en-US" smtClean="0"/>
              <a:t>‹#›</a:t>
            </a:fld>
            <a:endParaRPr lang="en-US"/>
          </a:p>
        </p:txBody>
      </p:sp>
    </p:spTree>
    <p:extLst>
      <p:ext uri="{BB962C8B-B14F-4D97-AF65-F5344CB8AC3E}">
        <p14:creationId xmlns:p14="http://schemas.microsoft.com/office/powerpoint/2010/main" val="760907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4638556A-4473-4F58-9E91-15BD63B5A88F}" type="datetime1">
              <a:rPr lang="en-US" smtClean="0"/>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2DFA44-7B59-474D-93C1-E2A3F052A59F}"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9370045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6085639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4795104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E49B6D4-05B5-4008-BAD5-573C44340531}" type="datetimeFigureOut">
              <a:rPr lang="en-US" smtClean="0"/>
              <a:t>9/16/20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30934711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E49B6D4-05B5-4008-BAD5-573C44340531}" type="datetimeFigureOut">
              <a:rPr lang="en-US" smtClean="0"/>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8067840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E49B6D4-05B5-4008-BAD5-573C44340531}" type="datetimeFigureOut">
              <a:rPr lang="en-US" smtClean="0"/>
              <a:t>9/16/20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4585317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49B6D4-05B5-4008-BAD5-573C44340531}" type="datetimeFigureOut">
              <a:rPr lang="en-US" smtClean="0"/>
              <a:t>9/16/20</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4975728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49B6D4-05B5-4008-BAD5-573C44340531}" type="datetimeFigureOut">
              <a:rPr lang="en-US" smtClean="0"/>
              <a:t>9/16/20</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38009500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49B6D4-05B5-4008-BAD5-573C44340531}" type="datetimeFigureOut">
              <a:rPr lang="en-US" smtClean="0"/>
              <a:t>9/16/20</a:t>
            </a:fld>
            <a:endParaRPr lang="en-US"/>
          </a:p>
        </p:txBody>
      </p:sp>
      <p:sp>
        <p:nvSpPr>
          <p:cNvPr id="6" name="Footer Placeholder 5"/>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7941166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49B6D4-05B5-4008-BAD5-573C44340531}" type="datetimeFigureOut">
              <a:rPr lang="en-US" smtClean="0"/>
              <a:t>9/16/20</a:t>
            </a:fld>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17182839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4278224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69CB03C-48FF-4469-AA02-8CEFF71C76D2}" type="datetime1">
              <a:rPr lang="en-US" smtClean="0"/>
              <a:t>9/16/20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30630335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39466783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1241841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E49B6D4-05B5-4008-BAD5-573C44340531}" type="datetimeFigureOut">
              <a:rPr lang="en-US" smtClean="0"/>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14052756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E49B6D4-05B5-4008-BAD5-573C44340531}" type="datetimeFigureOut">
              <a:rPr lang="en-US" smtClean="0"/>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39000713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19069753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49B6D4-05B5-4008-BAD5-573C44340531}" type="datetimeFigureOut">
              <a:rPr lang="en-US" smtClean="0"/>
              <a:t>9/16/20</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5F96DC1B-488D-4B5E-9C37-2DAEFBD008D6}" type="slidenum">
              <a:rPr lang="en-US" smtClean="0"/>
              <a:t>‹#›</a:t>
            </a:fld>
            <a:endParaRPr lang="en-US"/>
          </a:p>
        </p:txBody>
      </p:sp>
    </p:spTree>
    <p:extLst>
      <p:ext uri="{BB962C8B-B14F-4D97-AF65-F5344CB8AC3E}">
        <p14:creationId xmlns:p14="http://schemas.microsoft.com/office/powerpoint/2010/main" val="3619099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6C016A-6E17-4E09-B316-01E524ACADE4}" type="datetime1">
              <a:rPr lang="en-US" smtClean="0"/>
              <a:t>9/16/20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3500917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CE545690-963D-4E6C-AC6A-5EBE08FFE951}" type="datetime1">
              <a:rPr lang="en-US" smtClean="0"/>
              <a:t>9/16/20</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1989295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9DC1BED3-60AE-4FC5-80F4-08046DC6289C}" type="datetime1">
              <a:rPr lang="en-US" smtClean="0"/>
              <a:t>9/16/20</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CB2DFA44-7B59-474D-93C1-E2A3F052A59F}" type="slidenum">
              <a:rPr lang="en-US" smtClean="0"/>
              <a:t>‹#›</a:t>
            </a:fld>
            <a:endParaRPr lang="en-US"/>
          </a:p>
        </p:txBody>
      </p:sp>
    </p:spTree>
    <p:extLst>
      <p:ext uri="{BB962C8B-B14F-4D97-AF65-F5344CB8AC3E}">
        <p14:creationId xmlns:p14="http://schemas.microsoft.com/office/powerpoint/2010/main" val="2298966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image" Target="../media/image4.jpeg"/><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A2AC6AC6-B36B-4A85-9AEC-ADB8CD89F12E}" type="datetime1">
              <a:rPr lang="en-US" smtClean="0"/>
              <a:t>9/16/20</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CB2DFA44-7B59-474D-93C1-E2A3F052A59F}" type="slidenum">
              <a:rPr lang="en-US" smtClean="0"/>
              <a:t>‹#›</a:t>
            </a:fld>
            <a:endParaRPr lang="en-US"/>
          </a:p>
        </p:txBody>
      </p:sp>
    </p:spTree>
    <p:extLst>
      <p:ext uri="{BB962C8B-B14F-4D97-AF65-F5344CB8AC3E}">
        <p14:creationId xmlns:p14="http://schemas.microsoft.com/office/powerpoint/2010/main" val="10096325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74159D4-3637-4CE9-BCAB-4059BFE69478}"/>
              </a:ext>
            </a:extLst>
          </p:cNvPr>
          <p:cNvSpPr>
            <a:spLocks noChangeAspect="1"/>
          </p:cNvSpPr>
          <p:nvPr/>
        </p:nvSpPr>
        <p:spPr>
          <a:xfrm>
            <a:off x="230717" y="244475"/>
            <a:ext cx="11724216" cy="637698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051" name="Title Placeholder 1">
            <a:extLst>
              <a:ext uri="{FF2B5EF4-FFF2-40B4-BE49-F238E27FC236}">
                <a16:creationId xmlns:a16="http://schemas.microsoft.com/office/drawing/2014/main" id="{F000441A-118A-43B4-9113-80996FB0D8AC}"/>
              </a:ext>
            </a:extLst>
          </p:cNvPr>
          <p:cNvSpPr>
            <a:spLocks noGrp="1" noChangeArrowheads="1"/>
          </p:cNvSpPr>
          <p:nvPr>
            <p:ph type="title"/>
          </p:nvPr>
        </p:nvSpPr>
        <p:spPr bwMode="auto">
          <a:xfrm>
            <a:off x="1143001" y="609601"/>
            <a:ext cx="9876367"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 name="Text Placeholder 2">
            <a:extLst>
              <a:ext uri="{FF2B5EF4-FFF2-40B4-BE49-F238E27FC236}">
                <a16:creationId xmlns:a16="http://schemas.microsoft.com/office/drawing/2014/main" id="{2215534C-BABC-4D71-8944-BA0063BB8B1E}"/>
              </a:ext>
            </a:extLst>
          </p:cNvPr>
          <p:cNvSpPr>
            <a:spLocks noGrp="1"/>
          </p:cNvSpPr>
          <p:nvPr>
            <p:ph type="body" idx="1"/>
          </p:nvPr>
        </p:nvSpPr>
        <p:spPr>
          <a:xfrm>
            <a:off x="1143000" y="2057400"/>
            <a:ext cx="9872133"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79A92FD-61BA-4EC3-BB33-58E3296B85AC}"/>
              </a:ext>
            </a:extLst>
          </p:cNvPr>
          <p:cNvSpPr>
            <a:spLocks noGrp="1"/>
          </p:cNvSpPr>
          <p:nvPr>
            <p:ph type="dt" sz="half" idx="2"/>
          </p:nvPr>
        </p:nvSpPr>
        <p:spPr>
          <a:xfrm>
            <a:off x="1143000" y="6224589"/>
            <a:ext cx="2328333" cy="365125"/>
          </a:xfrm>
          <a:prstGeom prst="rect">
            <a:avLst/>
          </a:prstGeom>
        </p:spPr>
        <p:txBody>
          <a:bodyPr vert="horz" lIns="91440" tIns="45720" rIns="91440" bIns="45720" rtlCol="0" anchor="ctr"/>
          <a:lstStyle>
            <a:lvl1pPr algn="l">
              <a:defRPr sz="900" smtClean="0">
                <a:solidFill>
                  <a:schemeClr val="accent1"/>
                </a:solidFill>
              </a:defRPr>
            </a:lvl1pPr>
          </a:lstStyle>
          <a:p>
            <a:pPr>
              <a:defRPr/>
            </a:pPr>
            <a:fld id="{BB9039E5-7976-42D1-9531-6C509DFA4BE9}" type="datetime1">
              <a:rPr lang="en-US" smtClean="0"/>
              <a:t>9/16/20</a:t>
            </a:fld>
            <a:endParaRPr lang="en-US"/>
          </a:p>
        </p:txBody>
      </p:sp>
      <p:sp>
        <p:nvSpPr>
          <p:cNvPr id="5" name="Footer Placeholder 4">
            <a:extLst>
              <a:ext uri="{FF2B5EF4-FFF2-40B4-BE49-F238E27FC236}">
                <a16:creationId xmlns:a16="http://schemas.microsoft.com/office/drawing/2014/main" id="{FA472823-5E9F-4DE0-B175-4CA29E0450F6}"/>
              </a:ext>
            </a:extLst>
          </p:cNvPr>
          <p:cNvSpPr>
            <a:spLocks noGrp="1"/>
          </p:cNvSpPr>
          <p:nvPr>
            <p:ph type="ftr" sz="quarter" idx="3"/>
          </p:nvPr>
        </p:nvSpPr>
        <p:spPr>
          <a:xfrm>
            <a:off x="3949700" y="6224589"/>
            <a:ext cx="4718051" cy="365125"/>
          </a:xfrm>
          <a:prstGeom prst="rect">
            <a:avLst/>
          </a:prstGeom>
        </p:spPr>
        <p:txBody>
          <a:bodyPr vert="horz" lIns="91440" tIns="45720" rIns="91440" bIns="45720" rtlCol="0" anchor="ctr"/>
          <a:lstStyle>
            <a:lvl1pPr algn="ctr">
              <a:defRPr sz="900">
                <a:solidFill>
                  <a:schemeClr val="accent1"/>
                </a:solidFill>
              </a:defRPr>
            </a:lvl1pPr>
          </a:lstStyle>
          <a:p>
            <a:pPr>
              <a:defRPr/>
            </a:pPr>
            <a:endParaRPr lang="en-US"/>
          </a:p>
        </p:txBody>
      </p:sp>
      <p:sp>
        <p:nvSpPr>
          <p:cNvPr id="6" name="Slide Number Placeholder 5">
            <a:extLst>
              <a:ext uri="{FF2B5EF4-FFF2-40B4-BE49-F238E27FC236}">
                <a16:creationId xmlns:a16="http://schemas.microsoft.com/office/drawing/2014/main" id="{70B70DF6-DC84-4A31-9D90-62FA6C6438AD}"/>
              </a:ext>
            </a:extLst>
          </p:cNvPr>
          <p:cNvSpPr>
            <a:spLocks noGrp="1"/>
          </p:cNvSpPr>
          <p:nvPr>
            <p:ph type="sldNum" sz="quarter" idx="4"/>
          </p:nvPr>
        </p:nvSpPr>
        <p:spPr>
          <a:xfrm>
            <a:off x="9330268" y="6224589"/>
            <a:ext cx="1706033" cy="365125"/>
          </a:xfrm>
          <a:prstGeom prst="rect">
            <a:avLst/>
          </a:prstGeom>
        </p:spPr>
        <p:txBody>
          <a:bodyPr vert="horz" lIns="91440" tIns="45720" rIns="91440" bIns="45720" rtlCol="0" anchor="ctr"/>
          <a:lstStyle>
            <a:lvl1pPr algn="r">
              <a:defRPr sz="900" smtClean="0">
                <a:solidFill>
                  <a:schemeClr val="accent1"/>
                </a:solidFill>
              </a:defRPr>
            </a:lvl1pPr>
          </a:lstStyle>
          <a:p>
            <a:pPr>
              <a:defRPr/>
            </a:pPr>
            <a:fld id="{BE99AFBC-EB85-43AA-BF55-982020800E71}" type="slidenum">
              <a:rPr lang="en-US"/>
              <a:pPr>
                <a:defRPr/>
              </a:pPr>
              <a:t>‹#›</a:t>
            </a:fld>
            <a:endParaRPr lang="en-US"/>
          </a:p>
        </p:txBody>
      </p:sp>
    </p:spTree>
    <p:extLst>
      <p:ext uri="{BB962C8B-B14F-4D97-AF65-F5344CB8AC3E}">
        <p14:creationId xmlns:p14="http://schemas.microsoft.com/office/powerpoint/2010/main" val="12920410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6" r:id="rId12"/>
    <p:sldLayoutId id="2147483687" r:id="rId13"/>
    <p:sldLayoutId id="2147483689" r:id="rId14"/>
  </p:sldLayoutIdLst>
  <p:hf sldNum="0" hdr="0" ftr="0" dt="0"/>
  <p:txStyles>
    <p:titleStyle>
      <a:lvl1pPr algn="l" defTabSz="685800" rtl="0" fontAlgn="base">
        <a:lnSpc>
          <a:spcPct val="90000"/>
        </a:lnSpc>
        <a:spcBef>
          <a:spcPct val="0"/>
        </a:spcBef>
        <a:spcAft>
          <a:spcPct val="0"/>
        </a:spcAft>
        <a:defRPr sz="3300" kern="1200">
          <a:solidFill>
            <a:schemeClr val="accent1"/>
          </a:solidFill>
          <a:latin typeface="+mj-lt"/>
          <a:ea typeface="+mj-ea"/>
          <a:cs typeface="+mj-cs"/>
        </a:defRPr>
      </a:lvl1pPr>
      <a:lvl2pPr algn="l" defTabSz="685800" rtl="0" fontAlgn="base">
        <a:lnSpc>
          <a:spcPct val="90000"/>
        </a:lnSpc>
        <a:spcBef>
          <a:spcPct val="0"/>
        </a:spcBef>
        <a:spcAft>
          <a:spcPct val="0"/>
        </a:spcAft>
        <a:defRPr sz="3300">
          <a:solidFill>
            <a:schemeClr val="accent1"/>
          </a:solidFill>
          <a:latin typeface="Corbel" panose="020B0503020204020204" pitchFamily="34" charset="0"/>
        </a:defRPr>
      </a:lvl2pPr>
      <a:lvl3pPr algn="l" defTabSz="685800" rtl="0" fontAlgn="base">
        <a:lnSpc>
          <a:spcPct val="90000"/>
        </a:lnSpc>
        <a:spcBef>
          <a:spcPct val="0"/>
        </a:spcBef>
        <a:spcAft>
          <a:spcPct val="0"/>
        </a:spcAft>
        <a:defRPr sz="3300">
          <a:solidFill>
            <a:schemeClr val="accent1"/>
          </a:solidFill>
          <a:latin typeface="Corbel" panose="020B0503020204020204" pitchFamily="34" charset="0"/>
        </a:defRPr>
      </a:lvl3pPr>
      <a:lvl4pPr algn="l" defTabSz="685800" rtl="0" fontAlgn="base">
        <a:lnSpc>
          <a:spcPct val="90000"/>
        </a:lnSpc>
        <a:spcBef>
          <a:spcPct val="0"/>
        </a:spcBef>
        <a:spcAft>
          <a:spcPct val="0"/>
        </a:spcAft>
        <a:defRPr sz="3300">
          <a:solidFill>
            <a:schemeClr val="accent1"/>
          </a:solidFill>
          <a:latin typeface="Corbel" panose="020B0503020204020204" pitchFamily="34" charset="0"/>
        </a:defRPr>
      </a:lvl4pPr>
      <a:lvl5pPr algn="l" defTabSz="685800" rtl="0" fontAlgn="base">
        <a:lnSpc>
          <a:spcPct val="90000"/>
        </a:lnSpc>
        <a:spcBef>
          <a:spcPct val="0"/>
        </a:spcBef>
        <a:spcAft>
          <a:spcPct val="0"/>
        </a:spcAft>
        <a:defRPr sz="3300">
          <a:solidFill>
            <a:schemeClr val="accent1"/>
          </a:solidFill>
          <a:latin typeface="Corbel" panose="020B0503020204020204" pitchFamily="34" charset="0"/>
        </a:defRPr>
      </a:lvl5pPr>
      <a:lvl6pPr marL="457200" algn="l" defTabSz="685800" rtl="0" fontAlgn="base">
        <a:lnSpc>
          <a:spcPct val="90000"/>
        </a:lnSpc>
        <a:spcBef>
          <a:spcPct val="0"/>
        </a:spcBef>
        <a:spcAft>
          <a:spcPct val="0"/>
        </a:spcAft>
        <a:defRPr sz="3300">
          <a:solidFill>
            <a:schemeClr val="accent1"/>
          </a:solidFill>
          <a:latin typeface="Corbel" panose="020B0503020204020204" pitchFamily="34" charset="0"/>
        </a:defRPr>
      </a:lvl6pPr>
      <a:lvl7pPr marL="914400" algn="l" defTabSz="685800" rtl="0" fontAlgn="base">
        <a:lnSpc>
          <a:spcPct val="90000"/>
        </a:lnSpc>
        <a:spcBef>
          <a:spcPct val="0"/>
        </a:spcBef>
        <a:spcAft>
          <a:spcPct val="0"/>
        </a:spcAft>
        <a:defRPr sz="3300">
          <a:solidFill>
            <a:schemeClr val="accent1"/>
          </a:solidFill>
          <a:latin typeface="Corbel" panose="020B0503020204020204" pitchFamily="34" charset="0"/>
        </a:defRPr>
      </a:lvl7pPr>
      <a:lvl8pPr marL="1371600" algn="l" defTabSz="685800" rtl="0" fontAlgn="base">
        <a:lnSpc>
          <a:spcPct val="90000"/>
        </a:lnSpc>
        <a:spcBef>
          <a:spcPct val="0"/>
        </a:spcBef>
        <a:spcAft>
          <a:spcPct val="0"/>
        </a:spcAft>
        <a:defRPr sz="3300">
          <a:solidFill>
            <a:schemeClr val="accent1"/>
          </a:solidFill>
          <a:latin typeface="Corbel" panose="020B0503020204020204" pitchFamily="34" charset="0"/>
        </a:defRPr>
      </a:lvl8pPr>
      <a:lvl9pPr marL="1828800" algn="l" defTabSz="685800" rtl="0" fontAlgn="base">
        <a:lnSpc>
          <a:spcPct val="90000"/>
        </a:lnSpc>
        <a:spcBef>
          <a:spcPct val="0"/>
        </a:spcBef>
        <a:spcAft>
          <a:spcPct val="0"/>
        </a:spcAft>
        <a:defRPr sz="3300">
          <a:solidFill>
            <a:schemeClr val="accent1"/>
          </a:solidFill>
          <a:latin typeface="Corbel" panose="020B0503020204020204" pitchFamily="34" charset="0"/>
        </a:defRPr>
      </a:lvl9pPr>
    </p:titleStyle>
    <p:bodyStyle>
      <a:lvl1pPr marL="171450" indent="-136525" algn="l" defTabSz="685800" rtl="0" fontAlgn="base">
        <a:lnSpc>
          <a:spcPct val="90000"/>
        </a:lnSpc>
        <a:spcBef>
          <a:spcPts val="1050"/>
        </a:spcBef>
        <a:spcAft>
          <a:spcPct val="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1pPr>
      <a:lvl2pPr marL="34290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500" kern="1200">
          <a:solidFill>
            <a:schemeClr val="accent1"/>
          </a:solidFill>
          <a:latin typeface="+mn-lt"/>
          <a:ea typeface="+mn-ea"/>
          <a:cs typeface="+mn-cs"/>
        </a:defRPr>
      </a:lvl2pPr>
      <a:lvl3pPr marL="547688"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300" kern="1200">
          <a:solidFill>
            <a:schemeClr val="accent1"/>
          </a:solidFill>
          <a:latin typeface="+mn-lt"/>
          <a:ea typeface="+mn-ea"/>
          <a:cs typeface="+mn-cs"/>
        </a:defRPr>
      </a:lvl3pPr>
      <a:lvl4pPr marL="754063"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4pPr>
      <a:lvl5pPr marL="95885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5pPr>
      <a:lvl6pPr marL="12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6pPr>
      <a:lvl7pPr marL="142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7pPr>
      <a:lvl8pPr marL="165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8pPr>
      <a:lvl9pPr marL="187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576267" y="524633"/>
            <a:ext cx="8986000" cy="1075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1pPr>
            <a:lvl2pPr lvl="1">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2pPr>
            <a:lvl3pPr lvl="2">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3pPr>
            <a:lvl4pPr lvl="3">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4pPr>
            <a:lvl5pPr lvl="4">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5pPr>
            <a:lvl6pPr lvl="5">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6pPr>
            <a:lvl7pPr lvl="6">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7pPr>
            <a:lvl8pPr lvl="7">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8pPr>
            <a:lvl9pPr lvl="8">
              <a:spcBef>
                <a:spcPts val="0"/>
              </a:spcBef>
              <a:spcAft>
                <a:spcPts val="0"/>
              </a:spcAft>
              <a:buClr>
                <a:schemeClr val="lt1"/>
              </a:buClr>
              <a:buSzPts val="2400"/>
              <a:buFont typeface="Barlow"/>
              <a:buNone/>
              <a:defRPr sz="2400" b="1">
                <a:solidFill>
                  <a:schemeClr val="lt1"/>
                </a:solidFill>
                <a:latin typeface="Barlow"/>
                <a:ea typeface="Barlow"/>
                <a:cs typeface="Barlow"/>
                <a:sym typeface="Barlow"/>
              </a:defRPr>
            </a:lvl9pPr>
          </a:lstStyle>
          <a:p>
            <a:endParaRPr/>
          </a:p>
        </p:txBody>
      </p:sp>
      <p:sp>
        <p:nvSpPr>
          <p:cNvPr id="7" name="Google Shape;7;p1"/>
          <p:cNvSpPr txBox="1">
            <a:spLocks noGrp="1"/>
          </p:cNvSpPr>
          <p:nvPr>
            <p:ph type="body" idx="1"/>
          </p:nvPr>
        </p:nvSpPr>
        <p:spPr>
          <a:xfrm>
            <a:off x="2075108" y="1798855"/>
            <a:ext cx="9447600" cy="3918000"/>
          </a:xfrm>
          <a:prstGeom prst="rect">
            <a:avLst/>
          </a:prstGeom>
          <a:noFill/>
          <a:ln>
            <a:noFill/>
          </a:ln>
        </p:spPr>
        <p:txBody>
          <a:bodyPr spcFirstLastPara="1" wrap="square" lIns="91425" tIns="91425" rIns="91425" bIns="91425" anchor="t" anchorCtr="0">
            <a:noAutofit/>
          </a:bodyPr>
          <a:lstStyle>
            <a:lvl1pPr marL="457200" lvl="0" indent="-393700">
              <a:spcBef>
                <a:spcPts val="600"/>
              </a:spcBef>
              <a:spcAft>
                <a:spcPts val="0"/>
              </a:spcAft>
              <a:buClr>
                <a:schemeClr val="dk2"/>
              </a:buClr>
              <a:buSzPts val="2600"/>
              <a:buFont typeface="Barlow"/>
              <a:buChar char="▪"/>
              <a:defRPr sz="2600">
                <a:solidFill>
                  <a:schemeClr val="dk1"/>
                </a:solidFill>
                <a:latin typeface="Barlow"/>
                <a:ea typeface="Barlow"/>
                <a:cs typeface="Barlow"/>
                <a:sym typeface="Barlow"/>
              </a:defRPr>
            </a:lvl1pPr>
            <a:lvl2pPr marL="914400" lvl="1" indent="-393700">
              <a:spcBef>
                <a:spcPts val="0"/>
              </a:spcBef>
              <a:spcAft>
                <a:spcPts val="0"/>
              </a:spcAft>
              <a:buClr>
                <a:schemeClr val="dk2"/>
              </a:buClr>
              <a:buSzPts val="2600"/>
              <a:buFont typeface="Barlow"/>
              <a:buChar char="▫"/>
              <a:defRPr sz="2600">
                <a:solidFill>
                  <a:schemeClr val="dk1"/>
                </a:solidFill>
                <a:latin typeface="Barlow"/>
                <a:ea typeface="Barlow"/>
                <a:cs typeface="Barlow"/>
                <a:sym typeface="Barlow"/>
              </a:defRPr>
            </a:lvl2pPr>
            <a:lvl3pPr marL="1371600" lvl="2" indent="-393700">
              <a:spcBef>
                <a:spcPts val="0"/>
              </a:spcBef>
              <a:spcAft>
                <a:spcPts val="0"/>
              </a:spcAft>
              <a:buClr>
                <a:schemeClr val="dk2"/>
              </a:buClr>
              <a:buSzPts val="2600"/>
              <a:buFont typeface="Barlow"/>
              <a:buChar char="▫"/>
              <a:defRPr sz="2600">
                <a:solidFill>
                  <a:schemeClr val="dk1"/>
                </a:solidFill>
                <a:latin typeface="Barlow"/>
                <a:ea typeface="Barlow"/>
                <a:cs typeface="Barlow"/>
                <a:sym typeface="Barlow"/>
              </a:defRPr>
            </a:lvl3pPr>
            <a:lvl4pPr marL="1828800" lvl="3" indent="-393700">
              <a:spcBef>
                <a:spcPts val="0"/>
              </a:spcBef>
              <a:spcAft>
                <a:spcPts val="0"/>
              </a:spcAft>
              <a:buClr>
                <a:schemeClr val="dk1"/>
              </a:buClr>
              <a:buSzPts val="2600"/>
              <a:buFont typeface="Barlow"/>
              <a:buChar char="▫"/>
              <a:defRPr sz="2600">
                <a:solidFill>
                  <a:schemeClr val="dk1"/>
                </a:solidFill>
                <a:latin typeface="Barlow"/>
                <a:ea typeface="Barlow"/>
                <a:cs typeface="Barlow"/>
                <a:sym typeface="Barlow"/>
              </a:defRPr>
            </a:lvl4pPr>
            <a:lvl5pPr marL="2286000" lvl="4" indent="-393700">
              <a:spcBef>
                <a:spcPts val="0"/>
              </a:spcBef>
              <a:spcAft>
                <a:spcPts val="0"/>
              </a:spcAft>
              <a:buClr>
                <a:schemeClr val="dk1"/>
              </a:buClr>
              <a:buSzPts val="2600"/>
              <a:buFont typeface="Barlow"/>
              <a:buChar char="○"/>
              <a:defRPr sz="2600">
                <a:solidFill>
                  <a:schemeClr val="dk1"/>
                </a:solidFill>
                <a:latin typeface="Barlow"/>
                <a:ea typeface="Barlow"/>
                <a:cs typeface="Barlow"/>
                <a:sym typeface="Barlow"/>
              </a:defRPr>
            </a:lvl5pPr>
            <a:lvl6pPr marL="2743200" lvl="5" indent="-393700">
              <a:spcBef>
                <a:spcPts val="0"/>
              </a:spcBef>
              <a:spcAft>
                <a:spcPts val="0"/>
              </a:spcAft>
              <a:buClr>
                <a:schemeClr val="dk1"/>
              </a:buClr>
              <a:buSzPts val="2600"/>
              <a:buFont typeface="Barlow"/>
              <a:buChar char="■"/>
              <a:defRPr sz="2600">
                <a:solidFill>
                  <a:schemeClr val="dk1"/>
                </a:solidFill>
                <a:latin typeface="Barlow"/>
                <a:ea typeface="Barlow"/>
                <a:cs typeface="Barlow"/>
                <a:sym typeface="Barlow"/>
              </a:defRPr>
            </a:lvl6pPr>
            <a:lvl7pPr marL="3200400" lvl="6" indent="-393700">
              <a:spcBef>
                <a:spcPts val="0"/>
              </a:spcBef>
              <a:spcAft>
                <a:spcPts val="0"/>
              </a:spcAft>
              <a:buClr>
                <a:schemeClr val="dk1"/>
              </a:buClr>
              <a:buSzPts val="2600"/>
              <a:buFont typeface="Barlow"/>
              <a:buChar char="●"/>
              <a:defRPr sz="2600">
                <a:solidFill>
                  <a:schemeClr val="dk1"/>
                </a:solidFill>
                <a:latin typeface="Barlow"/>
                <a:ea typeface="Barlow"/>
                <a:cs typeface="Barlow"/>
                <a:sym typeface="Barlow"/>
              </a:defRPr>
            </a:lvl7pPr>
            <a:lvl8pPr marL="3657600" lvl="7" indent="-393700">
              <a:spcBef>
                <a:spcPts val="0"/>
              </a:spcBef>
              <a:spcAft>
                <a:spcPts val="0"/>
              </a:spcAft>
              <a:buClr>
                <a:schemeClr val="dk1"/>
              </a:buClr>
              <a:buSzPts val="2600"/>
              <a:buFont typeface="Barlow"/>
              <a:buChar char="○"/>
              <a:defRPr sz="2600">
                <a:solidFill>
                  <a:schemeClr val="dk1"/>
                </a:solidFill>
                <a:latin typeface="Barlow"/>
                <a:ea typeface="Barlow"/>
                <a:cs typeface="Barlow"/>
                <a:sym typeface="Barlow"/>
              </a:defRPr>
            </a:lvl8pPr>
            <a:lvl9pPr marL="4114800" lvl="8" indent="-393700">
              <a:spcBef>
                <a:spcPts val="0"/>
              </a:spcBef>
              <a:spcAft>
                <a:spcPts val="0"/>
              </a:spcAft>
              <a:buClr>
                <a:schemeClr val="dk1"/>
              </a:buClr>
              <a:buSzPts val="2600"/>
              <a:buFont typeface="Barlow"/>
              <a:buChar char="■"/>
              <a:defRPr sz="2600">
                <a:solidFill>
                  <a:schemeClr val="dk1"/>
                </a:solidFill>
                <a:latin typeface="Barlow"/>
                <a:ea typeface="Barlow"/>
                <a:cs typeface="Barlow"/>
                <a:sym typeface="Barlow"/>
              </a:defRPr>
            </a:lvl9pPr>
          </a:lstStyle>
          <a:p>
            <a:endParaRPr/>
          </a:p>
        </p:txBody>
      </p:sp>
      <p:sp>
        <p:nvSpPr>
          <p:cNvPr id="8" name="Google Shape;8;p1"/>
          <p:cNvSpPr txBox="1">
            <a:spLocks noGrp="1"/>
          </p:cNvSpPr>
          <p:nvPr>
            <p:ph type="sldNum" idx="12"/>
          </p:nvPr>
        </p:nvSpPr>
        <p:spPr>
          <a:xfrm>
            <a:off x="11667200" y="5808300"/>
            <a:ext cx="524800" cy="524800"/>
          </a:xfrm>
          <a:prstGeom prst="rect">
            <a:avLst/>
          </a:prstGeom>
          <a:noFill/>
          <a:ln>
            <a:noFill/>
          </a:ln>
        </p:spPr>
        <p:txBody>
          <a:bodyPr spcFirstLastPara="1" wrap="square" lIns="91425" tIns="91425" rIns="91425" bIns="91425" anchor="ctr" anchorCtr="0">
            <a:noAutofit/>
          </a:bodyPr>
          <a:lstStyle>
            <a:lvl1pPr lvl="0" algn="ctr">
              <a:buNone/>
              <a:defRPr sz="1600" b="1">
                <a:solidFill>
                  <a:schemeClr val="lt1"/>
                </a:solidFill>
                <a:latin typeface="Barlow"/>
                <a:ea typeface="Barlow"/>
                <a:cs typeface="Barlow"/>
                <a:sym typeface="Barlow"/>
              </a:defRPr>
            </a:lvl1pPr>
            <a:lvl2pPr lvl="1" algn="ctr">
              <a:buNone/>
              <a:defRPr sz="1600" b="1">
                <a:solidFill>
                  <a:schemeClr val="lt1"/>
                </a:solidFill>
                <a:latin typeface="Barlow"/>
                <a:ea typeface="Barlow"/>
                <a:cs typeface="Barlow"/>
                <a:sym typeface="Barlow"/>
              </a:defRPr>
            </a:lvl2pPr>
            <a:lvl3pPr lvl="2" algn="ctr">
              <a:buNone/>
              <a:defRPr sz="1600" b="1">
                <a:solidFill>
                  <a:schemeClr val="lt1"/>
                </a:solidFill>
                <a:latin typeface="Barlow"/>
                <a:ea typeface="Barlow"/>
                <a:cs typeface="Barlow"/>
                <a:sym typeface="Barlow"/>
              </a:defRPr>
            </a:lvl3pPr>
            <a:lvl4pPr lvl="3" algn="ctr">
              <a:buNone/>
              <a:defRPr sz="1600" b="1">
                <a:solidFill>
                  <a:schemeClr val="lt1"/>
                </a:solidFill>
                <a:latin typeface="Barlow"/>
                <a:ea typeface="Barlow"/>
                <a:cs typeface="Barlow"/>
                <a:sym typeface="Barlow"/>
              </a:defRPr>
            </a:lvl4pPr>
            <a:lvl5pPr lvl="4" algn="ctr">
              <a:buNone/>
              <a:defRPr sz="1600" b="1">
                <a:solidFill>
                  <a:schemeClr val="lt1"/>
                </a:solidFill>
                <a:latin typeface="Barlow"/>
                <a:ea typeface="Barlow"/>
                <a:cs typeface="Barlow"/>
                <a:sym typeface="Barlow"/>
              </a:defRPr>
            </a:lvl5pPr>
            <a:lvl6pPr lvl="5" algn="ctr">
              <a:buNone/>
              <a:defRPr sz="1600" b="1">
                <a:solidFill>
                  <a:schemeClr val="lt1"/>
                </a:solidFill>
                <a:latin typeface="Barlow"/>
                <a:ea typeface="Barlow"/>
                <a:cs typeface="Barlow"/>
                <a:sym typeface="Barlow"/>
              </a:defRPr>
            </a:lvl6pPr>
            <a:lvl7pPr lvl="6" algn="ctr">
              <a:buNone/>
              <a:defRPr sz="1600" b="1">
                <a:solidFill>
                  <a:schemeClr val="lt1"/>
                </a:solidFill>
                <a:latin typeface="Barlow"/>
                <a:ea typeface="Barlow"/>
                <a:cs typeface="Barlow"/>
                <a:sym typeface="Barlow"/>
              </a:defRPr>
            </a:lvl7pPr>
            <a:lvl8pPr lvl="7" algn="ctr">
              <a:buNone/>
              <a:defRPr sz="1600" b="1">
                <a:solidFill>
                  <a:schemeClr val="lt1"/>
                </a:solidFill>
                <a:latin typeface="Barlow"/>
                <a:ea typeface="Barlow"/>
                <a:cs typeface="Barlow"/>
                <a:sym typeface="Barlow"/>
              </a:defRPr>
            </a:lvl8pPr>
            <a:lvl9pPr lvl="8" algn="ctr">
              <a:buNone/>
              <a:defRPr sz="1600" b="1">
                <a:solidFill>
                  <a:schemeClr val="lt1"/>
                </a:solidFill>
                <a:latin typeface="Barlow"/>
                <a:ea typeface="Barlow"/>
                <a:cs typeface="Barlow"/>
                <a:sym typeface="Barlow"/>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06282640"/>
      </p:ext>
    </p:extLst>
  </p:cSld>
  <p:clrMap bg1="lt1" tx1="dk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444137" y="286604"/>
            <a:ext cx="11312433" cy="98602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444137" y="1352693"/>
            <a:ext cx="11312433" cy="4812972"/>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1400">
                <a:solidFill>
                  <a:srgbClr val="FFFFFF"/>
                </a:solidFill>
              </a:defRPr>
            </a:lvl1pPr>
          </a:lstStyle>
          <a:p>
            <a:fld id="{F8E8D865-ED1E-441E-B5DF-70779A0673F6}" type="datetime1">
              <a:rPr lang="en-US" smtClean="0"/>
              <a:pPr/>
              <a:t>9/16/20</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1400" cap="all" baseline="0">
                <a:solidFill>
                  <a:srgbClr val="FFFFFF"/>
                </a:solidFill>
              </a:defRPr>
            </a:lvl1pPr>
          </a:lstStyle>
          <a:p>
            <a:r>
              <a:rPr lang="en-US"/>
              <a:t>Office of the Health Insurance Commissioner</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400">
                <a:solidFill>
                  <a:srgbClr val="FFFFFF"/>
                </a:solidFill>
              </a:defRPr>
            </a:lvl1pPr>
          </a:lstStyle>
          <a:p>
            <a:fld id="{32BA1B2C-6684-47F0-87CE-B2A009176267}" type="slidenum">
              <a:rPr lang="en-US" smtClean="0"/>
              <a:pPr/>
              <a:t>‹#›</a:t>
            </a:fld>
            <a:endParaRPr lang="en-US"/>
          </a:p>
        </p:txBody>
      </p:sp>
      <p:cxnSp>
        <p:nvCxnSpPr>
          <p:cNvPr id="10" name="Straight Connector 9"/>
          <p:cNvCxnSpPr>
            <a:cxnSpLocks/>
          </p:cNvCxnSpPr>
          <p:nvPr/>
        </p:nvCxnSpPr>
        <p:spPr>
          <a:xfrm>
            <a:off x="444137" y="1293707"/>
            <a:ext cx="1131243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67434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4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EE49B6D4-05B5-4008-BAD5-573C44340531}" type="datetimeFigureOut">
              <a:rPr lang="en-US" smtClean="0"/>
              <a:t>9/16/20</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5F96DC1B-488D-4B5E-9C37-2DAEFBD008D6}" type="slidenum">
              <a:rPr lang="en-US" smtClean="0"/>
              <a:t>‹#›</a:t>
            </a:fld>
            <a:endParaRPr lang="en-US"/>
          </a:p>
        </p:txBody>
      </p:sp>
    </p:spTree>
    <p:extLst>
      <p:ext uri="{BB962C8B-B14F-4D97-AF65-F5344CB8AC3E}">
        <p14:creationId xmlns:p14="http://schemas.microsoft.com/office/powerpoint/2010/main" val="458866666"/>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 id="2147483732"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8.xml"/><Relationship Id="rId1" Type="http://schemas.openxmlformats.org/officeDocument/2006/relationships/themeOverride" Target="../theme/themeOverride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D5D14-6A21-2C4F-9D8D-7AE0D854DD3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434246C-9AF7-AC4B-BD3E-BD95E013C3E3}"/>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46F250F6-5B6C-6144-9C5A-35A78660108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081618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442F6-7AAF-4FA8-B110-563071BF0ED5}"/>
              </a:ext>
            </a:extLst>
          </p:cNvPr>
          <p:cNvSpPr>
            <a:spLocks noGrp="1"/>
          </p:cNvSpPr>
          <p:nvPr>
            <p:ph type="title"/>
          </p:nvPr>
        </p:nvSpPr>
        <p:spPr/>
        <p:txBody>
          <a:bodyPr/>
          <a:lstStyle/>
          <a:p>
            <a:r>
              <a:rPr lang="en-US" dirty="0"/>
              <a:t>BCBSRI | OHIC Approvals vs AG Recommendation</a:t>
            </a:r>
          </a:p>
        </p:txBody>
      </p:sp>
      <p:sp>
        <p:nvSpPr>
          <p:cNvPr id="3" name="Text Placeholder 2">
            <a:extLst>
              <a:ext uri="{FF2B5EF4-FFF2-40B4-BE49-F238E27FC236}">
                <a16:creationId xmlns:a16="http://schemas.microsoft.com/office/drawing/2014/main" id="{17CB33BC-6207-4942-B09E-1ED090B24380}"/>
              </a:ext>
            </a:extLst>
          </p:cNvPr>
          <p:cNvSpPr>
            <a:spLocks noGrp="1"/>
          </p:cNvSpPr>
          <p:nvPr>
            <p:ph type="body" idx="1"/>
          </p:nvPr>
        </p:nvSpPr>
        <p:spPr/>
        <p:txBody>
          <a:bodyPr/>
          <a:lstStyle/>
          <a:p>
            <a:r>
              <a:rPr lang="en-US" dirty="0"/>
              <a:t>Office of the Attorney General</a:t>
            </a:r>
          </a:p>
        </p:txBody>
      </p:sp>
      <p:sp>
        <p:nvSpPr>
          <p:cNvPr id="4" name="Content Placeholder 3">
            <a:extLst>
              <a:ext uri="{FF2B5EF4-FFF2-40B4-BE49-F238E27FC236}">
                <a16:creationId xmlns:a16="http://schemas.microsoft.com/office/drawing/2014/main" id="{D95E6734-4773-4ED5-B95D-BF1452741C18}"/>
              </a:ext>
            </a:extLst>
          </p:cNvPr>
          <p:cNvSpPr>
            <a:spLocks noGrp="1"/>
          </p:cNvSpPr>
          <p:nvPr>
            <p:ph sz="half" idx="2"/>
          </p:nvPr>
        </p:nvSpPr>
        <p:spPr>
          <a:xfrm>
            <a:off x="1154954" y="3179762"/>
            <a:ext cx="4825158" cy="3539090"/>
          </a:xfrm>
        </p:spPr>
        <p:txBody>
          <a:bodyPr>
            <a:normAutofit fontScale="85000" lnSpcReduction="10000"/>
          </a:bodyPr>
          <a:lstStyle/>
          <a:p>
            <a:r>
              <a:rPr lang="en-US" dirty="0"/>
              <a:t>BCBSRI requested 0% inpatient utilization trend. AG recommended -2.6% based statistical “best-fit” line in BCBSRI’s trend analysis (see next slide).</a:t>
            </a:r>
          </a:p>
          <a:p>
            <a:r>
              <a:rPr lang="en-US" dirty="0"/>
              <a:t>BCBSRI asked for 2% CTR, AG recommended 0%.</a:t>
            </a:r>
          </a:p>
          <a:p>
            <a:r>
              <a:rPr lang="en-US" dirty="0"/>
              <a:t>AG proposed reducing the pricing assumption of a new high-cost drug based on the lower bound estimate of a range of costs.</a:t>
            </a:r>
          </a:p>
        </p:txBody>
      </p:sp>
      <p:sp>
        <p:nvSpPr>
          <p:cNvPr id="5" name="Text Placeholder 4">
            <a:extLst>
              <a:ext uri="{FF2B5EF4-FFF2-40B4-BE49-F238E27FC236}">
                <a16:creationId xmlns:a16="http://schemas.microsoft.com/office/drawing/2014/main" id="{0ABC5537-27EC-478A-9EFB-A03562491550}"/>
              </a:ext>
            </a:extLst>
          </p:cNvPr>
          <p:cNvSpPr>
            <a:spLocks noGrp="1"/>
          </p:cNvSpPr>
          <p:nvPr>
            <p:ph type="body" sz="quarter" idx="3"/>
          </p:nvPr>
        </p:nvSpPr>
        <p:spPr/>
        <p:txBody>
          <a:bodyPr/>
          <a:lstStyle/>
          <a:p>
            <a:r>
              <a:rPr lang="en-US" dirty="0"/>
              <a:t>OHIC</a:t>
            </a:r>
          </a:p>
        </p:txBody>
      </p:sp>
      <p:sp>
        <p:nvSpPr>
          <p:cNvPr id="6" name="Content Placeholder 5">
            <a:extLst>
              <a:ext uri="{FF2B5EF4-FFF2-40B4-BE49-F238E27FC236}">
                <a16:creationId xmlns:a16="http://schemas.microsoft.com/office/drawing/2014/main" id="{75006395-CF5D-4BD6-8A4B-37D9E47CF6BD}"/>
              </a:ext>
            </a:extLst>
          </p:cNvPr>
          <p:cNvSpPr>
            <a:spLocks noGrp="1"/>
          </p:cNvSpPr>
          <p:nvPr>
            <p:ph sz="quarter" idx="4"/>
          </p:nvPr>
        </p:nvSpPr>
        <p:spPr>
          <a:xfrm>
            <a:off x="6208710" y="3179762"/>
            <a:ext cx="4825159" cy="3539090"/>
          </a:xfrm>
        </p:spPr>
        <p:txBody>
          <a:bodyPr>
            <a:normAutofit fontScale="85000" lnSpcReduction="10000"/>
          </a:bodyPr>
          <a:lstStyle/>
          <a:p>
            <a:r>
              <a:rPr lang="en-US" dirty="0"/>
              <a:t>OHIC approved -1.5% inpatient utilization trend. The best-fit trend line is informative, but dispositive for rate setting. </a:t>
            </a:r>
          </a:p>
          <a:p>
            <a:r>
              <a:rPr lang="en-US" dirty="0"/>
              <a:t>OHIC approved 1% CTR. There is significant uncertainty heading into 2021. From a reserving perspective, other lines of business, such as SG, would effectively have to subsidize individual if expenses exceed expectation in 2021.</a:t>
            </a:r>
          </a:p>
          <a:p>
            <a:r>
              <a:rPr lang="en-US" dirty="0"/>
              <a:t>OHIC did not find compelling evidence to change the high-cost drug pricing assumption.</a:t>
            </a:r>
          </a:p>
          <a:p>
            <a:r>
              <a:rPr lang="en-US" dirty="0"/>
              <a:t>OHIC reduced CSR load assumption and uncollected premium assumption.</a:t>
            </a:r>
          </a:p>
        </p:txBody>
      </p:sp>
    </p:spTree>
    <p:extLst>
      <p:ext uri="{BB962C8B-B14F-4D97-AF65-F5344CB8AC3E}">
        <p14:creationId xmlns:p14="http://schemas.microsoft.com/office/powerpoint/2010/main" val="3554565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BCBSRI Trend Analysis</a:t>
            </a:r>
          </a:p>
        </p:txBody>
      </p:sp>
      <p:pic>
        <p:nvPicPr>
          <p:cNvPr id="7" name="Picture 6"/>
          <p:cNvPicPr>
            <a:picLocks noChangeAspect="1"/>
          </p:cNvPicPr>
          <p:nvPr/>
        </p:nvPicPr>
        <p:blipFill>
          <a:blip r:embed="rId2"/>
          <a:stretch>
            <a:fillRect/>
          </a:stretch>
        </p:blipFill>
        <p:spPr>
          <a:xfrm>
            <a:off x="2319130" y="2321481"/>
            <a:ext cx="7153944" cy="4439801"/>
          </a:xfrm>
          <a:prstGeom prst="rect">
            <a:avLst/>
          </a:prstGeom>
        </p:spPr>
      </p:pic>
      <p:sp>
        <p:nvSpPr>
          <p:cNvPr id="3" name="TextBox 2">
            <a:extLst>
              <a:ext uri="{FF2B5EF4-FFF2-40B4-BE49-F238E27FC236}">
                <a16:creationId xmlns:a16="http://schemas.microsoft.com/office/drawing/2014/main" id="{200F0F4A-5B4F-4750-80ED-E6BEC59DC350}"/>
              </a:ext>
            </a:extLst>
          </p:cNvPr>
          <p:cNvSpPr txBox="1"/>
          <p:nvPr/>
        </p:nvSpPr>
        <p:spPr>
          <a:xfrm>
            <a:off x="9780104" y="5618922"/>
            <a:ext cx="1789044" cy="95410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entury Gothic" panose="020B0502020202020204"/>
                <a:ea typeface="+mn-ea"/>
                <a:cs typeface="+mn-cs"/>
              </a:rPr>
              <a:t>Source</a:t>
            </a:r>
            <a:r>
              <a:rPr kumimoji="0" lang="en-US" sz="1400" b="0" i="0" u="none" strike="noStrike" kern="1200" cap="none" spc="0" normalizeH="0" baseline="0" noProof="0" dirty="0">
                <a:ln>
                  <a:noFill/>
                </a:ln>
                <a:solidFill>
                  <a:prstClr val="black"/>
                </a:solidFill>
                <a:effectLst/>
                <a:uLnTx/>
                <a:uFillTx/>
                <a:latin typeface="Century Gothic" panose="020B0502020202020204"/>
                <a:ea typeface="+mn-ea"/>
                <a:cs typeface="+mn-cs"/>
              </a:rPr>
              <a:t>: BCBSRI Individual Rate Filing - BCBS-132404728</a:t>
            </a:r>
          </a:p>
        </p:txBody>
      </p:sp>
      <p:sp>
        <p:nvSpPr>
          <p:cNvPr id="4" name="TextBox 3">
            <a:extLst>
              <a:ext uri="{FF2B5EF4-FFF2-40B4-BE49-F238E27FC236}">
                <a16:creationId xmlns:a16="http://schemas.microsoft.com/office/drawing/2014/main" id="{2DFB4CD3-A97F-4470-8280-5DB85DF2EE6C}"/>
              </a:ext>
            </a:extLst>
          </p:cNvPr>
          <p:cNvSpPr txBox="1"/>
          <p:nvPr/>
        </p:nvSpPr>
        <p:spPr>
          <a:xfrm>
            <a:off x="198783" y="2321481"/>
            <a:ext cx="1908313" cy="3754874"/>
          </a:xfrm>
          <a:prstGeom prst="rect">
            <a:avLst/>
          </a:prstGeom>
          <a:solidFill>
            <a:schemeClr val="accent1">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entury Gothic" panose="020B0502020202020204"/>
                <a:ea typeface="+mn-ea"/>
                <a:cs typeface="+mn-cs"/>
              </a:rPr>
              <a:t>The slope of the trend line depends on how much history you admit. 24 months is associated with 0.1% trend. The 13-months from 12/18 -12/19 is associated with -2.6%. OHIC chose a trend line with -1.5% slope, which admits a little more history and allows for some conservatism as we head into 2021.</a:t>
            </a:r>
          </a:p>
        </p:txBody>
      </p:sp>
    </p:spTree>
    <p:extLst>
      <p:ext uri="{BB962C8B-B14F-4D97-AF65-F5344CB8AC3E}">
        <p14:creationId xmlns:p14="http://schemas.microsoft.com/office/powerpoint/2010/main" val="342255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11840-BCD8-443B-B807-3B7A93A9E355}"/>
              </a:ext>
            </a:extLst>
          </p:cNvPr>
          <p:cNvSpPr>
            <a:spLocks noGrp="1"/>
          </p:cNvSpPr>
          <p:nvPr>
            <p:ph type="title"/>
          </p:nvPr>
        </p:nvSpPr>
        <p:spPr/>
        <p:txBody>
          <a:bodyPr/>
          <a:lstStyle/>
          <a:p>
            <a:r>
              <a:rPr lang="en-US" dirty="0"/>
              <a:t>NHPRI Individual Market</a:t>
            </a:r>
          </a:p>
        </p:txBody>
      </p:sp>
      <p:graphicFrame>
        <p:nvGraphicFramePr>
          <p:cNvPr id="4" name="Content Placeholder 3">
            <a:extLst>
              <a:ext uri="{FF2B5EF4-FFF2-40B4-BE49-F238E27FC236}">
                <a16:creationId xmlns:a16="http://schemas.microsoft.com/office/drawing/2014/main" id="{9273A769-E711-456C-9BE5-601A24E04081}"/>
              </a:ext>
            </a:extLst>
          </p:cNvPr>
          <p:cNvGraphicFramePr>
            <a:graphicFrameLocks noGrp="1"/>
          </p:cNvGraphicFramePr>
          <p:nvPr>
            <p:ph idx="1"/>
          </p:nvPr>
        </p:nvGraphicFramePr>
        <p:xfrm>
          <a:off x="1154953" y="2623931"/>
          <a:ext cx="10056386" cy="4002155"/>
        </p:xfrm>
        <a:graphic>
          <a:graphicData uri="http://schemas.openxmlformats.org/drawingml/2006/table">
            <a:tbl>
              <a:tblPr/>
              <a:tblGrid>
                <a:gridCol w="6049342">
                  <a:extLst>
                    <a:ext uri="{9D8B030D-6E8A-4147-A177-3AD203B41FA5}">
                      <a16:colId xmlns:a16="http://schemas.microsoft.com/office/drawing/2014/main" val="2498421602"/>
                    </a:ext>
                  </a:extLst>
                </a:gridCol>
                <a:gridCol w="1913040">
                  <a:extLst>
                    <a:ext uri="{9D8B030D-6E8A-4147-A177-3AD203B41FA5}">
                      <a16:colId xmlns:a16="http://schemas.microsoft.com/office/drawing/2014/main" val="3791708941"/>
                    </a:ext>
                  </a:extLst>
                </a:gridCol>
                <a:gridCol w="2094004">
                  <a:extLst>
                    <a:ext uri="{9D8B030D-6E8A-4147-A177-3AD203B41FA5}">
                      <a16:colId xmlns:a16="http://schemas.microsoft.com/office/drawing/2014/main" val="2619484802"/>
                    </a:ext>
                  </a:extLst>
                </a:gridCol>
              </a:tblGrid>
              <a:tr h="362186">
                <a:tc>
                  <a:txBody>
                    <a:bodyPr/>
                    <a:lstStyle/>
                    <a:p>
                      <a:pPr algn="l" fontAlgn="b"/>
                      <a:r>
                        <a:rPr lang="en-US" sz="1800" b="1" i="0" u="none" strike="noStrike" dirty="0">
                          <a:solidFill>
                            <a:srgbClr val="000000"/>
                          </a:solidFill>
                          <a:effectLst/>
                          <a:latin typeface="Calibri" panose="020F0502020204030204" pitchFamily="34" charset="0"/>
                        </a:rPr>
                        <a:t>NHPRI</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49029988"/>
                  </a:ext>
                </a:extLst>
              </a:tr>
              <a:tr h="362186">
                <a:tc>
                  <a:txBody>
                    <a:bodyPr/>
                    <a:lstStyle/>
                    <a:p>
                      <a:pPr algn="l" fontAlgn="b"/>
                      <a:r>
                        <a:rPr lang="en-US" sz="1800" b="1" i="0" u="none" strike="noStrike" dirty="0">
                          <a:solidFill>
                            <a:srgbClr val="000000"/>
                          </a:solidFill>
                          <a:effectLst/>
                          <a:latin typeface="Calibri" panose="020F0502020204030204" pitchFamily="34" charset="0"/>
                        </a:rPr>
                        <a:t>Rate Component</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1800" b="1" i="0" u="none" strike="noStrike">
                          <a:solidFill>
                            <a:srgbClr val="000000"/>
                          </a:solidFill>
                          <a:effectLst/>
                          <a:latin typeface="Calibri" panose="020F0502020204030204" pitchFamily="34" charset="0"/>
                        </a:rPr>
                        <a:t>Requested</a:t>
                      </a:r>
                    </a:p>
                  </a:txBody>
                  <a:tcPr marL="9525" marR="9525" marT="9525" marB="0" anchor="b">
                    <a:lnL>
                      <a:noFill/>
                    </a:lnL>
                    <a:lnR>
                      <a:noFill/>
                    </a:lnR>
                    <a:lnT>
                      <a:noFill/>
                    </a:lnT>
                    <a:lnB>
                      <a:noFill/>
                    </a:lnB>
                  </a:tcPr>
                </a:tc>
                <a:tc>
                  <a:txBody>
                    <a:bodyPr/>
                    <a:lstStyle/>
                    <a:p>
                      <a:pPr algn="l" fontAlgn="b"/>
                      <a:r>
                        <a:rPr lang="en-US" sz="1800" b="1" i="0" u="none" strike="noStrike">
                          <a:solidFill>
                            <a:srgbClr val="000000"/>
                          </a:solidFill>
                          <a:effectLst/>
                          <a:latin typeface="Calibri" panose="020F0502020204030204" pitchFamily="34" charset="0"/>
                        </a:rPr>
                        <a:t>Modified</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7001917"/>
                  </a:ext>
                </a:extLst>
              </a:tr>
              <a:tr h="362186">
                <a:tc>
                  <a:txBody>
                    <a:bodyPr/>
                    <a:lstStyle/>
                    <a:p>
                      <a:pPr algn="l" fontAlgn="b"/>
                      <a:r>
                        <a:rPr lang="en-US" sz="1800" b="0" i="0" u="none" strike="noStrike" dirty="0">
                          <a:solidFill>
                            <a:srgbClr val="000000"/>
                          </a:solidFill>
                          <a:effectLst/>
                          <a:latin typeface="Calibri" panose="020F0502020204030204" pitchFamily="34" charset="0"/>
                        </a:rPr>
                        <a:t>Risk Adjustment</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4.0%</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2.5%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61949972"/>
                  </a:ext>
                </a:extLst>
              </a:tr>
              <a:tr h="362186">
                <a:tc>
                  <a:txBody>
                    <a:bodyPr/>
                    <a:lstStyle/>
                    <a:p>
                      <a:pPr algn="l" fontAlgn="b"/>
                      <a:r>
                        <a:rPr lang="en-US" sz="1800" b="0" i="0" u="none" strike="noStrike" dirty="0">
                          <a:solidFill>
                            <a:srgbClr val="000000"/>
                          </a:solidFill>
                          <a:effectLst/>
                          <a:latin typeface="Calibri" panose="020F0502020204030204" pitchFamily="34" charset="0"/>
                        </a:rPr>
                        <a:t>COVID19 Adjustment</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3.2%</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0.0%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19627558"/>
                  </a:ext>
                </a:extLst>
              </a:tr>
              <a:tr h="362186">
                <a:tc>
                  <a:txBody>
                    <a:bodyPr/>
                    <a:lstStyle/>
                    <a:p>
                      <a:pPr algn="l" fontAlgn="b"/>
                      <a:r>
                        <a:rPr lang="en-US" sz="1800" b="0" i="0" u="none" strike="noStrike" dirty="0">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757171"/>
                    </a:solidFill>
                  </a:tcPr>
                </a:tc>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757171"/>
                    </a:solidFill>
                  </a:tcPr>
                </a:tc>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757171"/>
                    </a:solidFill>
                  </a:tcPr>
                </a:tc>
                <a:extLst>
                  <a:ext uri="{0D108BD9-81ED-4DB2-BD59-A6C34878D82A}">
                    <a16:rowId xmlns:a16="http://schemas.microsoft.com/office/drawing/2014/main" val="3614744856"/>
                  </a:ext>
                </a:extLst>
              </a:tr>
              <a:tr h="362186">
                <a:tc>
                  <a:txBody>
                    <a:bodyPr/>
                    <a:lstStyle/>
                    <a:p>
                      <a:pPr algn="l" fontAlgn="b"/>
                      <a:r>
                        <a:rPr lang="en-US" sz="1800" b="0" i="0" u="none" strike="noStrike">
                          <a:solidFill>
                            <a:srgbClr val="000000"/>
                          </a:solidFill>
                          <a:effectLst/>
                          <a:latin typeface="Calibri" panose="020F0502020204030204" pitchFamily="34" charset="0"/>
                        </a:rPr>
                        <a:t>Contribution to Reserve</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8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6225434"/>
                  </a:ext>
                </a:extLst>
              </a:tr>
              <a:tr h="362186">
                <a:tc>
                  <a:txBody>
                    <a:bodyPr/>
                    <a:lstStyle/>
                    <a:p>
                      <a:pPr algn="l" fontAlgn="b"/>
                      <a:r>
                        <a:rPr lang="en-US" sz="1800" b="0" i="0" u="none" strike="noStrike">
                          <a:solidFill>
                            <a:srgbClr val="000000"/>
                          </a:solidFill>
                          <a:effectLst/>
                          <a:latin typeface="Calibri" panose="020F0502020204030204" pitchFamily="34" charset="0"/>
                        </a:rPr>
                        <a:t>1332 Funding Risk</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dirty="0">
                          <a:solidFill>
                            <a:srgbClr val="000000"/>
                          </a:solidFill>
                          <a:effectLst/>
                          <a:latin typeface="Calibri" panose="020F0502020204030204" pitchFamily="34" charset="0"/>
                        </a:rPr>
                        <a:t>1.9%</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0.0%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8456898"/>
                  </a:ext>
                </a:extLst>
              </a:tr>
              <a:tr h="362186">
                <a:tc>
                  <a:txBody>
                    <a:bodyPr/>
                    <a:lstStyle/>
                    <a:p>
                      <a:pPr algn="l" fontAlgn="b"/>
                      <a:r>
                        <a:rPr lang="en-US" sz="1800" b="0" i="0" u="none" strike="noStrike">
                          <a:solidFill>
                            <a:srgbClr val="000000"/>
                          </a:solidFill>
                          <a:effectLst/>
                          <a:latin typeface="Calibri" panose="020F0502020204030204" pitchFamily="34" charset="0"/>
                        </a:rPr>
                        <a:t>Other Contribution to Reserve</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dirty="0">
                          <a:solidFill>
                            <a:srgbClr val="000000"/>
                          </a:solidFill>
                          <a:effectLst/>
                          <a:latin typeface="Calibri" panose="020F0502020204030204" pitchFamily="34" charset="0"/>
                        </a:rPr>
                        <a:t>3.0%</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7.8%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53163942"/>
                  </a:ext>
                </a:extLst>
              </a:tr>
              <a:tr h="362186">
                <a:tc>
                  <a:txBody>
                    <a:bodyPr/>
                    <a:lstStyle/>
                    <a:p>
                      <a:pPr algn="l" fontAlgn="b"/>
                      <a:r>
                        <a:rPr lang="en-US" sz="1800" b="0" i="0" u="none" strike="noStrike">
                          <a:solidFill>
                            <a:srgbClr val="000000"/>
                          </a:solidFill>
                          <a:effectLst/>
                          <a:latin typeface="Calibri" panose="020F0502020204030204" pitchFamily="34" charset="0"/>
                        </a:rPr>
                        <a:t>Total Contribution to Resere=ve</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dirty="0">
                          <a:solidFill>
                            <a:srgbClr val="000000"/>
                          </a:solidFill>
                          <a:effectLst/>
                          <a:latin typeface="Calibri" panose="020F0502020204030204" pitchFamily="34" charset="0"/>
                        </a:rPr>
                        <a:t>4.9%</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effectLst/>
                          <a:latin typeface="Calibri" panose="020F0502020204030204" pitchFamily="34" charset="0"/>
                        </a:rPr>
                        <a:t>7.8%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0158366"/>
                  </a:ext>
                </a:extLst>
              </a:tr>
              <a:tr h="362186">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757171"/>
                    </a:solidFill>
                  </a:tcPr>
                </a:tc>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757171"/>
                    </a:solidFill>
                  </a:tcPr>
                </a:tc>
                <a:tc>
                  <a:txBody>
                    <a:bodyPr/>
                    <a:lstStyle/>
                    <a:p>
                      <a:pPr algn="l" fontAlgn="b"/>
                      <a:r>
                        <a:rPr lang="en-US" sz="1800" b="0" i="0" u="none" strike="noStrike" dirty="0">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757171"/>
                    </a:solidFill>
                  </a:tcPr>
                </a:tc>
                <a:extLst>
                  <a:ext uri="{0D108BD9-81ED-4DB2-BD59-A6C34878D82A}">
                    <a16:rowId xmlns:a16="http://schemas.microsoft.com/office/drawing/2014/main" val="2251387789"/>
                  </a:ext>
                </a:extLst>
              </a:tr>
              <a:tr h="380295">
                <a:tc>
                  <a:txBody>
                    <a:bodyPr/>
                    <a:lstStyle/>
                    <a:p>
                      <a:pPr algn="l" fontAlgn="b"/>
                      <a:r>
                        <a:rPr lang="en-US" sz="1800" b="0" i="0" u="none" strike="noStrike">
                          <a:solidFill>
                            <a:srgbClr val="000000"/>
                          </a:solidFill>
                          <a:effectLst/>
                          <a:latin typeface="Calibri" panose="020F0502020204030204" pitchFamily="34" charset="0"/>
                        </a:rPr>
                        <a:t>Full Year 2020 Weighted Average Rate Increase</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800" b="0" i="0" u="none" strike="noStrike">
                          <a:solidFill>
                            <a:srgbClr val="000000"/>
                          </a:solidFill>
                          <a:effectLst/>
                          <a:latin typeface="Calibri" panose="020F0502020204030204" pitchFamily="34" charset="0"/>
                        </a:rPr>
                        <a:t>5.8%</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effectLst/>
                          <a:latin typeface="Calibri" panose="020F0502020204030204" pitchFamily="34" charset="0"/>
                        </a:rPr>
                        <a:t>4.7%</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8783104"/>
                  </a:ext>
                </a:extLst>
              </a:tr>
            </a:tbl>
          </a:graphicData>
        </a:graphic>
      </p:graphicFrame>
    </p:spTree>
    <p:extLst>
      <p:ext uri="{BB962C8B-B14F-4D97-AF65-F5344CB8AC3E}">
        <p14:creationId xmlns:p14="http://schemas.microsoft.com/office/powerpoint/2010/main" val="459501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ED24F-4C5C-4CE0-AF01-CA82750FCB5C}"/>
              </a:ext>
            </a:extLst>
          </p:cNvPr>
          <p:cNvSpPr>
            <a:spLocks noGrp="1"/>
          </p:cNvSpPr>
          <p:nvPr>
            <p:ph type="title"/>
          </p:nvPr>
        </p:nvSpPr>
        <p:spPr/>
        <p:txBody>
          <a:bodyPr/>
          <a:lstStyle/>
          <a:p>
            <a:r>
              <a:rPr lang="en-US" dirty="0"/>
              <a:t>NHPRI | OHIC Approvals vs AG Recommendations</a:t>
            </a:r>
          </a:p>
        </p:txBody>
      </p:sp>
      <p:sp>
        <p:nvSpPr>
          <p:cNvPr id="3" name="Text Placeholder 2">
            <a:extLst>
              <a:ext uri="{FF2B5EF4-FFF2-40B4-BE49-F238E27FC236}">
                <a16:creationId xmlns:a16="http://schemas.microsoft.com/office/drawing/2014/main" id="{3726A7F7-2215-4BEF-90B8-7887443D0FB9}"/>
              </a:ext>
            </a:extLst>
          </p:cNvPr>
          <p:cNvSpPr>
            <a:spLocks noGrp="1"/>
          </p:cNvSpPr>
          <p:nvPr>
            <p:ph type="body" idx="1"/>
          </p:nvPr>
        </p:nvSpPr>
        <p:spPr/>
        <p:txBody>
          <a:bodyPr/>
          <a:lstStyle/>
          <a:p>
            <a:r>
              <a:rPr lang="en-US" dirty="0"/>
              <a:t>Office of the Attorney General</a:t>
            </a:r>
          </a:p>
        </p:txBody>
      </p:sp>
      <p:sp>
        <p:nvSpPr>
          <p:cNvPr id="4" name="Content Placeholder 3">
            <a:extLst>
              <a:ext uri="{FF2B5EF4-FFF2-40B4-BE49-F238E27FC236}">
                <a16:creationId xmlns:a16="http://schemas.microsoft.com/office/drawing/2014/main" id="{AB9A8A73-8883-4F3F-AF7F-CDEED251D63C}"/>
              </a:ext>
            </a:extLst>
          </p:cNvPr>
          <p:cNvSpPr>
            <a:spLocks noGrp="1"/>
          </p:cNvSpPr>
          <p:nvPr>
            <p:ph sz="half" idx="2"/>
          </p:nvPr>
        </p:nvSpPr>
        <p:spPr>
          <a:xfrm>
            <a:off x="6208712" y="3429000"/>
            <a:ext cx="4825158" cy="3416508"/>
          </a:xfrm>
        </p:spPr>
        <p:txBody>
          <a:bodyPr>
            <a:normAutofit fontScale="92500" lnSpcReduction="20000"/>
          </a:bodyPr>
          <a:lstStyle/>
          <a:p>
            <a:r>
              <a:rPr lang="en-US" dirty="0"/>
              <a:t>OHIC approved NHPRI’s request for 8.6% medical trend. OHIC believes NHPRI membership will grow, resulting in volatile experience potentially higher trend. </a:t>
            </a:r>
          </a:p>
          <a:p>
            <a:r>
              <a:rPr lang="en-US" dirty="0"/>
              <a:t>OHIC agreed and modified the risk-adjustment assumption.</a:t>
            </a:r>
          </a:p>
          <a:p>
            <a:r>
              <a:rPr lang="en-US" dirty="0"/>
              <a:t>OHIC agreed and eliminated the COVID-19 adjustment. </a:t>
            </a:r>
          </a:p>
          <a:p>
            <a:r>
              <a:rPr lang="en-US" dirty="0"/>
              <a:t>OHIC increased NHPRI’s contribution to reserves from 4.9% to 7.8%. NHPRI’s RBC is just above the level for Company Action and OHIC deemed it prudent to increase CTR while lowering the overall rate increase.</a:t>
            </a:r>
          </a:p>
        </p:txBody>
      </p:sp>
      <p:sp>
        <p:nvSpPr>
          <p:cNvPr id="5" name="Text Placeholder 4">
            <a:extLst>
              <a:ext uri="{FF2B5EF4-FFF2-40B4-BE49-F238E27FC236}">
                <a16:creationId xmlns:a16="http://schemas.microsoft.com/office/drawing/2014/main" id="{58751777-19CE-401E-97AE-0450EF750BBD}"/>
              </a:ext>
            </a:extLst>
          </p:cNvPr>
          <p:cNvSpPr>
            <a:spLocks noGrp="1"/>
          </p:cNvSpPr>
          <p:nvPr>
            <p:ph type="body" sz="quarter" idx="3"/>
          </p:nvPr>
        </p:nvSpPr>
        <p:spPr/>
        <p:txBody>
          <a:bodyPr/>
          <a:lstStyle/>
          <a:p>
            <a:r>
              <a:rPr lang="en-US" dirty="0"/>
              <a:t>OHIC </a:t>
            </a:r>
          </a:p>
        </p:txBody>
      </p:sp>
      <p:sp>
        <p:nvSpPr>
          <p:cNvPr id="6" name="Content Placeholder 5">
            <a:extLst>
              <a:ext uri="{FF2B5EF4-FFF2-40B4-BE49-F238E27FC236}">
                <a16:creationId xmlns:a16="http://schemas.microsoft.com/office/drawing/2014/main" id="{BF43116C-6328-4AC7-8F6A-9757EEBBC1CC}"/>
              </a:ext>
            </a:extLst>
          </p:cNvPr>
          <p:cNvSpPr>
            <a:spLocks noGrp="1"/>
          </p:cNvSpPr>
          <p:nvPr>
            <p:ph sz="quarter" idx="4"/>
          </p:nvPr>
        </p:nvSpPr>
        <p:spPr>
          <a:xfrm>
            <a:off x="1154952" y="3429000"/>
            <a:ext cx="4825159" cy="3416508"/>
          </a:xfrm>
        </p:spPr>
        <p:txBody>
          <a:bodyPr>
            <a:normAutofit fontScale="92500" lnSpcReduction="20000"/>
          </a:bodyPr>
          <a:lstStyle/>
          <a:p>
            <a:r>
              <a:rPr lang="en-US" dirty="0"/>
              <a:t>AG concluded NHPRI trends were conservative and recommended a 7.6% trend based on median rates in the Oliver Wyman National Trend Survey.</a:t>
            </a:r>
          </a:p>
          <a:p>
            <a:r>
              <a:rPr lang="en-US" dirty="0"/>
              <a:t>AG recommended a modified risk adjustment assumption.</a:t>
            </a:r>
          </a:p>
          <a:p>
            <a:r>
              <a:rPr lang="en-US" dirty="0"/>
              <a:t>AG recommended elimination of the 3.2% claims adjustment for COVID-19 in 2021.</a:t>
            </a:r>
          </a:p>
          <a:p>
            <a:endParaRPr lang="en-US" dirty="0"/>
          </a:p>
        </p:txBody>
      </p:sp>
    </p:spTree>
    <p:extLst>
      <p:ext uri="{BB962C8B-B14F-4D97-AF65-F5344CB8AC3E}">
        <p14:creationId xmlns:p14="http://schemas.microsoft.com/office/powerpoint/2010/main" val="1522188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219AE65-9B94-44EA-BEF3-EF4BFA169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0" name="Rectangle 9">
            <a:extLst>
              <a:ext uri="{FF2B5EF4-FFF2-40B4-BE49-F238E27FC236}">
                <a16:creationId xmlns:a16="http://schemas.microsoft.com/office/drawing/2014/main" id="{F0C81A57-9CD5-461B-8FFE-4A8CB6CFBE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7539" y="467397"/>
            <a:ext cx="695829" cy="591911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nvGrpSpPr>
          <p:cNvPr id="12" name="Group 11">
            <a:extLst>
              <a:ext uri="{FF2B5EF4-FFF2-40B4-BE49-F238E27FC236}">
                <a16:creationId xmlns:a16="http://schemas.microsoft.com/office/drawing/2014/main" id="{3086C462-37F4-494D-8292-CCB95221CC1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a:solidFill>
            <a:srgbClr val="FFFFFF"/>
          </a:solidFill>
        </p:grpSpPr>
        <p:sp>
          <p:nvSpPr>
            <p:cNvPr id="13" name="Rectangle 12">
              <a:extLst>
                <a:ext uri="{FF2B5EF4-FFF2-40B4-BE49-F238E27FC236}">
                  <a16:creationId xmlns:a16="http://schemas.microsoft.com/office/drawing/2014/main" id="{2C7D2D64-353F-4802-AA48-A70CE6020B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a:extLst>
                <a:ext uri="{FF2B5EF4-FFF2-40B4-BE49-F238E27FC236}">
                  <a16:creationId xmlns:a16="http://schemas.microsoft.com/office/drawing/2014/main" id="{30A6328F-CAA3-4052-BF4C-14BD47706E6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ln>
              <a:noFill/>
            </a:ln>
          </p:spPr>
          <p:style>
            <a:lnRef idx="0">
              <a:scrgbClr r="0" g="0" b="0"/>
            </a:lnRef>
            <a:fillRef idx="1002">
              <a:schemeClr val="dk2"/>
            </a:fillRef>
            <a:effectRef idx="0">
              <a:scrgbClr r="0" g="0" b="0"/>
            </a:effectRef>
            <a:fontRef idx="major"/>
          </p:style>
        </p:sp>
      </p:grpSp>
      <p:sp>
        <p:nvSpPr>
          <p:cNvPr id="2" name="Title 1">
            <a:extLst>
              <a:ext uri="{FF2B5EF4-FFF2-40B4-BE49-F238E27FC236}">
                <a16:creationId xmlns:a16="http://schemas.microsoft.com/office/drawing/2014/main" id="{C7B480B3-8804-4A88-8C41-FABCBFFCD634}"/>
              </a:ext>
            </a:extLst>
          </p:cNvPr>
          <p:cNvSpPr>
            <a:spLocks noGrp="1"/>
          </p:cNvSpPr>
          <p:nvPr>
            <p:ph type="title"/>
          </p:nvPr>
        </p:nvSpPr>
        <p:spPr>
          <a:xfrm>
            <a:off x="1000372" y="1209957"/>
            <a:ext cx="3034580" cy="4438087"/>
          </a:xfrm>
        </p:spPr>
        <p:txBody>
          <a:bodyPr anchor="ctr">
            <a:normAutofit/>
          </a:bodyPr>
          <a:lstStyle/>
          <a:p>
            <a:r>
              <a:rPr lang="en-US" sz="3200" dirty="0">
                <a:solidFill>
                  <a:schemeClr val="tx1"/>
                </a:solidFill>
              </a:rPr>
              <a:t>Financial Monitoring – the RBC Ratio</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A6A0A8C-E3CD-4CB6-ABC3-9D9031AC314E}"/>
                  </a:ext>
                </a:extLst>
              </p:cNvPr>
              <p:cNvSpPr>
                <a:spLocks noGrp="1"/>
              </p:cNvSpPr>
              <p:nvPr>
                <p:ph idx="1"/>
              </p:nvPr>
            </p:nvSpPr>
            <p:spPr>
              <a:xfrm>
                <a:off x="4678424" y="1059025"/>
                <a:ext cx="5302189" cy="4739950"/>
              </a:xfrm>
            </p:spPr>
            <p:txBody>
              <a:bodyPr anchor="ctr">
                <a:normAutofit/>
              </a:bodyPr>
              <a:lstStyle/>
              <a:p>
                <a:r>
                  <a:rPr lang="en-US">
                    <a:solidFill>
                      <a:schemeClr val="tx1"/>
                    </a:solidFill>
                  </a:rPr>
                  <a:t>The Risk-Based Capital (RBC) Ratio is a financial metric used by regulators to monitor the financial solvency of health insurance companies. </a:t>
                </a:r>
              </a:p>
              <a:p>
                <a:r>
                  <a:rPr lang="en-US">
                    <a:solidFill>
                      <a:schemeClr val="tx1"/>
                    </a:solidFill>
                  </a:rPr>
                  <a:t>RBC Ratio = </a:t>
                </a:r>
                <a14:m>
                  <m:oMath xmlns:m="http://schemas.openxmlformats.org/officeDocument/2006/math">
                    <m:r>
                      <a:rPr lang="en-US" b="0" i="1">
                        <a:solidFill>
                          <a:schemeClr val="tx1"/>
                        </a:solidFill>
                        <a:latin typeface="Cambria Math" panose="02040503050406030204" pitchFamily="18" charset="0"/>
                      </a:rPr>
                      <m:t>𝑇𝑜𝑡𝑎𝑙</m:t>
                    </m:r>
                    <m:r>
                      <a:rPr lang="en-US" b="0" i="1">
                        <a:solidFill>
                          <a:schemeClr val="tx1"/>
                        </a:solidFill>
                        <a:latin typeface="Cambria Math" panose="02040503050406030204" pitchFamily="18" charset="0"/>
                      </a:rPr>
                      <m:t> </m:t>
                    </m:r>
                    <m:r>
                      <a:rPr lang="en-US" b="0" i="1">
                        <a:solidFill>
                          <a:schemeClr val="tx1"/>
                        </a:solidFill>
                        <a:latin typeface="Cambria Math" panose="02040503050406030204" pitchFamily="18" charset="0"/>
                      </a:rPr>
                      <m:t>𝐴𝑑𝑗𝑢𝑠𝑡𝑒𝑑</m:t>
                    </m:r>
                    <m:r>
                      <a:rPr lang="en-US" b="0" i="1">
                        <a:solidFill>
                          <a:schemeClr val="tx1"/>
                        </a:solidFill>
                        <a:latin typeface="Cambria Math" panose="02040503050406030204" pitchFamily="18" charset="0"/>
                      </a:rPr>
                      <m:t> </m:t>
                    </m:r>
                    <m:r>
                      <a:rPr lang="en-US" b="0" i="1">
                        <a:solidFill>
                          <a:schemeClr val="tx1"/>
                        </a:solidFill>
                        <a:latin typeface="Cambria Math" panose="02040503050406030204" pitchFamily="18" charset="0"/>
                      </a:rPr>
                      <m:t>𝐶𝑎𝑝𝑖𝑡𝑎𝑙</m:t>
                    </m:r>
                    <m:r>
                      <a:rPr lang="en-US" b="0" i="1">
                        <a:solidFill>
                          <a:schemeClr val="tx1"/>
                        </a:solidFill>
                        <a:latin typeface="Cambria Math" panose="02040503050406030204" pitchFamily="18" charset="0"/>
                      </a:rPr>
                      <m:t> / </m:t>
                    </m:r>
                    <m:r>
                      <a:rPr lang="en-US" b="0" i="1">
                        <a:solidFill>
                          <a:schemeClr val="tx1"/>
                        </a:solidFill>
                        <a:latin typeface="Cambria Math" panose="02040503050406030204" pitchFamily="18" charset="0"/>
                      </a:rPr>
                      <m:t>𝐴𝑢𝑡h𝑜𝑟𝑖𝑧𝑒𝑑</m:t>
                    </m:r>
                    <m:r>
                      <a:rPr lang="en-US" b="0" i="1">
                        <a:solidFill>
                          <a:schemeClr val="tx1"/>
                        </a:solidFill>
                        <a:latin typeface="Cambria Math" panose="02040503050406030204" pitchFamily="18" charset="0"/>
                      </a:rPr>
                      <m:t> </m:t>
                    </m:r>
                    <m:r>
                      <a:rPr lang="en-US" b="0" i="1">
                        <a:solidFill>
                          <a:schemeClr val="tx1"/>
                        </a:solidFill>
                        <a:latin typeface="Cambria Math" panose="02040503050406030204" pitchFamily="18" charset="0"/>
                      </a:rPr>
                      <m:t>𝐶𝑜𝑛𝑡𝑟𝑜𝑙</m:t>
                    </m:r>
                    <m:r>
                      <a:rPr lang="en-US" b="0" i="1">
                        <a:solidFill>
                          <a:schemeClr val="tx1"/>
                        </a:solidFill>
                        <a:latin typeface="Cambria Math" panose="02040503050406030204" pitchFamily="18" charset="0"/>
                      </a:rPr>
                      <m:t> </m:t>
                    </m:r>
                    <m:r>
                      <a:rPr lang="en-US" b="0" i="1">
                        <a:solidFill>
                          <a:schemeClr val="tx1"/>
                        </a:solidFill>
                        <a:latin typeface="Cambria Math" panose="02040503050406030204" pitchFamily="18" charset="0"/>
                      </a:rPr>
                      <m:t>𝐿𝑒𝑣𝑒𝑙</m:t>
                    </m:r>
                  </m:oMath>
                </a14:m>
                <a:endParaRPr lang="en-US">
                  <a:solidFill>
                    <a:schemeClr val="tx1"/>
                  </a:solidFill>
                </a:endParaRPr>
              </a:p>
              <a:p>
                <a:r>
                  <a:rPr lang="en-US">
                    <a:solidFill>
                      <a:schemeClr val="tx1"/>
                    </a:solidFill>
                  </a:rPr>
                  <a:t>Regulatory Triggers:</a:t>
                </a:r>
              </a:p>
              <a:p>
                <a:pPr lvl="1"/>
                <a:r>
                  <a:rPr lang="en-US">
                    <a:solidFill>
                      <a:schemeClr val="tx1"/>
                    </a:solidFill>
                  </a:rPr>
                  <a:t>Company Action Level – TAC between 150% and 200% of ACL RBC</a:t>
                </a:r>
              </a:p>
              <a:p>
                <a:pPr lvl="1"/>
                <a:r>
                  <a:rPr lang="en-US">
                    <a:solidFill>
                      <a:schemeClr val="tx1"/>
                    </a:solidFill>
                  </a:rPr>
                  <a:t>Regulatory Action Level – TAC between 100% and 150% of ACL RBC</a:t>
                </a:r>
              </a:p>
              <a:p>
                <a:pPr lvl="1"/>
                <a:r>
                  <a:rPr lang="en-US">
                    <a:solidFill>
                      <a:schemeClr val="tx1"/>
                    </a:solidFill>
                  </a:rPr>
                  <a:t>Authorized Control Level – TAC between 70% and 100% of ACL RBC</a:t>
                </a:r>
              </a:p>
              <a:p>
                <a:pPr lvl="1"/>
                <a:r>
                  <a:rPr lang="en-US">
                    <a:solidFill>
                      <a:schemeClr val="tx1"/>
                    </a:solidFill>
                  </a:rPr>
                  <a:t>Mandatory Control Level – TAC is less than 70% of ACL RBC</a:t>
                </a:r>
              </a:p>
            </p:txBody>
          </p:sp>
        </mc:Choice>
        <mc:Fallback xmlns="">
          <p:sp>
            <p:nvSpPr>
              <p:cNvPr id="3" name="Content Placeholder 2">
                <a:extLst>
                  <a:ext uri="{FF2B5EF4-FFF2-40B4-BE49-F238E27FC236}">
                    <a16:creationId xmlns:a16="http://schemas.microsoft.com/office/drawing/2014/main" id="{0A6A0A8C-E3CD-4CB6-ABC3-9D9031AC314E}"/>
                  </a:ext>
                </a:extLst>
              </p:cNvPr>
              <p:cNvSpPr>
                <a:spLocks noGrp="1" noRot="1" noChangeAspect="1" noMove="1" noResize="1" noEditPoints="1" noAdjustHandles="1" noChangeArrowheads="1" noChangeShapeType="1" noTextEdit="1"/>
              </p:cNvSpPr>
              <p:nvPr>
                <p:ph idx="1"/>
              </p:nvPr>
            </p:nvSpPr>
            <p:spPr>
              <a:xfrm>
                <a:off x="4678424" y="1059025"/>
                <a:ext cx="5302189" cy="4739950"/>
              </a:xfrm>
              <a:blipFill>
                <a:blip r:embed="rId2"/>
                <a:stretch>
                  <a:fillRect l="-230" t="-515" b="-1544"/>
                </a:stretch>
              </a:blipFill>
            </p:spPr>
            <p:txBody>
              <a:bodyPr/>
              <a:lstStyle/>
              <a:p>
                <a:r>
                  <a:rPr lang="en-US">
                    <a:noFill/>
                  </a:rPr>
                  <a:t> </a:t>
                </a:r>
              </a:p>
            </p:txBody>
          </p:sp>
        </mc:Fallback>
      </mc:AlternateContent>
      <p:cxnSp>
        <p:nvCxnSpPr>
          <p:cNvPr id="16" name="Straight Connector 15">
            <a:extLst>
              <a:ext uri="{FF2B5EF4-FFF2-40B4-BE49-F238E27FC236}">
                <a16:creationId xmlns:a16="http://schemas.microsoft.com/office/drawing/2014/main" id="{AD23B2CD-009B-425A-9616-1E1AD1D5AB4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356687" y="1930986"/>
            <a:ext cx="0" cy="3200400"/>
          </a:xfrm>
          <a:prstGeom prst="line">
            <a:avLst/>
          </a:prstGeom>
          <a:ln w="15875" cap="sq">
            <a:solidFill>
              <a:schemeClr val="accent1">
                <a:lumMod val="75000"/>
              </a:schemeClr>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6843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6436C"/>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7D3A4E0-C908-4EA9-ABDF-E82AD6BDE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D0543BED-B4F1-4FAD-86B2-46418BE41DFB}"/>
              </a:ext>
            </a:extLst>
          </p:cNvPr>
          <p:cNvSpPr>
            <a:spLocks noGrp="1"/>
          </p:cNvSpPr>
          <p:nvPr>
            <p:ph type="ctrTitle"/>
          </p:nvPr>
        </p:nvSpPr>
        <p:spPr>
          <a:xfrm>
            <a:off x="1600200" y="2363323"/>
            <a:ext cx="8991600" cy="1692771"/>
          </a:xfrm>
        </p:spPr>
        <p:txBody>
          <a:bodyPr>
            <a:noAutofit/>
          </a:bodyPr>
          <a:lstStyle/>
          <a:p>
            <a:r>
              <a:rPr lang="en-US" sz="3600" cap="none" dirty="0">
                <a:solidFill>
                  <a:schemeClr val="bg1"/>
                </a:solidFill>
              </a:rPr>
              <a:t>Summary Of OHIC’s COVID-19 Related Activities: Regulations, Bulletins, Executive Orders</a:t>
            </a:r>
          </a:p>
        </p:txBody>
      </p:sp>
    </p:spTree>
    <p:extLst>
      <p:ext uri="{BB962C8B-B14F-4D97-AF65-F5344CB8AC3E}">
        <p14:creationId xmlns:p14="http://schemas.microsoft.com/office/powerpoint/2010/main" val="1433859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1148317" y="524900"/>
            <a:ext cx="10518884" cy="1075600"/>
          </a:xfrm>
          <a:prstGeom prst="rect">
            <a:avLst/>
          </a:prstGeom>
          <a:solidFill>
            <a:srgbClr val="16436C"/>
          </a:solidFill>
        </p:spPr>
        <p:txBody>
          <a:bodyPr spcFirstLastPara="1" wrap="square" lIns="121900" tIns="121900" rIns="121900" bIns="121900" anchor="ctr" anchorCtr="0">
            <a:noAutofit/>
          </a:bodyPr>
          <a:lstStyle/>
          <a:p>
            <a:r>
              <a:rPr lang="en" sz="2800" dirty="0">
                <a:latin typeface="Gill Sans MT" panose="020B0502020104020203" pitchFamily="34" charset="77"/>
              </a:rPr>
              <a:t>       OHIC’s COVID-19 Related Actions (March – September)</a:t>
            </a:r>
            <a:endParaRPr sz="2800" dirty="0">
              <a:latin typeface="Gill Sans MT" panose="020B0502020104020203" pitchFamily="34" charset="77"/>
            </a:endParaRPr>
          </a:p>
        </p:txBody>
      </p:sp>
      <p:sp>
        <p:nvSpPr>
          <p:cNvPr id="3" name="TextBox 2">
            <a:extLst>
              <a:ext uri="{FF2B5EF4-FFF2-40B4-BE49-F238E27FC236}">
                <a16:creationId xmlns:a16="http://schemas.microsoft.com/office/drawing/2014/main" id="{A2916EDC-3822-9642-ADBF-40A72B6A2A20}"/>
              </a:ext>
            </a:extLst>
          </p:cNvPr>
          <p:cNvSpPr txBox="1"/>
          <p:nvPr/>
        </p:nvSpPr>
        <p:spPr>
          <a:xfrm>
            <a:off x="524541" y="1119963"/>
            <a:ext cx="184731" cy="379656"/>
          </a:xfrm>
          <a:prstGeom prst="rect">
            <a:avLst/>
          </a:prstGeom>
          <a:noFill/>
        </p:spPr>
        <p:txBody>
          <a:bodyPr wrap="none" rtlCol="0">
            <a:spAutoFit/>
          </a:bodyPr>
          <a:lstStyle/>
          <a:p>
            <a:pPr defTabSz="1219170">
              <a:buClr>
                <a:srgbClr val="000000"/>
              </a:buClr>
            </a:pPr>
            <a:endParaRPr lang="en-US" sz="1867" kern="0" dirty="0">
              <a:solidFill>
                <a:srgbClr val="000000"/>
              </a:solidFill>
              <a:latin typeface="Arial"/>
              <a:cs typeface="Arial"/>
              <a:sym typeface="Arial"/>
            </a:endParaRPr>
          </a:p>
        </p:txBody>
      </p:sp>
      <p:sp>
        <p:nvSpPr>
          <p:cNvPr id="6" name="Text Placeholder 5">
            <a:extLst>
              <a:ext uri="{FF2B5EF4-FFF2-40B4-BE49-F238E27FC236}">
                <a16:creationId xmlns:a16="http://schemas.microsoft.com/office/drawing/2014/main" id="{D7B7F9A3-0CB3-C04B-8641-67CF180C7C10}"/>
              </a:ext>
            </a:extLst>
          </p:cNvPr>
          <p:cNvSpPr>
            <a:spLocks noGrp="1"/>
          </p:cNvSpPr>
          <p:nvPr>
            <p:ph type="body" idx="2"/>
          </p:nvPr>
        </p:nvSpPr>
        <p:spPr>
          <a:xfrm>
            <a:off x="1984746" y="1822900"/>
            <a:ext cx="8940757" cy="2775400"/>
          </a:xfrm>
        </p:spPr>
        <p:txBody>
          <a:bodyPr/>
          <a:lstStyle/>
          <a:p>
            <a:pPr>
              <a:buClr>
                <a:schemeClr val="bg2">
                  <a:lumMod val="10000"/>
                </a:schemeClr>
              </a:buClr>
              <a:buFont typeface="Wingdings" pitchFamily="2" charset="2"/>
              <a:buChar char="Ø"/>
            </a:pPr>
            <a:r>
              <a:rPr lang="en-US" sz="2400" dirty="0">
                <a:solidFill>
                  <a:schemeClr val="bg2">
                    <a:lumMod val="10000"/>
                  </a:schemeClr>
                </a:solidFill>
                <a:latin typeface="Garamond" panose="02020404030301010803" pitchFamily="18" charset="0"/>
              </a:rPr>
              <a:t>OHIC is committed to keeping the cost of health insurance affordable and finding innovative new solutions to keep Rhode Islanders safe and healthy during this pandemic. </a:t>
            </a:r>
          </a:p>
          <a:p>
            <a:pPr>
              <a:buFont typeface="Wingdings" pitchFamily="2" charset="2"/>
              <a:buChar char="Ø"/>
            </a:pPr>
            <a:endParaRPr lang="en-US" sz="2400" dirty="0">
              <a:solidFill>
                <a:schemeClr val="bg2">
                  <a:lumMod val="10000"/>
                </a:schemeClr>
              </a:solidFill>
              <a:latin typeface="Garamond" panose="02020404030301010803" pitchFamily="18" charset="0"/>
            </a:endParaRPr>
          </a:p>
          <a:p>
            <a:pPr>
              <a:buClr>
                <a:schemeClr val="bg2">
                  <a:lumMod val="10000"/>
                </a:schemeClr>
              </a:buClr>
              <a:buFont typeface="Wingdings" pitchFamily="2" charset="2"/>
              <a:buChar char="Ø"/>
            </a:pPr>
            <a:r>
              <a:rPr lang="en-US" sz="2400" dirty="0">
                <a:solidFill>
                  <a:schemeClr val="bg2">
                    <a:lumMod val="10000"/>
                  </a:schemeClr>
                </a:solidFill>
                <a:latin typeface="Garamond" panose="02020404030301010803" pitchFamily="18" charset="0"/>
              </a:rPr>
              <a:t>In addition to creating policies that maintain safe access to health care and lowering premium increases, OHIC is dedicated to improving the health care system in our state to meet the needs of those who have been impacted by the social and economic stresses caused by COVID-19.</a:t>
            </a:r>
          </a:p>
        </p:txBody>
      </p:sp>
      <p:sp>
        <p:nvSpPr>
          <p:cNvPr id="7" name="Google Shape;123;p18">
            <a:extLst>
              <a:ext uri="{FF2B5EF4-FFF2-40B4-BE49-F238E27FC236}">
                <a16:creationId xmlns:a16="http://schemas.microsoft.com/office/drawing/2014/main" id="{4F0809B0-088A-8649-9AE5-4C603B91FCCD}"/>
              </a:ext>
            </a:extLst>
          </p:cNvPr>
          <p:cNvSpPr txBox="1">
            <a:spLocks noGrp="1"/>
          </p:cNvSpPr>
          <p:nvPr>
            <p:ph type="sldNum" idx="12"/>
          </p:nvPr>
        </p:nvSpPr>
        <p:spPr>
          <a:xfrm>
            <a:off x="11730265" y="5871207"/>
            <a:ext cx="393600" cy="3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16</a:t>
            </a:fld>
            <a:endParaRPr dirty="0"/>
          </a:p>
        </p:txBody>
      </p:sp>
    </p:spTree>
    <p:extLst>
      <p:ext uri="{BB962C8B-B14F-4D97-AF65-F5344CB8AC3E}">
        <p14:creationId xmlns:p14="http://schemas.microsoft.com/office/powerpoint/2010/main" val="23695472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1148317" y="524900"/>
            <a:ext cx="10518884" cy="1075600"/>
          </a:xfrm>
          <a:prstGeom prst="rect">
            <a:avLst/>
          </a:prstGeom>
          <a:solidFill>
            <a:srgbClr val="16436C"/>
          </a:solidFill>
        </p:spPr>
        <p:txBody>
          <a:bodyPr spcFirstLastPara="1" wrap="square" lIns="121900" tIns="121900" rIns="121900" bIns="121900" anchor="ctr" anchorCtr="0">
            <a:noAutofit/>
          </a:bodyPr>
          <a:lstStyle/>
          <a:p>
            <a:r>
              <a:rPr lang="en-US" sz="2800" dirty="0">
                <a:latin typeface="Gill Sans MT" panose="020B0502020104020203" pitchFamily="34" charset="77"/>
              </a:rPr>
              <a:t>      Created a Set of Temporary Benefits for Rhode Islanders</a:t>
            </a:r>
            <a:endParaRPr sz="2800" dirty="0">
              <a:latin typeface="Gill Sans MT" panose="020B0502020104020203" pitchFamily="34" charset="77"/>
            </a:endParaRPr>
          </a:p>
        </p:txBody>
      </p:sp>
      <p:sp>
        <p:nvSpPr>
          <p:cNvPr id="3" name="TextBox 2">
            <a:extLst>
              <a:ext uri="{FF2B5EF4-FFF2-40B4-BE49-F238E27FC236}">
                <a16:creationId xmlns:a16="http://schemas.microsoft.com/office/drawing/2014/main" id="{A2916EDC-3822-9642-ADBF-40A72B6A2A20}"/>
              </a:ext>
            </a:extLst>
          </p:cNvPr>
          <p:cNvSpPr txBox="1"/>
          <p:nvPr/>
        </p:nvSpPr>
        <p:spPr>
          <a:xfrm>
            <a:off x="524541" y="1119963"/>
            <a:ext cx="184731" cy="379656"/>
          </a:xfrm>
          <a:prstGeom prst="rect">
            <a:avLst/>
          </a:prstGeom>
          <a:noFill/>
        </p:spPr>
        <p:txBody>
          <a:bodyPr wrap="none" rtlCol="0">
            <a:spAutoFit/>
          </a:bodyPr>
          <a:lstStyle/>
          <a:p>
            <a:pPr defTabSz="1219170">
              <a:buClr>
                <a:srgbClr val="000000"/>
              </a:buClr>
            </a:pPr>
            <a:endParaRPr lang="en-US" sz="1867" kern="0" dirty="0">
              <a:solidFill>
                <a:srgbClr val="000000"/>
              </a:solidFill>
              <a:latin typeface="Arial"/>
              <a:cs typeface="Arial"/>
              <a:sym typeface="Arial"/>
            </a:endParaRPr>
          </a:p>
        </p:txBody>
      </p:sp>
      <p:sp>
        <p:nvSpPr>
          <p:cNvPr id="6" name="Text Placeholder 5">
            <a:extLst>
              <a:ext uri="{FF2B5EF4-FFF2-40B4-BE49-F238E27FC236}">
                <a16:creationId xmlns:a16="http://schemas.microsoft.com/office/drawing/2014/main" id="{D7B7F9A3-0CB3-C04B-8641-67CF180C7C10}"/>
              </a:ext>
            </a:extLst>
          </p:cNvPr>
          <p:cNvSpPr>
            <a:spLocks noGrp="1"/>
          </p:cNvSpPr>
          <p:nvPr>
            <p:ph type="body" idx="2"/>
          </p:nvPr>
        </p:nvSpPr>
        <p:spPr>
          <a:xfrm>
            <a:off x="1984746" y="1822899"/>
            <a:ext cx="9287599" cy="3080177"/>
          </a:xfrm>
        </p:spPr>
        <p:txBody>
          <a:bodyPr/>
          <a:lstStyle/>
          <a:p>
            <a:pPr>
              <a:buClr>
                <a:schemeClr val="bg2">
                  <a:lumMod val="10000"/>
                </a:schemeClr>
              </a:buClr>
              <a:buFont typeface="Wingdings" pitchFamily="2" charset="2"/>
              <a:buChar char="Ø"/>
            </a:pPr>
            <a:r>
              <a:rPr lang="en-US" sz="2400" dirty="0">
                <a:solidFill>
                  <a:schemeClr val="bg2">
                    <a:lumMod val="10000"/>
                  </a:schemeClr>
                </a:solidFill>
                <a:latin typeface="Garamond" panose="02020404030301010803" pitchFamily="18" charset="0"/>
              </a:rPr>
              <a:t>OHIC and the Rhode Island Medicaid program notified insurers on March 13 of a new set of insurance coverage policies designed to guarantee affordability, access, and continuity of care for all Rhode Islanders while also reducing the spread of the virus.</a:t>
            </a:r>
          </a:p>
          <a:p>
            <a:pPr>
              <a:buClr>
                <a:schemeClr val="bg2">
                  <a:lumMod val="10000"/>
                </a:schemeClr>
              </a:buClr>
              <a:buFont typeface="Wingdings" pitchFamily="2" charset="2"/>
              <a:buChar char="Ø"/>
            </a:pPr>
            <a:r>
              <a:rPr lang="en-US" sz="2400" dirty="0">
                <a:solidFill>
                  <a:schemeClr val="bg2">
                    <a:lumMod val="10000"/>
                  </a:schemeClr>
                </a:solidFill>
                <a:latin typeface="Garamond" panose="02020404030301010803" pitchFamily="18" charset="0"/>
              </a:rPr>
              <a:t>Rhode Island health plans are now providing temporary new benefits that will remain in effect until the State of Emergency related to COVID-19 is lifted, including:</a:t>
            </a:r>
          </a:p>
        </p:txBody>
      </p:sp>
      <p:sp>
        <p:nvSpPr>
          <p:cNvPr id="5" name="Text Placeholder 5">
            <a:extLst>
              <a:ext uri="{FF2B5EF4-FFF2-40B4-BE49-F238E27FC236}">
                <a16:creationId xmlns:a16="http://schemas.microsoft.com/office/drawing/2014/main" id="{CAAA1EA8-EB91-BC47-8CA2-E9E5CBA588F1}"/>
              </a:ext>
            </a:extLst>
          </p:cNvPr>
          <p:cNvSpPr txBox="1">
            <a:spLocks/>
          </p:cNvSpPr>
          <p:nvPr/>
        </p:nvSpPr>
        <p:spPr>
          <a:xfrm>
            <a:off x="1984746" y="4427160"/>
            <a:ext cx="9287599" cy="486167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91054" algn="l" rtl="0">
              <a:lnSpc>
                <a:spcPct val="100000"/>
              </a:lnSpc>
              <a:spcBef>
                <a:spcPts val="800"/>
              </a:spcBef>
              <a:spcAft>
                <a:spcPts val="0"/>
              </a:spcAft>
              <a:buClr>
                <a:schemeClr val="dk2"/>
              </a:buClr>
              <a:buSzPts val="2200"/>
              <a:buFont typeface="Barlow"/>
              <a:buChar char="▪"/>
              <a:defRPr sz="2933" b="0" i="0" u="none" strike="noStrike" cap="none">
                <a:solidFill>
                  <a:schemeClr val="dk1"/>
                </a:solidFill>
                <a:latin typeface="Barlow"/>
                <a:ea typeface="Barlow"/>
                <a:cs typeface="Barlow"/>
                <a:sym typeface="Barlow"/>
              </a:defRPr>
            </a:lvl1pPr>
            <a:lvl2pPr marL="1219170" marR="0" lvl="1" indent="-491054" algn="l" rtl="0">
              <a:lnSpc>
                <a:spcPct val="100000"/>
              </a:lnSpc>
              <a:spcBef>
                <a:spcPts val="0"/>
              </a:spcBef>
              <a:spcAft>
                <a:spcPts val="0"/>
              </a:spcAft>
              <a:buClr>
                <a:schemeClr val="dk2"/>
              </a:buClr>
              <a:buSzPts val="2200"/>
              <a:buFont typeface="Barlow"/>
              <a:buChar char="▫"/>
              <a:defRPr sz="2933" b="0" i="0" u="none" strike="noStrike" cap="none">
                <a:solidFill>
                  <a:schemeClr val="dk1"/>
                </a:solidFill>
                <a:latin typeface="Barlow"/>
                <a:ea typeface="Barlow"/>
                <a:cs typeface="Barlow"/>
                <a:sym typeface="Barlow"/>
              </a:defRPr>
            </a:lvl2pPr>
            <a:lvl3pPr marL="1828754" marR="0" lvl="2" indent="-491054" algn="l" rtl="0">
              <a:lnSpc>
                <a:spcPct val="100000"/>
              </a:lnSpc>
              <a:spcBef>
                <a:spcPts val="0"/>
              </a:spcBef>
              <a:spcAft>
                <a:spcPts val="0"/>
              </a:spcAft>
              <a:buClr>
                <a:schemeClr val="dk2"/>
              </a:buClr>
              <a:buSzPts val="2200"/>
              <a:buFont typeface="Barlow"/>
              <a:buChar char="▫"/>
              <a:defRPr sz="2933" b="0" i="0" u="none" strike="noStrike" cap="none">
                <a:solidFill>
                  <a:schemeClr val="dk1"/>
                </a:solidFill>
                <a:latin typeface="Barlow"/>
                <a:ea typeface="Barlow"/>
                <a:cs typeface="Barlow"/>
                <a:sym typeface="Barlow"/>
              </a:defRPr>
            </a:lvl3pPr>
            <a:lvl4pPr marL="2438339" marR="0" lvl="3" indent="-491054" algn="l" rtl="0">
              <a:lnSpc>
                <a:spcPct val="100000"/>
              </a:lnSpc>
              <a:spcBef>
                <a:spcPts val="0"/>
              </a:spcBef>
              <a:spcAft>
                <a:spcPts val="0"/>
              </a:spcAft>
              <a:buClr>
                <a:schemeClr val="dk1"/>
              </a:buClr>
              <a:buSzPts val="2200"/>
              <a:buFont typeface="Barlow"/>
              <a:buChar char="▫"/>
              <a:defRPr sz="2933" b="0" i="0" u="none" strike="noStrike" cap="none">
                <a:solidFill>
                  <a:schemeClr val="dk1"/>
                </a:solidFill>
                <a:latin typeface="Barlow"/>
                <a:ea typeface="Barlow"/>
                <a:cs typeface="Barlow"/>
                <a:sym typeface="Barlow"/>
              </a:defRPr>
            </a:lvl4pPr>
            <a:lvl5pPr marL="3047924" marR="0" lvl="4" indent="-491054" algn="l" rtl="0">
              <a:lnSpc>
                <a:spcPct val="100000"/>
              </a:lnSpc>
              <a:spcBef>
                <a:spcPts val="0"/>
              </a:spcBef>
              <a:spcAft>
                <a:spcPts val="0"/>
              </a:spcAft>
              <a:buClr>
                <a:schemeClr val="dk1"/>
              </a:buClr>
              <a:buSzPts val="2200"/>
              <a:buFont typeface="Barlow"/>
              <a:buChar char="○"/>
              <a:defRPr sz="2933" b="0" i="0" u="none" strike="noStrike" cap="none">
                <a:solidFill>
                  <a:schemeClr val="dk1"/>
                </a:solidFill>
                <a:latin typeface="Barlow"/>
                <a:ea typeface="Barlow"/>
                <a:cs typeface="Barlow"/>
                <a:sym typeface="Barlow"/>
              </a:defRPr>
            </a:lvl5pPr>
            <a:lvl6pPr marL="3657509" marR="0" lvl="5" indent="-491054" algn="l" rtl="0">
              <a:lnSpc>
                <a:spcPct val="100000"/>
              </a:lnSpc>
              <a:spcBef>
                <a:spcPts val="0"/>
              </a:spcBef>
              <a:spcAft>
                <a:spcPts val="0"/>
              </a:spcAft>
              <a:buClr>
                <a:schemeClr val="dk1"/>
              </a:buClr>
              <a:buSzPts val="2200"/>
              <a:buFont typeface="Barlow"/>
              <a:buChar char="■"/>
              <a:defRPr sz="2933" b="0" i="0" u="none" strike="noStrike" cap="none">
                <a:solidFill>
                  <a:schemeClr val="dk1"/>
                </a:solidFill>
                <a:latin typeface="Barlow"/>
                <a:ea typeface="Barlow"/>
                <a:cs typeface="Barlow"/>
                <a:sym typeface="Barlow"/>
              </a:defRPr>
            </a:lvl6pPr>
            <a:lvl7pPr marL="4267093" marR="0" lvl="6" indent="-491054" algn="l" rtl="0">
              <a:lnSpc>
                <a:spcPct val="100000"/>
              </a:lnSpc>
              <a:spcBef>
                <a:spcPts val="0"/>
              </a:spcBef>
              <a:spcAft>
                <a:spcPts val="0"/>
              </a:spcAft>
              <a:buClr>
                <a:schemeClr val="dk1"/>
              </a:buClr>
              <a:buSzPts val="2200"/>
              <a:buFont typeface="Barlow"/>
              <a:buChar char="●"/>
              <a:defRPr sz="2933" b="0" i="0" u="none" strike="noStrike" cap="none">
                <a:solidFill>
                  <a:schemeClr val="dk1"/>
                </a:solidFill>
                <a:latin typeface="Barlow"/>
                <a:ea typeface="Barlow"/>
                <a:cs typeface="Barlow"/>
                <a:sym typeface="Barlow"/>
              </a:defRPr>
            </a:lvl7pPr>
            <a:lvl8pPr marL="4876678" marR="0" lvl="7" indent="-491054" algn="l" rtl="0">
              <a:lnSpc>
                <a:spcPct val="100000"/>
              </a:lnSpc>
              <a:spcBef>
                <a:spcPts val="0"/>
              </a:spcBef>
              <a:spcAft>
                <a:spcPts val="0"/>
              </a:spcAft>
              <a:buClr>
                <a:schemeClr val="dk1"/>
              </a:buClr>
              <a:buSzPts val="2200"/>
              <a:buFont typeface="Barlow"/>
              <a:buChar char="○"/>
              <a:defRPr sz="2933" b="0" i="0" u="none" strike="noStrike" cap="none">
                <a:solidFill>
                  <a:schemeClr val="dk1"/>
                </a:solidFill>
                <a:latin typeface="Barlow"/>
                <a:ea typeface="Barlow"/>
                <a:cs typeface="Barlow"/>
                <a:sym typeface="Barlow"/>
              </a:defRPr>
            </a:lvl8pPr>
            <a:lvl9pPr marL="5486263" marR="0" lvl="8" indent="-491054" algn="l" rtl="0">
              <a:lnSpc>
                <a:spcPct val="100000"/>
              </a:lnSpc>
              <a:spcBef>
                <a:spcPts val="0"/>
              </a:spcBef>
              <a:spcAft>
                <a:spcPts val="0"/>
              </a:spcAft>
              <a:buClr>
                <a:schemeClr val="dk1"/>
              </a:buClr>
              <a:buSzPts val="2200"/>
              <a:buFont typeface="Barlow"/>
              <a:buChar char="■"/>
              <a:defRPr sz="2933" b="0" i="0" u="none" strike="noStrike" cap="none">
                <a:solidFill>
                  <a:schemeClr val="dk1"/>
                </a:solidFill>
                <a:latin typeface="Barlow"/>
                <a:ea typeface="Barlow"/>
                <a:cs typeface="Barlow"/>
                <a:sym typeface="Barlow"/>
              </a:defRPr>
            </a:lvl9pPr>
          </a:lstStyle>
          <a:p>
            <a:pPr defTabSz="914400">
              <a:buClr>
                <a:schemeClr val="bg2">
                  <a:lumMod val="10000"/>
                </a:schemeClr>
              </a:buClr>
              <a:buFont typeface="Courier New" panose="02070309020205020404" pitchFamily="49" charset="0"/>
              <a:buChar char="o"/>
            </a:pPr>
            <a:endParaRPr lang="en-US" sz="2400" kern="0" dirty="0">
              <a:solidFill>
                <a:schemeClr val="bg2">
                  <a:lumMod val="10000"/>
                </a:schemeClr>
              </a:solidFill>
              <a:latin typeface="Garamond" panose="02020404030301010803" pitchFamily="18" charset="0"/>
            </a:endParaRPr>
          </a:p>
          <a:p>
            <a:pPr lvl="1" defTabSz="914400">
              <a:buClr>
                <a:schemeClr val="bg2">
                  <a:lumMod val="10000"/>
                </a:schemeClr>
              </a:buClr>
              <a:buFont typeface="Courier New" panose="02070309020205020404" pitchFamily="49" charset="0"/>
              <a:buChar char="o"/>
            </a:pPr>
            <a:r>
              <a:rPr lang="en-US" sz="2400" kern="0" dirty="0">
                <a:solidFill>
                  <a:schemeClr val="bg2">
                    <a:lumMod val="10000"/>
                  </a:schemeClr>
                </a:solidFill>
                <a:latin typeface="Garamond" panose="02020404030301010803" pitchFamily="18" charset="0"/>
              </a:rPr>
              <a:t>Expanded access to telemedicine services</a:t>
            </a:r>
          </a:p>
          <a:p>
            <a:pPr lvl="1" defTabSz="914400">
              <a:buClr>
                <a:schemeClr val="bg2">
                  <a:lumMod val="10000"/>
                </a:schemeClr>
              </a:buClr>
              <a:buFont typeface="Courier New" panose="02070309020205020404" pitchFamily="49" charset="0"/>
              <a:buChar char="o"/>
            </a:pPr>
            <a:r>
              <a:rPr lang="en-US" sz="2400" kern="0" dirty="0">
                <a:solidFill>
                  <a:schemeClr val="bg2">
                    <a:lumMod val="10000"/>
                  </a:schemeClr>
                </a:solidFill>
                <a:latin typeface="Garamond" panose="02020404030301010803" pitchFamily="18" charset="0"/>
              </a:rPr>
              <a:t>COVID-19 screening and testing without cost-sharing</a:t>
            </a:r>
          </a:p>
          <a:p>
            <a:pPr lvl="1" defTabSz="914400">
              <a:buClr>
                <a:schemeClr val="bg2">
                  <a:lumMod val="10000"/>
                </a:schemeClr>
              </a:buClr>
              <a:buFont typeface="Courier New" panose="02070309020205020404" pitchFamily="49" charset="0"/>
              <a:buChar char="o"/>
            </a:pPr>
            <a:r>
              <a:rPr lang="en-US" sz="2400" kern="0" dirty="0">
                <a:solidFill>
                  <a:schemeClr val="bg2">
                    <a:lumMod val="10000"/>
                  </a:schemeClr>
                </a:solidFill>
                <a:latin typeface="Garamond" panose="02020404030301010803" pitchFamily="18" charset="0"/>
              </a:rPr>
              <a:t>Increased access to COVID-19 treatment without cost-sharing</a:t>
            </a:r>
          </a:p>
          <a:p>
            <a:pPr lvl="1" defTabSz="914400">
              <a:buClr>
                <a:schemeClr val="bg2">
                  <a:lumMod val="10000"/>
                </a:schemeClr>
              </a:buClr>
              <a:buFont typeface="Courier New" panose="02070309020205020404" pitchFamily="49" charset="0"/>
              <a:buChar char="o"/>
            </a:pPr>
            <a:r>
              <a:rPr lang="en-US" sz="2400" kern="0" dirty="0">
                <a:solidFill>
                  <a:schemeClr val="bg2">
                    <a:lumMod val="10000"/>
                  </a:schemeClr>
                </a:solidFill>
                <a:latin typeface="Garamond" panose="02020404030301010803" pitchFamily="18" charset="0"/>
              </a:rPr>
              <a:t>Early refills for necessary prescriptions and medical supplies</a:t>
            </a:r>
          </a:p>
        </p:txBody>
      </p:sp>
      <p:sp>
        <p:nvSpPr>
          <p:cNvPr id="7" name="Google Shape;123;p18">
            <a:extLst>
              <a:ext uri="{FF2B5EF4-FFF2-40B4-BE49-F238E27FC236}">
                <a16:creationId xmlns:a16="http://schemas.microsoft.com/office/drawing/2014/main" id="{A0ED4E66-5835-1E45-9ACF-7BF197564BDF}"/>
              </a:ext>
            </a:extLst>
          </p:cNvPr>
          <p:cNvSpPr txBox="1">
            <a:spLocks noGrp="1"/>
          </p:cNvSpPr>
          <p:nvPr>
            <p:ph type="sldNum" idx="12"/>
          </p:nvPr>
        </p:nvSpPr>
        <p:spPr>
          <a:xfrm>
            <a:off x="11730265" y="5853951"/>
            <a:ext cx="393600" cy="3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17</a:t>
            </a:fld>
            <a:endParaRPr dirty="0"/>
          </a:p>
        </p:txBody>
      </p:sp>
    </p:spTree>
    <p:extLst>
      <p:ext uri="{BB962C8B-B14F-4D97-AF65-F5344CB8AC3E}">
        <p14:creationId xmlns:p14="http://schemas.microsoft.com/office/powerpoint/2010/main" val="172642720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1148317" y="524900"/>
            <a:ext cx="10518884" cy="1075600"/>
          </a:xfrm>
          <a:prstGeom prst="rect">
            <a:avLst/>
          </a:prstGeom>
          <a:solidFill>
            <a:srgbClr val="16436C"/>
          </a:solidFill>
        </p:spPr>
        <p:txBody>
          <a:bodyPr spcFirstLastPara="1" wrap="square" lIns="121900" tIns="121900" rIns="121900" bIns="121900" anchor="ctr" anchorCtr="0">
            <a:noAutofit/>
          </a:bodyPr>
          <a:lstStyle/>
          <a:p>
            <a:r>
              <a:rPr lang="en-US" sz="2800" dirty="0">
                <a:latin typeface="Gill Sans MT" panose="020B0502020104020203" pitchFamily="34" charset="77"/>
              </a:rPr>
              <a:t>       Further Expanded Telemedicine Access</a:t>
            </a:r>
            <a:endParaRPr sz="2800" dirty="0">
              <a:latin typeface="Gill Sans MT" panose="020B0502020104020203" pitchFamily="34" charset="77"/>
            </a:endParaRPr>
          </a:p>
        </p:txBody>
      </p:sp>
      <p:sp>
        <p:nvSpPr>
          <p:cNvPr id="3" name="TextBox 2">
            <a:extLst>
              <a:ext uri="{FF2B5EF4-FFF2-40B4-BE49-F238E27FC236}">
                <a16:creationId xmlns:a16="http://schemas.microsoft.com/office/drawing/2014/main" id="{A2916EDC-3822-9642-ADBF-40A72B6A2A20}"/>
              </a:ext>
            </a:extLst>
          </p:cNvPr>
          <p:cNvSpPr txBox="1"/>
          <p:nvPr/>
        </p:nvSpPr>
        <p:spPr>
          <a:xfrm>
            <a:off x="524541" y="1119963"/>
            <a:ext cx="184731" cy="379656"/>
          </a:xfrm>
          <a:prstGeom prst="rect">
            <a:avLst/>
          </a:prstGeom>
          <a:noFill/>
        </p:spPr>
        <p:txBody>
          <a:bodyPr wrap="none" rtlCol="0">
            <a:spAutoFit/>
          </a:bodyPr>
          <a:lstStyle/>
          <a:p>
            <a:pPr defTabSz="1219170">
              <a:buClr>
                <a:srgbClr val="000000"/>
              </a:buClr>
            </a:pPr>
            <a:endParaRPr lang="en-US" sz="1867" kern="0" dirty="0">
              <a:solidFill>
                <a:srgbClr val="000000"/>
              </a:solidFill>
              <a:latin typeface="Arial"/>
              <a:cs typeface="Arial"/>
              <a:sym typeface="Arial"/>
            </a:endParaRPr>
          </a:p>
        </p:txBody>
      </p:sp>
      <p:sp>
        <p:nvSpPr>
          <p:cNvPr id="6" name="Text Placeholder 5">
            <a:extLst>
              <a:ext uri="{FF2B5EF4-FFF2-40B4-BE49-F238E27FC236}">
                <a16:creationId xmlns:a16="http://schemas.microsoft.com/office/drawing/2014/main" id="{D7B7F9A3-0CB3-C04B-8641-67CF180C7C10}"/>
              </a:ext>
            </a:extLst>
          </p:cNvPr>
          <p:cNvSpPr>
            <a:spLocks noGrp="1"/>
          </p:cNvSpPr>
          <p:nvPr>
            <p:ph type="body" idx="2"/>
          </p:nvPr>
        </p:nvSpPr>
        <p:spPr>
          <a:xfrm>
            <a:off x="1984746" y="1822899"/>
            <a:ext cx="9287599" cy="4510201"/>
          </a:xfrm>
        </p:spPr>
        <p:txBody>
          <a:bodyPr/>
          <a:lstStyle/>
          <a:p>
            <a:pPr>
              <a:spcBef>
                <a:spcPts val="0"/>
              </a:spcBef>
              <a:buClr>
                <a:schemeClr val="bg2">
                  <a:lumMod val="10000"/>
                </a:schemeClr>
              </a:buClr>
              <a:buFont typeface="Wingdings" pitchFamily="2" charset="2"/>
              <a:buChar char="Ø"/>
            </a:pPr>
            <a:r>
              <a:rPr lang="en-US" sz="2400" dirty="0">
                <a:solidFill>
                  <a:schemeClr val="bg2">
                    <a:lumMod val="10000"/>
                  </a:schemeClr>
                </a:solidFill>
                <a:latin typeface="Garamond" panose="02020404030301010803" pitchFamily="18" charset="0"/>
              </a:rPr>
              <a:t>Ensuring that primary care and behavioral health care services can continue in our state is OHIC's key priority during this public health crisis.</a:t>
            </a:r>
          </a:p>
          <a:p>
            <a:pPr marL="118531" indent="0">
              <a:spcBef>
                <a:spcPts val="0"/>
              </a:spcBef>
              <a:buClr>
                <a:schemeClr val="bg2">
                  <a:lumMod val="10000"/>
                </a:schemeClr>
              </a:buClr>
              <a:buNone/>
            </a:pPr>
            <a:endParaRPr lang="en-US" sz="2000" dirty="0">
              <a:solidFill>
                <a:schemeClr val="bg2">
                  <a:lumMod val="10000"/>
                </a:schemeClr>
              </a:solidFill>
              <a:latin typeface="Garamond" panose="02020404030301010803" pitchFamily="18" charset="0"/>
            </a:endParaRPr>
          </a:p>
          <a:p>
            <a:pPr>
              <a:spcBef>
                <a:spcPts val="0"/>
              </a:spcBef>
              <a:buClr>
                <a:schemeClr val="bg2">
                  <a:lumMod val="10000"/>
                </a:schemeClr>
              </a:buClr>
              <a:buFont typeface="Wingdings" pitchFamily="2" charset="2"/>
              <a:buChar char="Ø"/>
            </a:pPr>
            <a:r>
              <a:rPr lang="en-US" sz="2400" dirty="0">
                <a:solidFill>
                  <a:schemeClr val="bg2">
                    <a:lumMod val="10000"/>
                  </a:schemeClr>
                </a:solidFill>
                <a:latin typeface="Garamond" panose="02020404030301010803" pitchFamily="18" charset="0"/>
              </a:rPr>
              <a:t>Following Governor Raimondo's Executive Order, OHIC issued a bulletin on March 18 that further increased coverage requirements for insurers in Rhode Island. </a:t>
            </a:r>
          </a:p>
          <a:p>
            <a:pPr marL="118531" indent="0">
              <a:spcBef>
                <a:spcPts val="0"/>
              </a:spcBef>
              <a:buClr>
                <a:schemeClr val="bg2">
                  <a:lumMod val="10000"/>
                </a:schemeClr>
              </a:buClr>
              <a:buNone/>
            </a:pPr>
            <a:endParaRPr lang="en-US" sz="2000" dirty="0">
              <a:solidFill>
                <a:schemeClr val="bg2">
                  <a:lumMod val="10000"/>
                </a:schemeClr>
              </a:solidFill>
              <a:latin typeface="Garamond" panose="02020404030301010803" pitchFamily="18" charset="0"/>
            </a:endParaRPr>
          </a:p>
          <a:p>
            <a:pPr>
              <a:spcBef>
                <a:spcPts val="0"/>
              </a:spcBef>
              <a:buClr>
                <a:schemeClr val="bg2">
                  <a:lumMod val="10000"/>
                </a:schemeClr>
              </a:buClr>
              <a:buFont typeface="Wingdings" pitchFamily="2" charset="2"/>
              <a:buChar char="Ø"/>
            </a:pPr>
            <a:r>
              <a:rPr lang="en-US" sz="2400" dirty="0">
                <a:solidFill>
                  <a:schemeClr val="bg2">
                    <a:lumMod val="10000"/>
                  </a:schemeClr>
                </a:solidFill>
                <a:latin typeface="Garamond" panose="02020404030301010803" pitchFamily="18" charset="0"/>
              </a:rPr>
              <a:t>This bulletin ensures that all services that are typically covered under an enrollees plan that are deemed clinically appropriate and medically necessary must be covered. </a:t>
            </a:r>
          </a:p>
        </p:txBody>
      </p:sp>
      <p:sp>
        <p:nvSpPr>
          <p:cNvPr id="7" name="Google Shape;123;p18">
            <a:extLst>
              <a:ext uri="{FF2B5EF4-FFF2-40B4-BE49-F238E27FC236}">
                <a16:creationId xmlns:a16="http://schemas.microsoft.com/office/drawing/2014/main" id="{A0ED4E66-5835-1E45-9ACF-7BF197564BDF}"/>
              </a:ext>
            </a:extLst>
          </p:cNvPr>
          <p:cNvSpPr txBox="1">
            <a:spLocks noGrp="1"/>
          </p:cNvSpPr>
          <p:nvPr>
            <p:ph type="sldNum" idx="12"/>
          </p:nvPr>
        </p:nvSpPr>
        <p:spPr>
          <a:xfrm>
            <a:off x="11730265" y="5853951"/>
            <a:ext cx="393600" cy="3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18</a:t>
            </a:fld>
            <a:endParaRPr dirty="0"/>
          </a:p>
        </p:txBody>
      </p:sp>
    </p:spTree>
    <p:extLst>
      <p:ext uri="{BB962C8B-B14F-4D97-AF65-F5344CB8AC3E}">
        <p14:creationId xmlns:p14="http://schemas.microsoft.com/office/powerpoint/2010/main" val="185382833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1148317" y="524900"/>
            <a:ext cx="10518884" cy="1075600"/>
          </a:xfrm>
          <a:prstGeom prst="rect">
            <a:avLst/>
          </a:prstGeom>
          <a:solidFill>
            <a:srgbClr val="16436C"/>
          </a:solidFill>
        </p:spPr>
        <p:txBody>
          <a:bodyPr spcFirstLastPara="1" wrap="square" lIns="121900" tIns="121900" rIns="121900" bIns="121900" anchor="ctr" anchorCtr="0">
            <a:noAutofit/>
          </a:bodyPr>
          <a:lstStyle/>
          <a:p>
            <a:r>
              <a:rPr lang="en-US" sz="2800" dirty="0">
                <a:latin typeface="Gill Sans MT" panose="020B0502020104020203" pitchFamily="34" charset="77"/>
              </a:rPr>
              <a:t>       Ensuring Health Care Affordability </a:t>
            </a:r>
            <a:endParaRPr sz="2800" dirty="0">
              <a:latin typeface="Gill Sans MT" panose="020B0502020104020203" pitchFamily="34" charset="77"/>
            </a:endParaRPr>
          </a:p>
        </p:txBody>
      </p:sp>
      <p:sp>
        <p:nvSpPr>
          <p:cNvPr id="3" name="TextBox 2">
            <a:extLst>
              <a:ext uri="{FF2B5EF4-FFF2-40B4-BE49-F238E27FC236}">
                <a16:creationId xmlns:a16="http://schemas.microsoft.com/office/drawing/2014/main" id="{A2916EDC-3822-9642-ADBF-40A72B6A2A20}"/>
              </a:ext>
            </a:extLst>
          </p:cNvPr>
          <p:cNvSpPr txBox="1"/>
          <p:nvPr/>
        </p:nvSpPr>
        <p:spPr>
          <a:xfrm>
            <a:off x="524541" y="1119963"/>
            <a:ext cx="184731" cy="379656"/>
          </a:xfrm>
          <a:prstGeom prst="rect">
            <a:avLst/>
          </a:prstGeom>
          <a:noFill/>
        </p:spPr>
        <p:txBody>
          <a:bodyPr wrap="none" rtlCol="0">
            <a:spAutoFit/>
          </a:bodyPr>
          <a:lstStyle/>
          <a:p>
            <a:pPr defTabSz="1219170">
              <a:buClr>
                <a:srgbClr val="000000"/>
              </a:buClr>
            </a:pPr>
            <a:endParaRPr lang="en-US" sz="1867" kern="0" dirty="0">
              <a:solidFill>
                <a:srgbClr val="000000"/>
              </a:solidFill>
              <a:latin typeface="Arial"/>
              <a:cs typeface="Arial"/>
              <a:sym typeface="Arial"/>
            </a:endParaRPr>
          </a:p>
        </p:txBody>
      </p:sp>
      <p:sp>
        <p:nvSpPr>
          <p:cNvPr id="6" name="Text Placeholder 5">
            <a:extLst>
              <a:ext uri="{FF2B5EF4-FFF2-40B4-BE49-F238E27FC236}">
                <a16:creationId xmlns:a16="http://schemas.microsoft.com/office/drawing/2014/main" id="{D7B7F9A3-0CB3-C04B-8641-67CF180C7C10}"/>
              </a:ext>
            </a:extLst>
          </p:cNvPr>
          <p:cNvSpPr>
            <a:spLocks noGrp="1"/>
          </p:cNvSpPr>
          <p:nvPr>
            <p:ph type="body" idx="2"/>
          </p:nvPr>
        </p:nvSpPr>
        <p:spPr>
          <a:xfrm>
            <a:off x="1984746" y="1822899"/>
            <a:ext cx="9745519" cy="5035101"/>
          </a:xfrm>
        </p:spPr>
        <p:txBody>
          <a:bodyPr/>
          <a:lstStyle/>
          <a:p>
            <a:pPr marL="118531" indent="0">
              <a:spcBef>
                <a:spcPts val="0"/>
              </a:spcBef>
              <a:buClr>
                <a:schemeClr val="bg2">
                  <a:lumMod val="10000"/>
                </a:schemeClr>
              </a:buClr>
              <a:buNone/>
            </a:pPr>
            <a:r>
              <a:rPr lang="en-US" sz="2400" b="1" dirty="0">
                <a:solidFill>
                  <a:schemeClr val="bg2">
                    <a:lumMod val="10000"/>
                  </a:schemeClr>
                </a:solidFill>
                <a:latin typeface="Gill Sans MT" panose="020B0502020104020203" pitchFamily="34" charset="77"/>
              </a:rPr>
              <a:t>Approved Premium Credits for Rhode Island Consumers</a:t>
            </a:r>
          </a:p>
          <a:p>
            <a:pPr marL="118531" indent="0">
              <a:spcBef>
                <a:spcPts val="0"/>
              </a:spcBef>
              <a:buClr>
                <a:schemeClr val="bg2">
                  <a:lumMod val="10000"/>
                </a:schemeClr>
              </a:buClr>
              <a:buNone/>
            </a:pPr>
            <a:endParaRPr lang="en-US" sz="2000" b="1" dirty="0">
              <a:solidFill>
                <a:schemeClr val="bg2">
                  <a:lumMod val="10000"/>
                </a:schemeClr>
              </a:solidFill>
              <a:latin typeface="Gill Sans MT" panose="020B0502020104020203" pitchFamily="34" charset="77"/>
            </a:endParaRPr>
          </a:p>
          <a:p>
            <a:pPr>
              <a:spcBef>
                <a:spcPts val="0"/>
              </a:spcBef>
              <a:buClr>
                <a:schemeClr val="bg2">
                  <a:lumMod val="10000"/>
                </a:schemeClr>
              </a:buClr>
              <a:buFont typeface="Wingdings" pitchFamily="2" charset="2"/>
              <a:buChar char="Ø"/>
            </a:pPr>
            <a:r>
              <a:rPr lang="en-US" sz="2000" dirty="0">
                <a:solidFill>
                  <a:schemeClr val="bg2">
                    <a:lumMod val="10000"/>
                  </a:schemeClr>
                </a:solidFill>
                <a:latin typeface="Garamond" panose="02020404030301010803" pitchFamily="18" charset="0"/>
              </a:rPr>
              <a:t>OHIC approved insurer-proposed premium credits for consumers of some dental and medical plans. Such reductions to consumer costs are associated with the reduced claims expenses due to lower use of health care services during the COVID-19 pandemic.</a:t>
            </a:r>
            <a:endParaRPr lang="en-US" sz="1800" dirty="0">
              <a:solidFill>
                <a:schemeClr val="bg2">
                  <a:lumMod val="10000"/>
                </a:schemeClr>
              </a:solidFill>
              <a:latin typeface="Garamond" panose="02020404030301010803" pitchFamily="18" charset="0"/>
            </a:endParaRPr>
          </a:p>
          <a:p>
            <a:pPr>
              <a:spcBef>
                <a:spcPts val="0"/>
              </a:spcBef>
              <a:buClr>
                <a:schemeClr val="bg2">
                  <a:lumMod val="10000"/>
                </a:schemeClr>
              </a:buClr>
              <a:buFont typeface="Wingdings" pitchFamily="2" charset="2"/>
              <a:buChar char="Ø"/>
            </a:pPr>
            <a:r>
              <a:rPr lang="en-US" sz="2000" dirty="0">
                <a:solidFill>
                  <a:schemeClr val="bg2">
                    <a:lumMod val="10000"/>
                  </a:schemeClr>
                </a:solidFill>
                <a:latin typeface="Garamond" panose="02020404030301010803" pitchFamily="18" charset="0"/>
              </a:rPr>
              <a:t>These premium credits amounted to over $20 million and were provided to approximately 220,000 subscribers</a:t>
            </a:r>
          </a:p>
          <a:p>
            <a:pPr marL="118531" indent="0">
              <a:spcBef>
                <a:spcPts val="0"/>
              </a:spcBef>
              <a:buClr>
                <a:schemeClr val="bg2">
                  <a:lumMod val="10000"/>
                </a:schemeClr>
              </a:buClr>
              <a:buNone/>
            </a:pPr>
            <a:endParaRPr lang="en-US" sz="2400" dirty="0">
              <a:solidFill>
                <a:schemeClr val="bg2">
                  <a:lumMod val="10000"/>
                </a:schemeClr>
              </a:solidFill>
              <a:latin typeface="Garamond" panose="02020404030301010803" pitchFamily="18" charset="0"/>
            </a:endParaRPr>
          </a:p>
          <a:p>
            <a:pPr marL="118531" indent="0">
              <a:spcBef>
                <a:spcPts val="0"/>
              </a:spcBef>
              <a:buClr>
                <a:schemeClr val="bg2">
                  <a:lumMod val="10000"/>
                </a:schemeClr>
              </a:buClr>
              <a:buNone/>
            </a:pPr>
            <a:r>
              <a:rPr lang="en-US" sz="2400" b="1" dirty="0">
                <a:solidFill>
                  <a:schemeClr val="bg2">
                    <a:lumMod val="10000"/>
                  </a:schemeClr>
                </a:solidFill>
                <a:latin typeface="Gill Sans MT" panose="020B0502020104020203" pitchFamily="34" charset="77"/>
              </a:rPr>
              <a:t>Protected Rhode Island Consumers From Being Charged Additional PPE Fees</a:t>
            </a:r>
          </a:p>
          <a:p>
            <a:pPr marL="118531" indent="0">
              <a:spcBef>
                <a:spcPts val="0"/>
              </a:spcBef>
              <a:buClr>
                <a:schemeClr val="bg2">
                  <a:lumMod val="10000"/>
                </a:schemeClr>
              </a:buClr>
              <a:buNone/>
            </a:pPr>
            <a:endParaRPr lang="en-US" sz="2000" dirty="0">
              <a:solidFill>
                <a:schemeClr val="bg2">
                  <a:lumMod val="10000"/>
                </a:schemeClr>
              </a:solidFill>
              <a:latin typeface="Gill Sans MT" panose="020B0502020104020203" pitchFamily="34" charset="77"/>
            </a:endParaRPr>
          </a:p>
          <a:p>
            <a:pPr>
              <a:spcBef>
                <a:spcPts val="0"/>
              </a:spcBef>
              <a:buClr>
                <a:schemeClr val="bg2">
                  <a:lumMod val="10000"/>
                </a:schemeClr>
              </a:buClr>
              <a:buFont typeface="Wingdings" pitchFamily="2" charset="2"/>
              <a:buChar char="Ø"/>
            </a:pPr>
            <a:r>
              <a:rPr lang="en-US" sz="2000" dirty="0">
                <a:solidFill>
                  <a:schemeClr val="bg2">
                    <a:lumMod val="10000"/>
                  </a:schemeClr>
                </a:solidFill>
                <a:latin typeface="Garamond" panose="02020404030301010803" pitchFamily="18" charset="0"/>
              </a:rPr>
              <a:t>OHIC ensured that consumers will not be charged added, direct fees by their dental or other health care providers to offset the costs of provider personal protective equipment needed to safely deliver care during this pandemic. </a:t>
            </a:r>
          </a:p>
        </p:txBody>
      </p:sp>
      <p:sp>
        <p:nvSpPr>
          <p:cNvPr id="7" name="Google Shape;123;p18">
            <a:extLst>
              <a:ext uri="{FF2B5EF4-FFF2-40B4-BE49-F238E27FC236}">
                <a16:creationId xmlns:a16="http://schemas.microsoft.com/office/drawing/2014/main" id="{A0ED4E66-5835-1E45-9ACF-7BF197564BDF}"/>
              </a:ext>
            </a:extLst>
          </p:cNvPr>
          <p:cNvSpPr txBox="1">
            <a:spLocks noGrp="1"/>
          </p:cNvSpPr>
          <p:nvPr>
            <p:ph type="sldNum" idx="12"/>
          </p:nvPr>
        </p:nvSpPr>
        <p:spPr>
          <a:xfrm>
            <a:off x="11730265" y="5853951"/>
            <a:ext cx="393600" cy="3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19</a:t>
            </a:fld>
            <a:endParaRPr dirty="0"/>
          </a:p>
        </p:txBody>
      </p:sp>
    </p:spTree>
    <p:extLst>
      <p:ext uri="{BB962C8B-B14F-4D97-AF65-F5344CB8AC3E}">
        <p14:creationId xmlns:p14="http://schemas.microsoft.com/office/powerpoint/2010/main" val="6066392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3386F"/>
        </a:solidFill>
        <a:effectLst/>
      </p:bgPr>
    </p:bg>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899A5FAF-5077-4C91-BB7E-6E909833247E}"/>
              </a:ext>
            </a:extLst>
          </p:cNvPr>
          <p:cNvSpPr>
            <a:spLocks noGrp="1" noChangeArrowheads="1"/>
          </p:cNvSpPr>
          <p:nvPr>
            <p:ph type="title"/>
          </p:nvPr>
        </p:nvSpPr>
        <p:spPr>
          <a:xfrm>
            <a:off x="1157816" y="224590"/>
            <a:ext cx="9876367" cy="1355725"/>
          </a:xfrm>
        </p:spPr>
        <p:txBody>
          <a:bodyPr/>
          <a:lstStyle/>
          <a:p>
            <a:r>
              <a:rPr lang="en-US" altLang="en-US" sz="4800" b="1" dirty="0">
                <a:solidFill>
                  <a:srgbClr val="2B4681"/>
                </a:solidFill>
                <a:latin typeface="Garamond" panose="02020404030301010803" pitchFamily="18" charset="0"/>
              </a:rPr>
              <a:t>Agenda</a:t>
            </a:r>
            <a:endParaRPr lang="en-US" altLang="en-US" sz="4400" b="1" dirty="0">
              <a:solidFill>
                <a:srgbClr val="2B4681"/>
              </a:solidFill>
              <a:latin typeface="Garamond" panose="02020404030301010803" pitchFamily="18" charset="0"/>
            </a:endParaRPr>
          </a:p>
        </p:txBody>
      </p:sp>
      <p:sp>
        <p:nvSpPr>
          <p:cNvPr id="3" name="Content Placeholder 2">
            <a:extLst>
              <a:ext uri="{FF2B5EF4-FFF2-40B4-BE49-F238E27FC236}">
                <a16:creationId xmlns:a16="http://schemas.microsoft.com/office/drawing/2014/main" id="{45C6AE6D-9AC1-47A4-B10A-FBD1A6DAF99E}"/>
              </a:ext>
            </a:extLst>
          </p:cNvPr>
          <p:cNvSpPr>
            <a:spLocks noGrp="1"/>
          </p:cNvSpPr>
          <p:nvPr>
            <p:ph idx="1"/>
          </p:nvPr>
        </p:nvSpPr>
        <p:spPr>
          <a:xfrm>
            <a:off x="689668" y="1443155"/>
            <a:ext cx="11343158" cy="1014295"/>
          </a:xfrm>
        </p:spPr>
        <p:txBody>
          <a:bodyPr>
            <a:normAutofit/>
          </a:bodyPr>
          <a:lstStyle/>
          <a:p>
            <a:pPr marL="68578" indent="0" fontAlgn="auto">
              <a:spcAft>
                <a:spcPts val="900"/>
              </a:spcAft>
              <a:buNone/>
              <a:defRPr/>
            </a:pPr>
            <a:r>
              <a:rPr lang="en-US" sz="2400" dirty="0">
                <a:solidFill>
                  <a:srgbClr val="2B4681"/>
                </a:solidFill>
                <a:latin typeface="Garamond" panose="02020404030301010803" pitchFamily="18" charset="0"/>
              </a:rPr>
              <a:t>Introductions and Review of August Meeting Minutes </a:t>
            </a:r>
            <a:r>
              <a:rPr lang="en-US" sz="2400" b="1" dirty="0">
                <a:solidFill>
                  <a:srgbClr val="2B4681"/>
                </a:solidFill>
                <a:latin typeface="Garamond" panose="02020404030301010803" pitchFamily="18" charset="0"/>
              </a:rPr>
              <a:t>(4:30 – 4:35pm)</a:t>
            </a:r>
          </a:p>
          <a:p>
            <a:pPr marL="68578" indent="0" fontAlgn="auto">
              <a:spcAft>
                <a:spcPts val="900"/>
              </a:spcAft>
              <a:buNone/>
              <a:defRPr/>
            </a:pPr>
            <a:r>
              <a:rPr lang="en-US" sz="2400" dirty="0">
                <a:solidFill>
                  <a:srgbClr val="2B4681"/>
                </a:solidFill>
                <a:latin typeface="Garamond" panose="02020404030301010803" pitchFamily="18" charset="0"/>
              </a:rPr>
              <a:t>Rhode Island Parent Information Network (RIPIN) RIREACH Update </a:t>
            </a:r>
            <a:r>
              <a:rPr lang="en-US" sz="2400" b="1" dirty="0">
                <a:solidFill>
                  <a:srgbClr val="2B4681"/>
                </a:solidFill>
                <a:latin typeface="Garamond" panose="02020404030301010803" pitchFamily="18" charset="0"/>
              </a:rPr>
              <a:t>(4:35 – 4:40pm)</a:t>
            </a:r>
          </a:p>
        </p:txBody>
      </p:sp>
      <p:sp>
        <p:nvSpPr>
          <p:cNvPr id="4" name="Content Placeholder 2">
            <a:extLst>
              <a:ext uri="{FF2B5EF4-FFF2-40B4-BE49-F238E27FC236}">
                <a16:creationId xmlns:a16="http://schemas.microsoft.com/office/drawing/2014/main" id="{4F3A8212-BB34-BA4E-BC96-7143CA796625}"/>
              </a:ext>
            </a:extLst>
          </p:cNvPr>
          <p:cNvSpPr txBox="1">
            <a:spLocks/>
          </p:cNvSpPr>
          <p:nvPr/>
        </p:nvSpPr>
        <p:spPr>
          <a:xfrm>
            <a:off x="677271" y="3220285"/>
            <a:ext cx="10628038" cy="1014295"/>
          </a:xfrm>
          <a:prstGeom prst="rect">
            <a:avLst/>
          </a:prstGeom>
        </p:spPr>
        <p:txBody>
          <a:bodyPr vert="horz" lIns="91440" tIns="45720" rIns="91440" bIns="45720" rtlCol="0">
            <a:normAutofit/>
          </a:bodyPr>
          <a:lstStyle>
            <a:lvl1pPr marL="171450" indent="-136525" algn="l" defTabSz="685800" rtl="0" fontAlgn="base">
              <a:lnSpc>
                <a:spcPct val="90000"/>
              </a:lnSpc>
              <a:spcBef>
                <a:spcPts val="1050"/>
              </a:spcBef>
              <a:spcAft>
                <a:spcPct val="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1pPr>
            <a:lvl2pPr marL="34290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500" kern="1200">
                <a:solidFill>
                  <a:schemeClr val="accent1"/>
                </a:solidFill>
                <a:latin typeface="+mn-lt"/>
                <a:ea typeface="+mn-ea"/>
                <a:cs typeface="+mn-cs"/>
              </a:defRPr>
            </a:lvl2pPr>
            <a:lvl3pPr marL="547688"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300" kern="1200">
                <a:solidFill>
                  <a:schemeClr val="accent1"/>
                </a:solidFill>
                <a:latin typeface="+mn-lt"/>
                <a:ea typeface="+mn-ea"/>
                <a:cs typeface="+mn-cs"/>
              </a:defRPr>
            </a:lvl3pPr>
            <a:lvl4pPr marL="754063"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4pPr>
            <a:lvl5pPr marL="95885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5pPr>
            <a:lvl6pPr marL="12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6pPr>
            <a:lvl7pPr marL="142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7pPr>
            <a:lvl8pPr marL="165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8pPr>
            <a:lvl9pPr marL="187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9pPr>
          </a:lstStyle>
          <a:p>
            <a:pPr marL="68578" indent="0" fontAlgn="auto">
              <a:spcAft>
                <a:spcPts val="900"/>
              </a:spcAft>
              <a:buNone/>
              <a:defRPr/>
            </a:pPr>
            <a:r>
              <a:rPr lang="en-US" sz="2400" dirty="0">
                <a:solidFill>
                  <a:srgbClr val="2B4681"/>
                </a:solidFill>
                <a:latin typeface="Garamond" panose="02020404030301010803" pitchFamily="18" charset="0"/>
              </a:rPr>
              <a:t>Summary of OHIC’s COVID-19 Related Activities: Regulations, Bulletins, Executive Orders </a:t>
            </a:r>
            <a:r>
              <a:rPr lang="en-US" sz="2400" b="1" dirty="0">
                <a:solidFill>
                  <a:srgbClr val="2B4681"/>
                </a:solidFill>
                <a:latin typeface="Garamond" panose="02020404030301010803" pitchFamily="18" charset="0"/>
              </a:rPr>
              <a:t>(4:50 – 5:00pm)</a:t>
            </a:r>
          </a:p>
        </p:txBody>
      </p:sp>
      <p:sp>
        <p:nvSpPr>
          <p:cNvPr id="5" name="Content Placeholder 2">
            <a:extLst>
              <a:ext uri="{FF2B5EF4-FFF2-40B4-BE49-F238E27FC236}">
                <a16:creationId xmlns:a16="http://schemas.microsoft.com/office/drawing/2014/main" id="{8F49DF70-9138-4440-9705-7489CC3A501C}"/>
              </a:ext>
            </a:extLst>
          </p:cNvPr>
          <p:cNvSpPr txBox="1">
            <a:spLocks/>
          </p:cNvSpPr>
          <p:nvPr/>
        </p:nvSpPr>
        <p:spPr>
          <a:xfrm>
            <a:off x="689668" y="2654500"/>
            <a:ext cx="10356912" cy="1014295"/>
          </a:xfrm>
          <a:prstGeom prst="rect">
            <a:avLst/>
          </a:prstGeom>
        </p:spPr>
        <p:txBody>
          <a:bodyPr vert="horz" lIns="91440" tIns="45720" rIns="91440" bIns="45720" rtlCol="0">
            <a:normAutofit/>
          </a:bodyPr>
          <a:lstStyle>
            <a:lvl1pPr marL="171450" indent="-136525" algn="l" defTabSz="685800" rtl="0" fontAlgn="base">
              <a:lnSpc>
                <a:spcPct val="90000"/>
              </a:lnSpc>
              <a:spcBef>
                <a:spcPts val="1050"/>
              </a:spcBef>
              <a:spcAft>
                <a:spcPct val="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1pPr>
            <a:lvl2pPr marL="34290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500" kern="1200">
                <a:solidFill>
                  <a:schemeClr val="accent1"/>
                </a:solidFill>
                <a:latin typeface="+mn-lt"/>
                <a:ea typeface="+mn-ea"/>
                <a:cs typeface="+mn-cs"/>
              </a:defRPr>
            </a:lvl2pPr>
            <a:lvl3pPr marL="547688"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300" kern="1200">
                <a:solidFill>
                  <a:schemeClr val="accent1"/>
                </a:solidFill>
                <a:latin typeface="+mn-lt"/>
                <a:ea typeface="+mn-ea"/>
                <a:cs typeface="+mn-cs"/>
              </a:defRPr>
            </a:lvl3pPr>
            <a:lvl4pPr marL="754063"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4pPr>
            <a:lvl5pPr marL="95885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5pPr>
            <a:lvl6pPr marL="12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6pPr>
            <a:lvl7pPr marL="142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7pPr>
            <a:lvl8pPr marL="165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8pPr>
            <a:lvl9pPr marL="187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9pPr>
          </a:lstStyle>
          <a:p>
            <a:pPr marL="68578" indent="0" fontAlgn="auto">
              <a:spcAft>
                <a:spcPts val="900"/>
              </a:spcAft>
              <a:buNone/>
              <a:defRPr/>
            </a:pPr>
            <a:r>
              <a:rPr lang="en-US" sz="2400" dirty="0">
                <a:solidFill>
                  <a:srgbClr val="2B4681"/>
                </a:solidFill>
                <a:latin typeface="Garamond" panose="02020404030301010803" pitchFamily="18" charset="0"/>
              </a:rPr>
              <a:t>2021 Rate Review: Overview and Discussion </a:t>
            </a:r>
            <a:r>
              <a:rPr lang="en-US" sz="2400" b="1" dirty="0">
                <a:solidFill>
                  <a:srgbClr val="2B4681"/>
                </a:solidFill>
                <a:latin typeface="Garamond" panose="02020404030301010803" pitchFamily="18" charset="0"/>
              </a:rPr>
              <a:t>(4:40 – 4:50pm)</a:t>
            </a:r>
          </a:p>
        </p:txBody>
      </p:sp>
      <p:sp>
        <p:nvSpPr>
          <p:cNvPr id="6" name="Content Placeholder 2">
            <a:extLst>
              <a:ext uri="{FF2B5EF4-FFF2-40B4-BE49-F238E27FC236}">
                <a16:creationId xmlns:a16="http://schemas.microsoft.com/office/drawing/2014/main" id="{FA51112C-D7FD-DE4F-BDA4-969A4FFAC0A6}"/>
              </a:ext>
            </a:extLst>
          </p:cNvPr>
          <p:cNvSpPr txBox="1">
            <a:spLocks/>
          </p:cNvSpPr>
          <p:nvPr/>
        </p:nvSpPr>
        <p:spPr>
          <a:xfrm>
            <a:off x="689668" y="4071410"/>
            <a:ext cx="11343158" cy="2053190"/>
          </a:xfrm>
          <a:prstGeom prst="rect">
            <a:avLst/>
          </a:prstGeom>
        </p:spPr>
        <p:txBody>
          <a:bodyPr vert="horz" lIns="91440" tIns="45720" rIns="91440" bIns="45720" rtlCol="0">
            <a:normAutofit/>
          </a:bodyPr>
          <a:lstStyle>
            <a:lvl1pPr marL="171450" indent="-136525" algn="l" defTabSz="685800" rtl="0" fontAlgn="base">
              <a:lnSpc>
                <a:spcPct val="90000"/>
              </a:lnSpc>
              <a:spcBef>
                <a:spcPts val="1050"/>
              </a:spcBef>
              <a:spcAft>
                <a:spcPct val="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1pPr>
            <a:lvl2pPr marL="34290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500" kern="1200">
                <a:solidFill>
                  <a:schemeClr val="accent1"/>
                </a:solidFill>
                <a:latin typeface="+mn-lt"/>
                <a:ea typeface="+mn-ea"/>
                <a:cs typeface="+mn-cs"/>
              </a:defRPr>
            </a:lvl2pPr>
            <a:lvl3pPr marL="547688"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300" kern="1200">
                <a:solidFill>
                  <a:schemeClr val="accent1"/>
                </a:solidFill>
                <a:latin typeface="+mn-lt"/>
                <a:ea typeface="+mn-ea"/>
                <a:cs typeface="+mn-cs"/>
              </a:defRPr>
            </a:lvl3pPr>
            <a:lvl4pPr marL="754063"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4pPr>
            <a:lvl5pPr marL="95885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5pPr>
            <a:lvl6pPr marL="12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6pPr>
            <a:lvl7pPr marL="142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7pPr>
            <a:lvl8pPr marL="165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8pPr>
            <a:lvl9pPr marL="187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9pPr>
          </a:lstStyle>
          <a:p>
            <a:pPr marL="68578" indent="0" fontAlgn="auto">
              <a:spcAft>
                <a:spcPts val="900"/>
              </a:spcAft>
              <a:buNone/>
              <a:defRPr/>
            </a:pPr>
            <a:r>
              <a:rPr lang="en-US" sz="2400" dirty="0">
                <a:solidFill>
                  <a:srgbClr val="2B4681"/>
                </a:solidFill>
                <a:latin typeface="Garamond" panose="02020404030301010803" pitchFamily="18" charset="0"/>
              </a:rPr>
              <a:t>Legislation Discussion </a:t>
            </a:r>
            <a:r>
              <a:rPr lang="en-US" sz="2400" b="1" dirty="0">
                <a:solidFill>
                  <a:srgbClr val="2B4681"/>
                </a:solidFill>
                <a:latin typeface="Garamond" panose="02020404030301010803" pitchFamily="18" charset="0"/>
              </a:rPr>
              <a:t>(5:00 – 5:05pm) </a:t>
            </a:r>
          </a:p>
          <a:p>
            <a:pPr marL="68578" indent="0" fontAlgn="auto">
              <a:spcAft>
                <a:spcPts val="900"/>
              </a:spcAft>
              <a:buNone/>
              <a:defRPr/>
            </a:pPr>
            <a:r>
              <a:rPr lang="en-US" sz="2400" dirty="0">
                <a:solidFill>
                  <a:srgbClr val="2B4681"/>
                </a:solidFill>
                <a:latin typeface="Garamond" panose="02020404030301010803" pitchFamily="18" charset="0"/>
              </a:rPr>
              <a:t>Small Business Insurance Group – RI Small Employer Health Benefits Survey: Summary </a:t>
            </a:r>
            <a:r>
              <a:rPr lang="en-US" sz="2400" b="1" dirty="0">
                <a:solidFill>
                  <a:srgbClr val="2B4681"/>
                </a:solidFill>
                <a:latin typeface="Garamond" panose="02020404030301010803" pitchFamily="18" charset="0"/>
              </a:rPr>
              <a:t>(5:05 – 5:10pm) </a:t>
            </a:r>
          </a:p>
          <a:p>
            <a:pPr marL="68578" indent="0" fontAlgn="auto">
              <a:spcAft>
                <a:spcPts val="900"/>
              </a:spcAft>
              <a:buNone/>
              <a:defRPr/>
            </a:pPr>
            <a:r>
              <a:rPr lang="en-US" sz="2400" dirty="0">
                <a:solidFill>
                  <a:srgbClr val="2B4681"/>
                </a:solidFill>
                <a:latin typeface="Garamond" panose="02020404030301010803" pitchFamily="18" charset="0"/>
              </a:rPr>
              <a:t>Telemedicine Advisory Group: Overview and Discussion </a:t>
            </a:r>
            <a:r>
              <a:rPr lang="en-US" sz="2400" b="1" dirty="0">
                <a:solidFill>
                  <a:srgbClr val="2B4681"/>
                </a:solidFill>
                <a:latin typeface="Garamond" panose="02020404030301010803" pitchFamily="18" charset="0"/>
              </a:rPr>
              <a:t>(5:10 – 5:15pm) </a:t>
            </a:r>
          </a:p>
        </p:txBody>
      </p:sp>
      <p:pic>
        <p:nvPicPr>
          <p:cNvPr id="2" name="Picture 1">
            <a:extLst>
              <a:ext uri="{FF2B5EF4-FFF2-40B4-BE49-F238E27FC236}">
                <a16:creationId xmlns:a16="http://schemas.microsoft.com/office/drawing/2014/main" id="{389FCCC8-2ABD-8542-8806-A009A8CB6A49}"/>
              </a:ext>
            </a:extLst>
          </p:cNvPr>
          <p:cNvPicPr>
            <a:picLocks noChangeAspect="1"/>
          </p:cNvPicPr>
          <p:nvPr/>
        </p:nvPicPr>
        <p:blipFill>
          <a:blip r:embed="rId2"/>
          <a:stretch>
            <a:fillRect/>
          </a:stretch>
        </p:blipFill>
        <p:spPr>
          <a:xfrm>
            <a:off x="373030" y="1508545"/>
            <a:ext cx="265149" cy="297409"/>
          </a:xfrm>
          <a:prstGeom prst="rect">
            <a:avLst/>
          </a:prstGeom>
        </p:spPr>
      </p:pic>
      <p:pic>
        <p:nvPicPr>
          <p:cNvPr id="20" name="Picture 19">
            <a:extLst>
              <a:ext uri="{FF2B5EF4-FFF2-40B4-BE49-F238E27FC236}">
                <a16:creationId xmlns:a16="http://schemas.microsoft.com/office/drawing/2014/main" id="{0EB455F2-7420-9E46-961D-1ADEC55A3ECD}"/>
              </a:ext>
            </a:extLst>
          </p:cNvPr>
          <p:cNvPicPr>
            <a:picLocks noChangeAspect="1"/>
          </p:cNvPicPr>
          <p:nvPr/>
        </p:nvPicPr>
        <p:blipFill>
          <a:blip r:embed="rId2"/>
          <a:stretch>
            <a:fillRect/>
          </a:stretch>
        </p:blipFill>
        <p:spPr>
          <a:xfrm>
            <a:off x="367392" y="2110309"/>
            <a:ext cx="265149" cy="297409"/>
          </a:xfrm>
          <a:prstGeom prst="rect">
            <a:avLst/>
          </a:prstGeom>
        </p:spPr>
      </p:pic>
      <p:pic>
        <p:nvPicPr>
          <p:cNvPr id="21" name="Picture 20">
            <a:extLst>
              <a:ext uri="{FF2B5EF4-FFF2-40B4-BE49-F238E27FC236}">
                <a16:creationId xmlns:a16="http://schemas.microsoft.com/office/drawing/2014/main" id="{157E69F6-EBDE-0B4C-AC12-C123C08404AE}"/>
              </a:ext>
            </a:extLst>
          </p:cNvPr>
          <p:cNvPicPr>
            <a:picLocks noChangeAspect="1"/>
          </p:cNvPicPr>
          <p:nvPr/>
        </p:nvPicPr>
        <p:blipFill>
          <a:blip r:embed="rId2"/>
          <a:stretch>
            <a:fillRect/>
          </a:stretch>
        </p:blipFill>
        <p:spPr>
          <a:xfrm>
            <a:off x="367393" y="2717505"/>
            <a:ext cx="265149" cy="297409"/>
          </a:xfrm>
          <a:prstGeom prst="rect">
            <a:avLst/>
          </a:prstGeom>
        </p:spPr>
      </p:pic>
      <p:pic>
        <p:nvPicPr>
          <p:cNvPr id="22" name="Picture 21">
            <a:extLst>
              <a:ext uri="{FF2B5EF4-FFF2-40B4-BE49-F238E27FC236}">
                <a16:creationId xmlns:a16="http://schemas.microsoft.com/office/drawing/2014/main" id="{9C0423A3-29D6-E442-A1B1-24958D8D3CBD}"/>
              </a:ext>
            </a:extLst>
          </p:cNvPr>
          <p:cNvPicPr>
            <a:picLocks noChangeAspect="1"/>
          </p:cNvPicPr>
          <p:nvPr/>
        </p:nvPicPr>
        <p:blipFill>
          <a:blip r:embed="rId2"/>
          <a:stretch>
            <a:fillRect/>
          </a:stretch>
        </p:blipFill>
        <p:spPr>
          <a:xfrm>
            <a:off x="368519" y="3395004"/>
            <a:ext cx="265149" cy="297409"/>
          </a:xfrm>
          <a:prstGeom prst="rect">
            <a:avLst/>
          </a:prstGeom>
        </p:spPr>
      </p:pic>
      <p:pic>
        <p:nvPicPr>
          <p:cNvPr id="23" name="Picture 22">
            <a:extLst>
              <a:ext uri="{FF2B5EF4-FFF2-40B4-BE49-F238E27FC236}">
                <a16:creationId xmlns:a16="http://schemas.microsoft.com/office/drawing/2014/main" id="{A2952A80-6DC2-4341-8A2B-D791931662BE}"/>
              </a:ext>
            </a:extLst>
          </p:cNvPr>
          <p:cNvPicPr>
            <a:picLocks noChangeAspect="1"/>
          </p:cNvPicPr>
          <p:nvPr/>
        </p:nvPicPr>
        <p:blipFill>
          <a:blip r:embed="rId2"/>
          <a:stretch>
            <a:fillRect/>
          </a:stretch>
        </p:blipFill>
        <p:spPr>
          <a:xfrm>
            <a:off x="368869" y="4155885"/>
            <a:ext cx="265149" cy="297409"/>
          </a:xfrm>
          <a:prstGeom prst="rect">
            <a:avLst/>
          </a:prstGeom>
        </p:spPr>
      </p:pic>
      <p:pic>
        <p:nvPicPr>
          <p:cNvPr id="24" name="Picture 23">
            <a:extLst>
              <a:ext uri="{FF2B5EF4-FFF2-40B4-BE49-F238E27FC236}">
                <a16:creationId xmlns:a16="http://schemas.microsoft.com/office/drawing/2014/main" id="{01783ED1-C0BC-0E4C-9F7C-5BA2B5F733FA}"/>
              </a:ext>
            </a:extLst>
          </p:cNvPr>
          <p:cNvPicPr>
            <a:picLocks noChangeAspect="1"/>
          </p:cNvPicPr>
          <p:nvPr/>
        </p:nvPicPr>
        <p:blipFill>
          <a:blip r:embed="rId2"/>
          <a:stretch>
            <a:fillRect/>
          </a:stretch>
        </p:blipFill>
        <p:spPr>
          <a:xfrm>
            <a:off x="368869" y="4826921"/>
            <a:ext cx="265149" cy="297409"/>
          </a:xfrm>
          <a:prstGeom prst="rect">
            <a:avLst/>
          </a:prstGeom>
        </p:spPr>
      </p:pic>
      <p:pic>
        <p:nvPicPr>
          <p:cNvPr id="25" name="Picture 24">
            <a:extLst>
              <a:ext uri="{FF2B5EF4-FFF2-40B4-BE49-F238E27FC236}">
                <a16:creationId xmlns:a16="http://schemas.microsoft.com/office/drawing/2014/main" id="{48C875DD-B192-0643-84E2-4A73F659B180}"/>
              </a:ext>
            </a:extLst>
          </p:cNvPr>
          <p:cNvPicPr>
            <a:picLocks noChangeAspect="1"/>
          </p:cNvPicPr>
          <p:nvPr/>
        </p:nvPicPr>
        <p:blipFill>
          <a:blip r:embed="rId2"/>
          <a:stretch>
            <a:fillRect/>
          </a:stretch>
        </p:blipFill>
        <p:spPr>
          <a:xfrm>
            <a:off x="373029" y="5691925"/>
            <a:ext cx="265149" cy="297409"/>
          </a:xfrm>
          <a:prstGeom prst="rect">
            <a:avLst/>
          </a:prstGeom>
        </p:spPr>
      </p:pic>
      <p:sp>
        <p:nvSpPr>
          <p:cNvPr id="14" name="Content Placeholder 2">
            <a:extLst>
              <a:ext uri="{FF2B5EF4-FFF2-40B4-BE49-F238E27FC236}">
                <a16:creationId xmlns:a16="http://schemas.microsoft.com/office/drawing/2014/main" id="{BA13DEA9-7741-5D48-845E-6DE056B3D4ED}"/>
              </a:ext>
            </a:extLst>
          </p:cNvPr>
          <p:cNvSpPr txBox="1">
            <a:spLocks/>
          </p:cNvSpPr>
          <p:nvPr/>
        </p:nvSpPr>
        <p:spPr>
          <a:xfrm>
            <a:off x="689668" y="6177916"/>
            <a:ext cx="10628038" cy="1014295"/>
          </a:xfrm>
          <a:prstGeom prst="rect">
            <a:avLst/>
          </a:prstGeom>
        </p:spPr>
        <p:txBody>
          <a:bodyPr vert="horz" lIns="91440" tIns="45720" rIns="91440" bIns="45720" rtlCol="0">
            <a:normAutofit/>
          </a:bodyPr>
          <a:lstStyle>
            <a:lvl1pPr marL="171450" indent="-136525" algn="l" defTabSz="685800" rtl="0" fontAlgn="base">
              <a:lnSpc>
                <a:spcPct val="90000"/>
              </a:lnSpc>
              <a:spcBef>
                <a:spcPts val="1050"/>
              </a:spcBef>
              <a:spcAft>
                <a:spcPct val="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1pPr>
            <a:lvl2pPr marL="34290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500" kern="1200">
                <a:solidFill>
                  <a:schemeClr val="accent1"/>
                </a:solidFill>
                <a:latin typeface="+mn-lt"/>
                <a:ea typeface="+mn-ea"/>
                <a:cs typeface="+mn-cs"/>
              </a:defRPr>
            </a:lvl2pPr>
            <a:lvl3pPr marL="547688"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300" kern="1200">
                <a:solidFill>
                  <a:schemeClr val="accent1"/>
                </a:solidFill>
                <a:latin typeface="+mn-lt"/>
                <a:ea typeface="+mn-ea"/>
                <a:cs typeface="+mn-cs"/>
              </a:defRPr>
            </a:lvl3pPr>
            <a:lvl4pPr marL="754063"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4pPr>
            <a:lvl5pPr marL="958850" indent="-136525" algn="l" defTabSz="685800" rtl="0" fontAlgn="base">
              <a:lnSpc>
                <a:spcPct val="90000"/>
              </a:lnSpc>
              <a:spcBef>
                <a:spcPts val="150"/>
              </a:spcBef>
              <a:spcAft>
                <a:spcPts val="300"/>
              </a:spcAft>
              <a:buClr>
                <a:schemeClr val="accent1"/>
              </a:buClr>
              <a:buSzPct val="80000"/>
              <a:buFont typeface="Corbel" panose="020B0503020204020204" pitchFamily="34" charset="0"/>
              <a:buChar char="•"/>
              <a:defRPr sz="1200" kern="1200">
                <a:solidFill>
                  <a:schemeClr val="accent1"/>
                </a:solidFill>
                <a:latin typeface="+mn-lt"/>
                <a:ea typeface="+mn-ea"/>
                <a:cs typeface="+mn-cs"/>
              </a:defRPr>
            </a:lvl5pPr>
            <a:lvl6pPr marL="12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6pPr>
            <a:lvl7pPr marL="142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7pPr>
            <a:lvl8pPr marL="165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8pPr>
            <a:lvl9pPr marL="1875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9pPr>
          </a:lstStyle>
          <a:p>
            <a:pPr marL="68578" indent="0" fontAlgn="auto">
              <a:spcAft>
                <a:spcPts val="900"/>
              </a:spcAft>
              <a:buNone/>
              <a:defRPr/>
            </a:pPr>
            <a:r>
              <a:rPr lang="en-US" sz="2400" dirty="0">
                <a:solidFill>
                  <a:srgbClr val="2B4681"/>
                </a:solidFill>
                <a:latin typeface="Garamond" panose="02020404030301010803" pitchFamily="18" charset="0"/>
              </a:rPr>
              <a:t>Public Comment</a:t>
            </a:r>
            <a:endParaRPr lang="en-US" sz="2400" b="1" dirty="0">
              <a:solidFill>
                <a:srgbClr val="2B4681"/>
              </a:solidFill>
              <a:latin typeface="Garamond" panose="02020404030301010803" pitchFamily="18" charset="0"/>
            </a:endParaRPr>
          </a:p>
        </p:txBody>
      </p:sp>
      <p:pic>
        <p:nvPicPr>
          <p:cNvPr id="15" name="Picture 14">
            <a:extLst>
              <a:ext uri="{FF2B5EF4-FFF2-40B4-BE49-F238E27FC236}">
                <a16:creationId xmlns:a16="http://schemas.microsoft.com/office/drawing/2014/main" id="{7B857143-513E-6A4D-836D-B6721ECE98AE}"/>
              </a:ext>
            </a:extLst>
          </p:cNvPr>
          <p:cNvPicPr>
            <a:picLocks noChangeAspect="1"/>
          </p:cNvPicPr>
          <p:nvPr/>
        </p:nvPicPr>
        <p:blipFill>
          <a:blip r:embed="rId2"/>
          <a:stretch>
            <a:fillRect/>
          </a:stretch>
        </p:blipFill>
        <p:spPr>
          <a:xfrm>
            <a:off x="367392" y="6243026"/>
            <a:ext cx="265149" cy="297409"/>
          </a:xfrm>
          <a:prstGeom prst="rect">
            <a:avLst/>
          </a:prstGeom>
        </p:spPr>
      </p:pic>
    </p:spTree>
    <p:extLst>
      <p:ext uri="{BB962C8B-B14F-4D97-AF65-F5344CB8AC3E}">
        <p14:creationId xmlns:p14="http://schemas.microsoft.com/office/powerpoint/2010/main" val="37034921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5D8F3"/>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7D3A4E0-C908-4EA9-ABDF-E82AD6BDE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D0543BED-B4F1-4FAD-86B2-46418BE41DFB}"/>
              </a:ext>
            </a:extLst>
          </p:cNvPr>
          <p:cNvSpPr>
            <a:spLocks noGrp="1"/>
          </p:cNvSpPr>
          <p:nvPr>
            <p:ph type="ctrTitle"/>
          </p:nvPr>
        </p:nvSpPr>
        <p:spPr>
          <a:xfrm>
            <a:off x="1600200" y="2363323"/>
            <a:ext cx="8991600" cy="1692771"/>
          </a:xfrm>
        </p:spPr>
        <p:txBody>
          <a:bodyPr>
            <a:noAutofit/>
          </a:bodyPr>
          <a:lstStyle/>
          <a:p>
            <a:r>
              <a:rPr lang="en-US" sz="4800" cap="none" dirty="0"/>
              <a:t>Legislation Discussion</a:t>
            </a:r>
          </a:p>
        </p:txBody>
      </p:sp>
    </p:spTree>
    <p:extLst>
      <p:ext uri="{BB962C8B-B14F-4D97-AF65-F5344CB8AC3E}">
        <p14:creationId xmlns:p14="http://schemas.microsoft.com/office/powerpoint/2010/main" val="2467118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0789E"/>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7D3A4E0-C908-4EA9-ABDF-E82AD6BDE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D0543BED-B4F1-4FAD-86B2-46418BE41DFB}"/>
              </a:ext>
            </a:extLst>
          </p:cNvPr>
          <p:cNvSpPr>
            <a:spLocks noGrp="1"/>
          </p:cNvSpPr>
          <p:nvPr>
            <p:ph type="ctrTitle"/>
          </p:nvPr>
        </p:nvSpPr>
        <p:spPr>
          <a:xfrm>
            <a:off x="1828801" y="2656799"/>
            <a:ext cx="8428054" cy="1276248"/>
          </a:xfrm>
        </p:spPr>
        <p:txBody>
          <a:bodyPr>
            <a:noAutofit/>
          </a:bodyPr>
          <a:lstStyle/>
          <a:p>
            <a:r>
              <a:rPr lang="en-US" sz="3200" dirty="0"/>
              <a:t> </a:t>
            </a:r>
          </a:p>
        </p:txBody>
      </p:sp>
      <p:sp>
        <p:nvSpPr>
          <p:cNvPr id="5" name="TextBox 4">
            <a:extLst>
              <a:ext uri="{FF2B5EF4-FFF2-40B4-BE49-F238E27FC236}">
                <a16:creationId xmlns:a16="http://schemas.microsoft.com/office/drawing/2014/main" id="{E7789AAF-1B60-4560-8803-5DEB041519AA}"/>
              </a:ext>
            </a:extLst>
          </p:cNvPr>
          <p:cNvSpPr txBox="1"/>
          <p:nvPr/>
        </p:nvSpPr>
        <p:spPr>
          <a:xfrm>
            <a:off x="1946785" y="2762024"/>
            <a:ext cx="8321708" cy="1077218"/>
          </a:xfrm>
          <a:prstGeom prst="rect">
            <a:avLst/>
          </a:prstGeom>
          <a:noFill/>
        </p:spPr>
        <p:txBody>
          <a:bodyPr wrap="square" rtlCol="0">
            <a:spAutoFit/>
          </a:bodyPr>
          <a:lstStyle/>
          <a:p>
            <a:pPr lvl="0" algn="ctr"/>
            <a:r>
              <a:rPr lang="en-US" sz="3200" dirty="0">
                <a:solidFill>
                  <a:srgbClr val="000000"/>
                </a:solidFill>
              </a:rPr>
              <a:t>Small Business Insurance Group – RI Small Employer Health Benefits Survey: Summary</a:t>
            </a:r>
            <a:endParaRPr kumimoji="0" lang="en-US" sz="3200" b="0" i="0" u="none" strike="noStrike" kern="1200" cap="none" spc="0" normalizeH="0" baseline="0" noProof="0" dirty="0">
              <a:ln>
                <a:noFill/>
              </a:ln>
              <a:solidFill>
                <a:srgbClr val="000000"/>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4165961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1148317" y="524900"/>
            <a:ext cx="10518884" cy="1075600"/>
          </a:xfrm>
          <a:prstGeom prst="rect">
            <a:avLst/>
          </a:prstGeom>
          <a:solidFill>
            <a:srgbClr val="60789E"/>
          </a:solidFill>
        </p:spPr>
        <p:txBody>
          <a:bodyPr spcFirstLastPara="1" wrap="square" lIns="121900" tIns="121900" rIns="121900" bIns="121900" anchor="ctr" anchorCtr="0">
            <a:noAutofit/>
          </a:bodyPr>
          <a:lstStyle/>
          <a:p>
            <a:r>
              <a:rPr lang="en-US" sz="2800" dirty="0">
                <a:latin typeface="Gill Sans MT" panose="020B0502020104020203" pitchFamily="34" charset="77"/>
              </a:rPr>
              <a:t>      Rhode Island Small Employer Health Benefits Survey</a:t>
            </a:r>
            <a:endParaRPr sz="2800" dirty="0">
              <a:latin typeface="Gill Sans MT" panose="020B0502020104020203" pitchFamily="34" charset="77"/>
            </a:endParaRPr>
          </a:p>
        </p:txBody>
      </p:sp>
      <p:sp>
        <p:nvSpPr>
          <p:cNvPr id="3" name="TextBox 2">
            <a:extLst>
              <a:ext uri="{FF2B5EF4-FFF2-40B4-BE49-F238E27FC236}">
                <a16:creationId xmlns:a16="http://schemas.microsoft.com/office/drawing/2014/main" id="{A2916EDC-3822-9642-ADBF-40A72B6A2A20}"/>
              </a:ext>
            </a:extLst>
          </p:cNvPr>
          <p:cNvSpPr txBox="1"/>
          <p:nvPr/>
        </p:nvSpPr>
        <p:spPr>
          <a:xfrm>
            <a:off x="524541" y="1119963"/>
            <a:ext cx="184731" cy="379656"/>
          </a:xfrm>
          <a:prstGeom prst="rect">
            <a:avLst/>
          </a:prstGeom>
          <a:noFill/>
        </p:spPr>
        <p:txBody>
          <a:bodyPr wrap="none" rtlCol="0">
            <a:spAutoFit/>
          </a:bodyPr>
          <a:lstStyle/>
          <a:p>
            <a:pPr defTabSz="1219170">
              <a:buClr>
                <a:srgbClr val="000000"/>
              </a:buClr>
            </a:pPr>
            <a:endParaRPr lang="en-US" sz="1867" kern="0" dirty="0">
              <a:solidFill>
                <a:srgbClr val="000000"/>
              </a:solidFill>
              <a:latin typeface="Arial"/>
              <a:cs typeface="Arial"/>
              <a:sym typeface="Arial"/>
            </a:endParaRPr>
          </a:p>
        </p:txBody>
      </p:sp>
      <p:sp>
        <p:nvSpPr>
          <p:cNvPr id="6" name="Text Placeholder 5">
            <a:extLst>
              <a:ext uri="{FF2B5EF4-FFF2-40B4-BE49-F238E27FC236}">
                <a16:creationId xmlns:a16="http://schemas.microsoft.com/office/drawing/2014/main" id="{D7B7F9A3-0CB3-C04B-8641-67CF180C7C10}"/>
              </a:ext>
            </a:extLst>
          </p:cNvPr>
          <p:cNvSpPr>
            <a:spLocks noGrp="1"/>
          </p:cNvSpPr>
          <p:nvPr>
            <p:ph type="body" idx="2"/>
          </p:nvPr>
        </p:nvSpPr>
        <p:spPr>
          <a:xfrm>
            <a:off x="1984746" y="1728303"/>
            <a:ext cx="9745519" cy="5035101"/>
          </a:xfrm>
        </p:spPr>
        <p:txBody>
          <a:bodyPr/>
          <a:lstStyle/>
          <a:p>
            <a:pPr marL="118531" indent="0">
              <a:spcBef>
                <a:spcPts val="0"/>
              </a:spcBef>
              <a:buClr>
                <a:schemeClr val="bg2">
                  <a:lumMod val="10000"/>
                </a:schemeClr>
              </a:buClr>
              <a:buNone/>
            </a:pPr>
            <a:r>
              <a:rPr lang="en-US" sz="2400" b="1" dirty="0">
                <a:solidFill>
                  <a:schemeClr val="bg2">
                    <a:lumMod val="10000"/>
                  </a:schemeClr>
                </a:solidFill>
                <a:latin typeface="Gill Sans MT" panose="020B0502020104020203" pitchFamily="34" charset="77"/>
              </a:rPr>
              <a:t>Goal of the survey:</a:t>
            </a:r>
          </a:p>
          <a:p>
            <a:pPr marL="118531" indent="0">
              <a:spcBef>
                <a:spcPts val="0"/>
              </a:spcBef>
              <a:buClr>
                <a:schemeClr val="bg2">
                  <a:lumMod val="10000"/>
                </a:schemeClr>
              </a:buClr>
              <a:buNone/>
            </a:pPr>
            <a:r>
              <a:rPr lang="en-US" sz="2400" dirty="0">
                <a:solidFill>
                  <a:schemeClr val="bg2">
                    <a:lumMod val="10000"/>
                  </a:schemeClr>
                </a:solidFill>
                <a:latin typeface="Garamond" panose="02020404030301010803" pitchFamily="18" charset="0"/>
              </a:rPr>
              <a:t>Obtain a deeper understanding of the underlying causes of recent coverage declines, provide a baseline for current small employer coverage, and test potential strategies to support small business health insurance.</a:t>
            </a:r>
          </a:p>
          <a:p>
            <a:pPr marL="118531" indent="0">
              <a:spcBef>
                <a:spcPts val="0"/>
              </a:spcBef>
              <a:buClr>
                <a:schemeClr val="bg2">
                  <a:lumMod val="10000"/>
                </a:schemeClr>
              </a:buClr>
              <a:buNone/>
            </a:pPr>
            <a:endParaRPr lang="en-US" sz="2400" dirty="0">
              <a:solidFill>
                <a:schemeClr val="bg2">
                  <a:lumMod val="10000"/>
                </a:schemeClr>
              </a:solidFill>
              <a:latin typeface="Garamond" panose="02020404030301010803" pitchFamily="18" charset="0"/>
            </a:endParaRPr>
          </a:p>
          <a:p>
            <a:pPr marL="118531" indent="0">
              <a:spcBef>
                <a:spcPts val="0"/>
              </a:spcBef>
              <a:buClr>
                <a:schemeClr val="bg2">
                  <a:lumMod val="10000"/>
                </a:schemeClr>
              </a:buClr>
              <a:buNone/>
            </a:pPr>
            <a:r>
              <a:rPr lang="en-US" sz="2400" b="1" dirty="0">
                <a:solidFill>
                  <a:schemeClr val="bg2">
                    <a:lumMod val="10000"/>
                  </a:schemeClr>
                </a:solidFill>
                <a:latin typeface="Gill Sans MT" panose="020B0502020104020203" pitchFamily="34" charset="77"/>
              </a:rPr>
              <a:t>Survey Participants:</a:t>
            </a:r>
          </a:p>
          <a:p>
            <a:pPr marL="118531" indent="0">
              <a:spcBef>
                <a:spcPts val="0"/>
              </a:spcBef>
              <a:buClr>
                <a:schemeClr val="bg2">
                  <a:lumMod val="10000"/>
                </a:schemeClr>
              </a:buClr>
              <a:buNone/>
            </a:pPr>
            <a:r>
              <a:rPr lang="en-US" sz="2400" dirty="0">
                <a:solidFill>
                  <a:schemeClr val="bg2">
                    <a:lumMod val="10000"/>
                  </a:schemeClr>
                </a:solidFill>
                <a:latin typeface="Garamond" panose="02020404030301010803" pitchFamily="18" charset="0"/>
              </a:rPr>
              <a:t>A total of 371 small firms completed the survey. Small employers are classified as a firm with three to 49 total workers. Any firms with at least 3 employees in Rhode Island were included in the sample. </a:t>
            </a:r>
          </a:p>
          <a:p>
            <a:pPr marL="118531" indent="0">
              <a:spcBef>
                <a:spcPts val="0"/>
              </a:spcBef>
              <a:buClr>
                <a:schemeClr val="bg2">
                  <a:lumMod val="10000"/>
                </a:schemeClr>
              </a:buClr>
              <a:buNone/>
            </a:pPr>
            <a:endParaRPr lang="en-US" sz="2400" b="1" dirty="0">
              <a:solidFill>
                <a:schemeClr val="bg2">
                  <a:lumMod val="10000"/>
                </a:schemeClr>
              </a:solidFill>
              <a:latin typeface="Gill Sans MT" panose="020B0502020104020203" pitchFamily="34" charset="77"/>
            </a:endParaRPr>
          </a:p>
          <a:p>
            <a:pPr marL="118531" indent="0">
              <a:spcBef>
                <a:spcPts val="0"/>
              </a:spcBef>
              <a:buClr>
                <a:schemeClr val="bg2">
                  <a:lumMod val="10000"/>
                </a:schemeClr>
              </a:buClr>
              <a:buNone/>
            </a:pPr>
            <a:r>
              <a:rPr lang="en-US" sz="2400" b="1" dirty="0">
                <a:solidFill>
                  <a:schemeClr val="bg2">
                    <a:lumMod val="10000"/>
                  </a:schemeClr>
                </a:solidFill>
                <a:latin typeface="Gill Sans MT" panose="020B0502020104020203" pitchFamily="34" charset="77"/>
              </a:rPr>
              <a:t>Funding &amp; Survey Logistics:</a:t>
            </a:r>
          </a:p>
          <a:p>
            <a:pPr marL="118531" indent="0">
              <a:spcBef>
                <a:spcPts val="0"/>
              </a:spcBef>
              <a:buClr>
                <a:schemeClr val="bg2">
                  <a:lumMod val="10000"/>
                </a:schemeClr>
              </a:buClr>
              <a:buNone/>
            </a:pPr>
            <a:r>
              <a:rPr lang="en-US" sz="2400" dirty="0">
                <a:solidFill>
                  <a:schemeClr val="bg2">
                    <a:lumMod val="10000"/>
                  </a:schemeClr>
                </a:solidFill>
                <a:latin typeface="Garamond" panose="02020404030301010803" pitchFamily="18" charset="0"/>
              </a:rPr>
              <a:t>The survey was conducted between January and March 2020 by NORC at the University of Chicago and was funded in part by the Rhode Island Foundation. </a:t>
            </a:r>
          </a:p>
          <a:p>
            <a:pPr marL="118531" indent="0">
              <a:spcBef>
                <a:spcPts val="0"/>
              </a:spcBef>
              <a:buClr>
                <a:schemeClr val="bg2">
                  <a:lumMod val="10000"/>
                </a:schemeClr>
              </a:buClr>
              <a:buNone/>
            </a:pPr>
            <a:endParaRPr lang="en-US" sz="2400" b="1" dirty="0">
              <a:solidFill>
                <a:schemeClr val="bg2">
                  <a:lumMod val="10000"/>
                </a:schemeClr>
              </a:solidFill>
              <a:latin typeface="Gill Sans MT" panose="020B0502020104020203" pitchFamily="34" charset="77"/>
            </a:endParaRPr>
          </a:p>
          <a:p>
            <a:pPr marL="118531" indent="0">
              <a:spcBef>
                <a:spcPts val="0"/>
              </a:spcBef>
              <a:buClr>
                <a:schemeClr val="bg2">
                  <a:lumMod val="10000"/>
                </a:schemeClr>
              </a:buClr>
              <a:buNone/>
            </a:pPr>
            <a:endParaRPr lang="en-US" sz="2400" dirty="0">
              <a:solidFill>
                <a:schemeClr val="bg2">
                  <a:lumMod val="10000"/>
                </a:schemeClr>
              </a:solidFill>
              <a:latin typeface="Garamond" panose="02020404030301010803" pitchFamily="18" charset="0"/>
            </a:endParaRPr>
          </a:p>
        </p:txBody>
      </p:sp>
      <p:sp>
        <p:nvSpPr>
          <p:cNvPr id="7" name="Google Shape;123;p18">
            <a:extLst>
              <a:ext uri="{FF2B5EF4-FFF2-40B4-BE49-F238E27FC236}">
                <a16:creationId xmlns:a16="http://schemas.microsoft.com/office/drawing/2014/main" id="{A0ED4E66-5835-1E45-9ACF-7BF197564BDF}"/>
              </a:ext>
            </a:extLst>
          </p:cNvPr>
          <p:cNvSpPr txBox="1">
            <a:spLocks noGrp="1"/>
          </p:cNvSpPr>
          <p:nvPr>
            <p:ph type="sldNum" idx="12"/>
          </p:nvPr>
        </p:nvSpPr>
        <p:spPr>
          <a:xfrm>
            <a:off x="11730265" y="5853951"/>
            <a:ext cx="393600" cy="3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22</a:t>
            </a:fld>
            <a:endParaRPr dirty="0"/>
          </a:p>
        </p:txBody>
      </p:sp>
    </p:spTree>
    <p:extLst>
      <p:ext uri="{BB962C8B-B14F-4D97-AF65-F5344CB8AC3E}">
        <p14:creationId xmlns:p14="http://schemas.microsoft.com/office/powerpoint/2010/main" val="131013590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84610-59EB-D74B-8240-E4FBBEC3D7B1}"/>
              </a:ext>
            </a:extLst>
          </p:cNvPr>
          <p:cNvSpPr>
            <a:spLocks noGrp="1"/>
          </p:cNvSpPr>
          <p:nvPr>
            <p:ph idx="1"/>
          </p:nvPr>
        </p:nvSpPr>
        <p:spPr>
          <a:xfrm>
            <a:off x="836557" y="1665255"/>
            <a:ext cx="5807513" cy="2374264"/>
          </a:xfrm>
        </p:spPr>
        <p:txBody>
          <a:bodyPr/>
          <a:lstStyle/>
          <a:p>
            <a:pPr>
              <a:spcBef>
                <a:spcPts val="0"/>
              </a:spcBef>
              <a:buClr>
                <a:schemeClr val="tx1"/>
              </a:buClr>
            </a:pPr>
            <a:r>
              <a:rPr lang="en-US" sz="2400" dirty="0">
                <a:latin typeface="Garamond" panose="02020404030301010803" pitchFamily="18" charset="0"/>
              </a:rPr>
              <a:t>Overall </a:t>
            </a:r>
            <a:r>
              <a:rPr lang="en-US" sz="2400" b="1" dirty="0">
                <a:latin typeface="Garamond" panose="02020404030301010803" pitchFamily="18" charset="0"/>
              </a:rPr>
              <a:t>70%</a:t>
            </a:r>
            <a:r>
              <a:rPr lang="en-US" sz="2400" dirty="0">
                <a:latin typeface="Garamond" panose="02020404030301010803" pitchFamily="18" charset="0"/>
              </a:rPr>
              <a:t> of Rhode Island firms with between 3 and 49 employees offer health benefits to at least some of their workers. This compares favorably to the national offer rate of </a:t>
            </a:r>
            <a:r>
              <a:rPr lang="en-US" sz="2400" b="1" dirty="0">
                <a:latin typeface="Garamond" panose="02020404030301010803" pitchFamily="18" charset="0"/>
              </a:rPr>
              <a:t>54% </a:t>
            </a:r>
            <a:r>
              <a:rPr lang="en-US" sz="2400" dirty="0">
                <a:latin typeface="Garamond" panose="02020404030301010803" pitchFamily="18" charset="0"/>
              </a:rPr>
              <a:t>for similarly sized firms </a:t>
            </a:r>
          </a:p>
          <a:p>
            <a:pPr marL="0" indent="0">
              <a:buNone/>
            </a:pPr>
            <a:endParaRPr lang="en-US" dirty="0"/>
          </a:p>
        </p:txBody>
      </p:sp>
      <p:sp>
        <p:nvSpPr>
          <p:cNvPr id="4" name="Google Shape;96;p15">
            <a:extLst>
              <a:ext uri="{FF2B5EF4-FFF2-40B4-BE49-F238E27FC236}">
                <a16:creationId xmlns:a16="http://schemas.microsoft.com/office/drawing/2014/main" id="{3489854B-8B8F-EB46-8490-8A4B5403403F}"/>
              </a:ext>
            </a:extLst>
          </p:cNvPr>
          <p:cNvSpPr txBox="1">
            <a:spLocks noGrp="1"/>
          </p:cNvSpPr>
          <p:nvPr>
            <p:ph type="title"/>
          </p:nvPr>
        </p:nvSpPr>
        <p:spPr>
          <a:xfrm>
            <a:off x="836558" y="367245"/>
            <a:ext cx="10518884" cy="1075600"/>
          </a:xfrm>
          <a:prstGeom prst="rect">
            <a:avLst/>
          </a:prstGeom>
          <a:solidFill>
            <a:srgbClr val="60789E"/>
          </a:solidFill>
        </p:spPr>
        <p:txBody>
          <a:bodyPr spcFirstLastPara="1" wrap="square" lIns="121900" tIns="121900" rIns="121900" bIns="121900" anchor="ctr" anchorCtr="0">
            <a:noAutofit/>
          </a:bodyPr>
          <a:lstStyle/>
          <a:p>
            <a:r>
              <a:rPr lang="en-US" sz="2800" b="1" dirty="0">
                <a:solidFill>
                  <a:schemeClr val="bg1"/>
                </a:solidFill>
                <a:latin typeface="Gill Sans MT" panose="020B0502020104020203" pitchFamily="34" charset="77"/>
              </a:rPr>
              <a:t>Summary of Learnings: </a:t>
            </a:r>
            <a:r>
              <a:rPr lang="en-US" sz="2800" b="1" dirty="0">
                <a:solidFill>
                  <a:schemeClr val="accent1">
                    <a:lumMod val="60000"/>
                    <a:lumOff val="40000"/>
                  </a:schemeClr>
                </a:solidFill>
                <a:latin typeface="Gill Sans MT" panose="020B0502020104020203" pitchFamily="34" charset="77"/>
              </a:rPr>
              <a:t>Offer Rate</a:t>
            </a:r>
          </a:p>
        </p:txBody>
      </p:sp>
      <p:pic>
        <p:nvPicPr>
          <p:cNvPr id="6" name="Picture 5">
            <a:extLst>
              <a:ext uri="{FF2B5EF4-FFF2-40B4-BE49-F238E27FC236}">
                <a16:creationId xmlns:a16="http://schemas.microsoft.com/office/drawing/2014/main" id="{F83534E2-84A8-3D4E-AB11-B2282BC24E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4069" y="1828636"/>
            <a:ext cx="4976878" cy="3919285"/>
          </a:xfrm>
          <a:prstGeom prst="rect">
            <a:avLst/>
          </a:prstGeom>
        </p:spPr>
      </p:pic>
      <p:sp>
        <p:nvSpPr>
          <p:cNvPr id="7" name="Content Placeholder 2">
            <a:extLst>
              <a:ext uri="{FF2B5EF4-FFF2-40B4-BE49-F238E27FC236}">
                <a16:creationId xmlns:a16="http://schemas.microsoft.com/office/drawing/2014/main" id="{7C3303D6-F03B-1943-B460-350E68C8CA68}"/>
              </a:ext>
            </a:extLst>
          </p:cNvPr>
          <p:cNvSpPr txBox="1">
            <a:spLocks/>
          </p:cNvSpPr>
          <p:nvPr/>
        </p:nvSpPr>
        <p:spPr>
          <a:xfrm>
            <a:off x="836557" y="3788279"/>
            <a:ext cx="5453885" cy="270247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a:buClr>
                <a:schemeClr val="tx1"/>
              </a:buClr>
            </a:pPr>
            <a:r>
              <a:rPr lang="en-US" sz="2400" dirty="0">
                <a:solidFill>
                  <a:schemeClr val="tx1"/>
                </a:solidFill>
                <a:latin typeface="Garamond" panose="02020404030301010803" pitchFamily="18" charset="0"/>
              </a:rPr>
              <a:t>Offer rates increase with the number of years firms have been in business, with an offer rate of </a:t>
            </a:r>
            <a:r>
              <a:rPr lang="en-US" sz="2400" b="1" dirty="0">
                <a:solidFill>
                  <a:schemeClr val="tx1"/>
                </a:solidFill>
                <a:latin typeface="Garamond" panose="02020404030301010803" pitchFamily="18" charset="0"/>
              </a:rPr>
              <a:t>43% </a:t>
            </a:r>
            <a:r>
              <a:rPr lang="en-US" sz="2400" dirty="0">
                <a:solidFill>
                  <a:schemeClr val="tx1"/>
                </a:solidFill>
                <a:latin typeface="Garamond" panose="02020404030301010803" pitchFamily="18" charset="0"/>
              </a:rPr>
              <a:t>for firms less than 5 years old compared to </a:t>
            </a:r>
            <a:r>
              <a:rPr lang="en-US" sz="2400" b="1" dirty="0">
                <a:solidFill>
                  <a:schemeClr val="tx1"/>
                </a:solidFill>
                <a:latin typeface="Garamond" panose="02020404030301010803" pitchFamily="18" charset="0"/>
              </a:rPr>
              <a:t>71% </a:t>
            </a:r>
            <a:r>
              <a:rPr lang="en-US" sz="2400" dirty="0">
                <a:solidFill>
                  <a:schemeClr val="tx1"/>
                </a:solidFill>
                <a:latin typeface="Garamond" panose="02020404030301010803" pitchFamily="18" charset="0"/>
              </a:rPr>
              <a:t>for firms in business for over 10 years.</a:t>
            </a:r>
          </a:p>
          <a:p>
            <a:pPr marL="0" indent="0">
              <a:buClr>
                <a:schemeClr val="tx1"/>
              </a:buClr>
              <a:buNone/>
            </a:pPr>
            <a:endParaRPr lang="en-US" sz="2000" dirty="0">
              <a:latin typeface="Garamond" panose="02020404030301010803" pitchFamily="18" charset="0"/>
            </a:endParaRPr>
          </a:p>
        </p:txBody>
      </p:sp>
    </p:spTree>
    <p:extLst>
      <p:ext uri="{BB962C8B-B14F-4D97-AF65-F5344CB8AC3E}">
        <p14:creationId xmlns:p14="http://schemas.microsoft.com/office/powerpoint/2010/main" val="29726100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84610-59EB-D74B-8240-E4FBBEC3D7B1}"/>
              </a:ext>
            </a:extLst>
          </p:cNvPr>
          <p:cNvSpPr>
            <a:spLocks noGrp="1"/>
          </p:cNvSpPr>
          <p:nvPr>
            <p:ph idx="1"/>
          </p:nvPr>
        </p:nvSpPr>
        <p:spPr>
          <a:xfrm>
            <a:off x="6096000" y="1679668"/>
            <a:ext cx="5807513" cy="2374264"/>
          </a:xfrm>
        </p:spPr>
        <p:txBody>
          <a:bodyPr/>
          <a:lstStyle/>
          <a:p>
            <a:pPr>
              <a:spcBef>
                <a:spcPts val="0"/>
              </a:spcBef>
              <a:buClr>
                <a:schemeClr val="tx1"/>
              </a:buClr>
            </a:pPr>
            <a:r>
              <a:rPr lang="en-US" sz="2400" dirty="0">
                <a:latin typeface="Garamond" panose="02020404030301010803" pitchFamily="18" charset="0"/>
              </a:rPr>
              <a:t>Overall, </a:t>
            </a:r>
            <a:r>
              <a:rPr lang="en-US" sz="2400" b="1" dirty="0">
                <a:latin typeface="Garamond" panose="02020404030301010803" pitchFamily="18" charset="0"/>
              </a:rPr>
              <a:t>74%</a:t>
            </a:r>
            <a:r>
              <a:rPr lang="en-US" sz="2400" dirty="0">
                <a:latin typeface="Garamond" panose="02020404030301010803" pitchFamily="18" charset="0"/>
              </a:rPr>
              <a:t> of workers at small firms are eligible for health benefits. </a:t>
            </a:r>
            <a:r>
              <a:rPr lang="en-US" sz="2400" b="1" dirty="0">
                <a:latin typeface="Garamond" panose="02020404030301010803" pitchFamily="18" charset="0"/>
              </a:rPr>
              <a:t>70%</a:t>
            </a:r>
            <a:r>
              <a:rPr lang="en-US" sz="2400" dirty="0">
                <a:latin typeface="Garamond" panose="02020404030301010803" pitchFamily="18" charset="0"/>
              </a:rPr>
              <a:t> accept, or “take up” the offer of coverage, resulting in a coverage rate of 52%. </a:t>
            </a:r>
          </a:p>
          <a:p>
            <a:pPr marL="0" indent="0">
              <a:buNone/>
            </a:pPr>
            <a:endParaRPr lang="en-US" dirty="0"/>
          </a:p>
        </p:txBody>
      </p:sp>
      <p:sp>
        <p:nvSpPr>
          <p:cNvPr id="4" name="Google Shape;96;p15">
            <a:extLst>
              <a:ext uri="{FF2B5EF4-FFF2-40B4-BE49-F238E27FC236}">
                <a16:creationId xmlns:a16="http://schemas.microsoft.com/office/drawing/2014/main" id="{3489854B-8B8F-EB46-8490-8A4B5403403F}"/>
              </a:ext>
            </a:extLst>
          </p:cNvPr>
          <p:cNvSpPr txBox="1">
            <a:spLocks noGrp="1"/>
          </p:cNvSpPr>
          <p:nvPr>
            <p:ph type="title"/>
          </p:nvPr>
        </p:nvSpPr>
        <p:spPr>
          <a:xfrm>
            <a:off x="836558" y="367245"/>
            <a:ext cx="10518884" cy="1075600"/>
          </a:xfrm>
          <a:prstGeom prst="rect">
            <a:avLst/>
          </a:prstGeom>
          <a:solidFill>
            <a:srgbClr val="60789E"/>
          </a:solidFill>
        </p:spPr>
        <p:txBody>
          <a:bodyPr spcFirstLastPara="1" wrap="square" lIns="121900" tIns="121900" rIns="121900" bIns="121900" anchor="ctr" anchorCtr="0">
            <a:noAutofit/>
          </a:bodyPr>
          <a:lstStyle/>
          <a:p>
            <a:r>
              <a:rPr lang="en-US" sz="2800" b="1" dirty="0">
                <a:solidFill>
                  <a:schemeClr val="bg1"/>
                </a:solidFill>
                <a:latin typeface="Gill Sans MT" panose="020B0502020104020203" pitchFamily="34" charset="77"/>
              </a:rPr>
              <a:t>Summary of Learnings: </a:t>
            </a:r>
            <a:r>
              <a:rPr lang="en-US" sz="2800" b="1" dirty="0">
                <a:solidFill>
                  <a:schemeClr val="accent1">
                    <a:lumMod val="60000"/>
                    <a:lumOff val="40000"/>
                  </a:schemeClr>
                </a:solidFill>
                <a:latin typeface="Gill Sans MT" panose="020B0502020104020203" pitchFamily="34" charset="77"/>
              </a:rPr>
              <a:t>Eligibility</a:t>
            </a:r>
          </a:p>
        </p:txBody>
      </p:sp>
      <p:sp>
        <p:nvSpPr>
          <p:cNvPr id="7" name="Content Placeholder 2">
            <a:extLst>
              <a:ext uri="{FF2B5EF4-FFF2-40B4-BE49-F238E27FC236}">
                <a16:creationId xmlns:a16="http://schemas.microsoft.com/office/drawing/2014/main" id="{7C3303D6-F03B-1943-B460-350E68C8CA68}"/>
              </a:ext>
            </a:extLst>
          </p:cNvPr>
          <p:cNvSpPr txBox="1">
            <a:spLocks/>
          </p:cNvSpPr>
          <p:nvPr/>
        </p:nvSpPr>
        <p:spPr>
          <a:xfrm>
            <a:off x="6096000" y="3478491"/>
            <a:ext cx="5453885" cy="270247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a:buClr>
                <a:schemeClr val="tx1"/>
              </a:buClr>
            </a:pPr>
            <a:r>
              <a:rPr lang="en-US" sz="2400" dirty="0">
                <a:solidFill>
                  <a:schemeClr val="tx1"/>
                </a:solidFill>
                <a:latin typeface="Garamond" panose="02020404030301010803" pitchFamily="18" charset="0"/>
              </a:rPr>
              <a:t>The take-up rate is similar across firm sizes, slightly higher in the smallest firms </a:t>
            </a:r>
          </a:p>
          <a:p>
            <a:pPr>
              <a:buClr>
                <a:schemeClr val="tx1"/>
              </a:buClr>
            </a:pPr>
            <a:endParaRPr lang="en-US" sz="2400" dirty="0">
              <a:solidFill>
                <a:schemeClr val="tx1"/>
              </a:solidFill>
              <a:latin typeface="Garamond" panose="02020404030301010803" pitchFamily="18" charset="0"/>
            </a:endParaRPr>
          </a:p>
          <a:p>
            <a:pPr>
              <a:buClr>
                <a:schemeClr val="tx1"/>
              </a:buClr>
            </a:pPr>
            <a:r>
              <a:rPr lang="en-US" sz="2400" dirty="0">
                <a:solidFill>
                  <a:schemeClr val="tx1"/>
                </a:solidFill>
                <a:latin typeface="Garamond" panose="02020404030301010803" pitchFamily="18" charset="0"/>
              </a:rPr>
              <a:t>Among firms that have part-time workers and offer them insurance, 95% of those part-time workers are eligible, and 58% take up coverage, resulting in a coverage rate of 55%. </a:t>
            </a:r>
          </a:p>
          <a:p>
            <a:pPr>
              <a:buClr>
                <a:schemeClr val="tx1"/>
              </a:buClr>
            </a:pPr>
            <a:endParaRPr lang="en-US" sz="2400" dirty="0">
              <a:solidFill>
                <a:schemeClr val="tx1"/>
              </a:solidFill>
              <a:latin typeface="Garamond" panose="02020404030301010803" pitchFamily="18" charset="0"/>
            </a:endParaRPr>
          </a:p>
          <a:p>
            <a:pPr marL="0" indent="0">
              <a:buClr>
                <a:schemeClr val="tx1"/>
              </a:buClr>
              <a:buNone/>
            </a:pPr>
            <a:endParaRPr lang="en-US" sz="2000" dirty="0">
              <a:latin typeface="Garamond" panose="02020404030301010803" pitchFamily="18" charset="0"/>
            </a:endParaRPr>
          </a:p>
        </p:txBody>
      </p:sp>
      <p:pic>
        <p:nvPicPr>
          <p:cNvPr id="5" name="Picture 4">
            <a:extLst>
              <a:ext uri="{FF2B5EF4-FFF2-40B4-BE49-F238E27FC236}">
                <a16:creationId xmlns:a16="http://schemas.microsoft.com/office/drawing/2014/main" id="{22FF1ED6-1BFF-DA43-8024-112C87C012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558" y="1683289"/>
            <a:ext cx="4843931" cy="4233672"/>
          </a:xfrm>
          <a:prstGeom prst="rect">
            <a:avLst/>
          </a:prstGeom>
        </p:spPr>
      </p:pic>
    </p:spTree>
    <p:extLst>
      <p:ext uri="{BB962C8B-B14F-4D97-AF65-F5344CB8AC3E}">
        <p14:creationId xmlns:p14="http://schemas.microsoft.com/office/powerpoint/2010/main" val="2105166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B84610-59EB-D74B-8240-E4FBBEC3D7B1}"/>
              </a:ext>
            </a:extLst>
          </p:cNvPr>
          <p:cNvSpPr>
            <a:spLocks noGrp="1"/>
          </p:cNvSpPr>
          <p:nvPr>
            <p:ph idx="1"/>
          </p:nvPr>
        </p:nvSpPr>
        <p:spPr>
          <a:xfrm>
            <a:off x="836557" y="2724810"/>
            <a:ext cx="10518883" cy="3547242"/>
          </a:xfrm>
        </p:spPr>
        <p:txBody>
          <a:bodyPr>
            <a:normAutofit/>
          </a:bodyPr>
          <a:lstStyle/>
          <a:p>
            <a:pPr>
              <a:spcBef>
                <a:spcPts val="0"/>
              </a:spcBef>
              <a:buClr>
                <a:schemeClr val="tx1"/>
              </a:buClr>
            </a:pPr>
            <a:r>
              <a:rPr lang="en-US" sz="2400" dirty="0">
                <a:latin typeface="Garamond" panose="02020404030301010803" pitchFamily="18" charset="0"/>
              </a:rPr>
              <a:t>69% of small firms use a broker or consultant for purchasing health benefits</a:t>
            </a:r>
          </a:p>
          <a:p>
            <a:pPr marL="0" indent="0">
              <a:spcBef>
                <a:spcPts val="0"/>
              </a:spcBef>
              <a:buClr>
                <a:schemeClr val="tx1"/>
              </a:buClr>
              <a:buNone/>
            </a:pPr>
            <a:endParaRPr lang="en-US" sz="2400" dirty="0">
              <a:latin typeface="Garamond" panose="02020404030301010803" pitchFamily="18" charset="0"/>
            </a:endParaRPr>
          </a:p>
          <a:p>
            <a:pPr>
              <a:spcBef>
                <a:spcPts val="0"/>
              </a:spcBef>
              <a:buClr>
                <a:schemeClr val="tx1"/>
              </a:buClr>
            </a:pPr>
            <a:r>
              <a:rPr lang="en-US" sz="2400" dirty="0">
                <a:latin typeface="Garamond" panose="02020404030301010803" pitchFamily="18" charset="0"/>
              </a:rPr>
              <a:t>16% of small firms with 3-49 employees offer health benefits through HSRI for Employers</a:t>
            </a:r>
          </a:p>
          <a:p>
            <a:pPr>
              <a:spcBef>
                <a:spcPts val="0"/>
              </a:spcBef>
              <a:buClr>
                <a:schemeClr val="tx1"/>
              </a:buClr>
            </a:pPr>
            <a:endParaRPr lang="en-US" sz="2400" dirty="0">
              <a:latin typeface="Garamond" panose="02020404030301010803" pitchFamily="18" charset="0"/>
            </a:endParaRPr>
          </a:p>
          <a:p>
            <a:pPr>
              <a:spcBef>
                <a:spcPts val="0"/>
              </a:spcBef>
              <a:buClr>
                <a:schemeClr val="tx1"/>
              </a:buClr>
            </a:pPr>
            <a:r>
              <a:rPr lang="en-US" sz="2400" dirty="0">
                <a:latin typeface="Garamond" panose="02020404030301010803" pitchFamily="18" charset="0"/>
              </a:rPr>
              <a:t>About 10% of small firms answered that they are self-insured </a:t>
            </a:r>
          </a:p>
          <a:p>
            <a:pPr marL="0" indent="0">
              <a:spcBef>
                <a:spcPts val="0"/>
              </a:spcBef>
              <a:buClr>
                <a:schemeClr val="tx1"/>
              </a:buClr>
              <a:buNone/>
            </a:pPr>
            <a:endParaRPr lang="en-US" sz="2400" dirty="0">
              <a:latin typeface="Garamond" panose="02020404030301010803" pitchFamily="18" charset="0"/>
            </a:endParaRPr>
          </a:p>
          <a:p>
            <a:pPr>
              <a:spcBef>
                <a:spcPts val="0"/>
              </a:spcBef>
              <a:buClr>
                <a:schemeClr val="tx1"/>
              </a:buClr>
            </a:pPr>
            <a:r>
              <a:rPr lang="en-US" sz="2400" dirty="0">
                <a:latin typeface="Garamond" panose="02020404030301010803" pitchFamily="18" charset="0"/>
              </a:rPr>
              <a:t>Eight percent (8%) use an Association Health Plan and two percent (2%) are using a Professional Employer Organization (PEO).</a:t>
            </a:r>
          </a:p>
          <a:p>
            <a:pPr marL="0" indent="0">
              <a:buNone/>
            </a:pPr>
            <a:endParaRPr lang="en-US" dirty="0"/>
          </a:p>
        </p:txBody>
      </p:sp>
      <p:sp>
        <p:nvSpPr>
          <p:cNvPr id="4" name="Google Shape;96;p15">
            <a:extLst>
              <a:ext uri="{FF2B5EF4-FFF2-40B4-BE49-F238E27FC236}">
                <a16:creationId xmlns:a16="http://schemas.microsoft.com/office/drawing/2014/main" id="{3489854B-8B8F-EB46-8490-8A4B5403403F}"/>
              </a:ext>
            </a:extLst>
          </p:cNvPr>
          <p:cNvSpPr txBox="1">
            <a:spLocks noGrp="1"/>
          </p:cNvSpPr>
          <p:nvPr>
            <p:ph type="title"/>
          </p:nvPr>
        </p:nvSpPr>
        <p:spPr>
          <a:xfrm>
            <a:off x="836558" y="367245"/>
            <a:ext cx="10518884" cy="1075600"/>
          </a:xfrm>
          <a:prstGeom prst="rect">
            <a:avLst/>
          </a:prstGeom>
          <a:solidFill>
            <a:srgbClr val="60789E"/>
          </a:solidFill>
        </p:spPr>
        <p:txBody>
          <a:bodyPr spcFirstLastPara="1" wrap="square" lIns="121900" tIns="121900" rIns="121900" bIns="121900" anchor="ctr" anchorCtr="0">
            <a:noAutofit/>
          </a:bodyPr>
          <a:lstStyle/>
          <a:p>
            <a:r>
              <a:rPr lang="en-US" sz="2700" b="1" dirty="0">
                <a:solidFill>
                  <a:schemeClr val="bg1"/>
                </a:solidFill>
                <a:latin typeface="Gill Sans MT" panose="020B0502020104020203" pitchFamily="34" charset="77"/>
              </a:rPr>
              <a:t>Summary of Learnings: </a:t>
            </a:r>
            <a:r>
              <a:rPr lang="en-US" sz="2700" b="1" dirty="0">
                <a:solidFill>
                  <a:schemeClr val="accent1">
                    <a:lumMod val="60000"/>
                    <a:lumOff val="40000"/>
                  </a:schemeClr>
                </a:solidFill>
                <a:latin typeface="Gill Sans MT" panose="020B0502020104020203" pitchFamily="34" charset="77"/>
              </a:rPr>
              <a:t>Accessing Insurance</a:t>
            </a:r>
          </a:p>
        </p:txBody>
      </p:sp>
      <p:sp>
        <p:nvSpPr>
          <p:cNvPr id="6" name="Content Placeholder 2">
            <a:extLst>
              <a:ext uri="{FF2B5EF4-FFF2-40B4-BE49-F238E27FC236}">
                <a16:creationId xmlns:a16="http://schemas.microsoft.com/office/drawing/2014/main" id="{EC85E152-4C9E-5D48-B2D6-9B95B7C0547F}"/>
              </a:ext>
            </a:extLst>
          </p:cNvPr>
          <p:cNvSpPr txBox="1">
            <a:spLocks/>
          </p:cNvSpPr>
          <p:nvPr/>
        </p:nvSpPr>
        <p:spPr>
          <a:xfrm>
            <a:off x="988959" y="2690648"/>
            <a:ext cx="10518883" cy="354724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8" name="Content Placeholder 2">
            <a:extLst>
              <a:ext uri="{FF2B5EF4-FFF2-40B4-BE49-F238E27FC236}">
                <a16:creationId xmlns:a16="http://schemas.microsoft.com/office/drawing/2014/main" id="{A82CFA89-5711-9F48-99F8-D0C6AA238F62}"/>
              </a:ext>
            </a:extLst>
          </p:cNvPr>
          <p:cNvSpPr txBox="1">
            <a:spLocks/>
          </p:cNvSpPr>
          <p:nvPr/>
        </p:nvSpPr>
        <p:spPr>
          <a:xfrm>
            <a:off x="836558" y="1638700"/>
            <a:ext cx="10518883" cy="10756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sz="2400" dirty="0">
                <a:latin typeface="+mj-lt"/>
              </a:rPr>
              <a:t>There are a variety of ways that small employers access the health insurance marketplace. Below are some of the methods given in the survey:</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014822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6;p15">
            <a:extLst>
              <a:ext uri="{FF2B5EF4-FFF2-40B4-BE49-F238E27FC236}">
                <a16:creationId xmlns:a16="http://schemas.microsoft.com/office/drawing/2014/main" id="{3489854B-8B8F-EB46-8490-8A4B5403403F}"/>
              </a:ext>
            </a:extLst>
          </p:cNvPr>
          <p:cNvSpPr txBox="1">
            <a:spLocks noGrp="1"/>
          </p:cNvSpPr>
          <p:nvPr>
            <p:ph type="title"/>
          </p:nvPr>
        </p:nvSpPr>
        <p:spPr>
          <a:xfrm>
            <a:off x="836558" y="367245"/>
            <a:ext cx="10518884" cy="1075600"/>
          </a:xfrm>
          <a:prstGeom prst="rect">
            <a:avLst/>
          </a:prstGeom>
          <a:solidFill>
            <a:srgbClr val="60789E"/>
          </a:solidFill>
        </p:spPr>
        <p:txBody>
          <a:bodyPr spcFirstLastPara="1" wrap="square" lIns="121900" tIns="121900" rIns="121900" bIns="121900" anchor="ctr" anchorCtr="0">
            <a:noAutofit/>
          </a:bodyPr>
          <a:lstStyle/>
          <a:p>
            <a:r>
              <a:rPr lang="en-US" sz="2400" b="1" dirty="0">
                <a:solidFill>
                  <a:schemeClr val="bg1"/>
                </a:solidFill>
                <a:latin typeface="Gill Sans MT" panose="020B0502020104020203" pitchFamily="34" charset="77"/>
              </a:rPr>
              <a:t>Summary of Learnings: </a:t>
            </a:r>
            <a:r>
              <a:rPr lang="en-US" sz="2400" b="1" dirty="0">
                <a:solidFill>
                  <a:schemeClr val="accent1">
                    <a:lumMod val="60000"/>
                    <a:lumOff val="40000"/>
                  </a:schemeClr>
                </a:solidFill>
                <a:latin typeface="Gill Sans MT" panose="020B0502020104020203" pitchFamily="34" charset="77"/>
              </a:rPr>
              <a:t>Cost Control Strategies</a:t>
            </a:r>
          </a:p>
        </p:txBody>
      </p:sp>
      <p:sp>
        <p:nvSpPr>
          <p:cNvPr id="7" name="Content Placeholder 2">
            <a:extLst>
              <a:ext uri="{FF2B5EF4-FFF2-40B4-BE49-F238E27FC236}">
                <a16:creationId xmlns:a16="http://schemas.microsoft.com/office/drawing/2014/main" id="{7C3303D6-F03B-1943-B460-350E68C8CA68}"/>
              </a:ext>
            </a:extLst>
          </p:cNvPr>
          <p:cNvSpPr txBox="1">
            <a:spLocks/>
          </p:cNvSpPr>
          <p:nvPr/>
        </p:nvSpPr>
        <p:spPr>
          <a:xfrm>
            <a:off x="836558" y="5139517"/>
            <a:ext cx="10518884" cy="171848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Clr>
                <a:schemeClr val="tx1"/>
              </a:buClr>
              <a:buNone/>
            </a:pPr>
            <a:r>
              <a:rPr lang="en-US" sz="2400" dirty="0">
                <a:solidFill>
                  <a:schemeClr val="tx1"/>
                </a:solidFill>
                <a:latin typeface="Garamond" panose="02020404030301010803" pitchFamily="18" charset="0"/>
              </a:rPr>
              <a:t>Firms were asked which strategies they found most effective to control cost of health coverage based on their prior experience. Twenty-nine percent of small firms report that increasing cost sharing is the most effective approach to controlling health insurance cost, followed by changing carriers or health plans, at 21%. </a:t>
            </a:r>
          </a:p>
          <a:p>
            <a:pPr marL="0" indent="0">
              <a:buClr>
                <a:schemeClr val="tx1"/>
              </a:buClr>
              <a:buNone/>
            </a:pPr>
            <a:endParaRPr lang="en-US" sz="2000" dirty="0">
              <a:latin typeface="Garamond" panose="02020404030301010803" pitchFamily="18" charset="0"/>
            </a:endParaRPr>
          </a:p>
        </p:txBody>
      </p:sp>
      <p:pic>
        <p:nvPicPr>
          <p:cNvPr id="5" name="Picture 4">
            <a:extLst>
              <a:ext uri="{FF2B5EF4-FFF2-40B4-BE49-F238E27FC236}">
                <a16:creationId xmlns:a16="http://schemas.microsoft.com/office/drawing/2014/main" id="{6AF6DE61-8091-7949-B776-10B0E821D4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8680" y="1573294"/>
            <a:ext cx="6121674" cy="3435773"/>
          </a:xfrm>
          <a:prstGeom prst="rect">
            <a:avLst/>
          </a:prstGeom>
        </p:spPr>
      </p:pic>
    </p:spTree>
    <p:extLst>
      <p:ext uri="{BB962C8B-B14F-4D97-AF65-F5344CB8AC3E}">
        <p14:creationId xmlns:p14="http://schemas.microsoft.com/office/powerpoint/2010/main" val="3387194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C5BBA-42FD-4FF7-B1CC-ACE9945D21CC}"/>
              </a:ext>
            </a:extLst>
          </p:cNvPr>
          <p:cNvSpPr>
            <a:spLocks noGrp="1"/>
          </p:cNvSpPr>
          <p:nvPr>
            <p:ph type="ctrTitle"/>
          </p:nvPr>
        </p:nvSpPr>
        <p:spPr>
          <a:xfrm>
            <a:off x="1097280" y="2306356"/>
            <a:ext cx="10058400" cy="1202023"/>
          </a:xfrm>
        </p:spPr>
        <p:txBody>
          <a:bodyPr>
            <a:normAutofit/>
          </a:bodyPr>
          <a:lstStyle/>
          <a:p>
            <a:r>
              <a:rPr lang="en-US" sz="3200" dirty="0"/>
              <a:t>HIAC Update:</a:t>
            </a:r>
            <a:br>
              <a:rPr lang="en-US" sz="3200" dirty="0"/>
            </a:br>
            <a:r>
              <a:rPr lang="en-US" sz="3200" dirty="0"/>
              <a:t>OHIC’s Telemedicine Advisory Group</a:t>
            </a:r>
          </a:p>
        </p:txBody>
      </p:sp>
      <p:sp>
        <p:nvSpPr>
          <p:cNvPr id="3" name="Subtitle 2">
            <a:extLst>
              <a:ext uri="{FF2B5EF4-FFF2-40B4-BE49-F238E27FC236}">
                <a16:creationId xmlns:a16="http://schemas.microsoft.com/office/drawing/2014/main" id="{0EA8B7FA-EA58-4CA9-B22A-D4CCFDFF5B1E}"/>
              </a:ext>
            </a:extLst>
          </p:cNvPr>
          <p:cNvSpPr>
            <a:spLocks noGrp="1"/>
          </p:cNvSpPr>
          <p:nvPr>
            <p:ph type="subTitle" idx="1"/>
          </p:nvPr>
        </p:nvSpPr>
        <p:spPr/>
        <p:txBody>
          <a:bodyPr/>
          <a:lstStyle/>
          <a:p>
            <a:r>
              <a:rPr lang="en-US" dirty="0"/>
              <a:t>September 15, 2020</a:t>
            </a:r>
          </a:p>
          <a:p>
            <a:endParaRPr lang="en-US" dirty="0"/>
          </a:p>
        </p:txBody>
      </p:sp>
    </p:spTree>
    <p:extLst>
      <p:ext uri="{BB962C8B-B14F-4D97-AF65-F5344CB8AC3E}">
        <p14:creationId xmlns:p14="http://schemas.microsoft.com/office/powerpoint/2010/main" val="3773059219"/>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CFF6E-EF4B-4230-AEFB-81FE8A8B379F}"/>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C13A1B2A-7BF9-4090-B248-A5D2C776E07D}"/>
              </a:ext>
            </a:extLst>
          </p:cNvPr>
          <p:cNvSpPr>
            <a:spLocks noGrp="1"/>
          </p:cNvSpPr>
          <p:nvPr>
            <p:ph idx="1"/>
          </p:nvPr>
        </p:nvSpPr>
        <p:spPr>
          <a:xfrm>
            <a:off x="444137" y="1352693"/>
            <a:ext cx="11312433" cy="4998946"/>
          </a:xfrm>
        </p:spPr>
        <p:txBody>
          <a:bodyPr>
            <a:normAutofit lnSpcReduction="10000"/>
          </a:bodyPr>
          <a:lstStyle/>
          <a:p>
            <a:pPr>
              <a:spcAft>
                <a:spcPts val="1200"/>
              </a:spcAft>
            </a:pPr>
            <a:r>
              <a:rPr lang="en-US" dirty="0"/>
              <a:t>The Telemedicine Executive Order has been extended monthly and remains in effect.</a:t>
            </a:r>
          </a:p>
          <a:p>
            <a:pPr>
              <a:spcAft>
                <a:spcPts val="1200"/>
              </a:spcAft>
            </a:pPr>
            <a:r>
              <a:rPr lang="en-US" dirty="0"/>
              <a:t>In July, Governor </a:t>
            </a:r>
            <a:r>
              <a:rPr lang="en-US" dirty="0" err="1"/>
              <a:t>Raimondo</a:t>
            </a:r>
            <a:r>
              <a:rPr lang="en-US" dirty="0"/>
              <a:t> proposed new legislation to continue the terms of her Telemedicine EO, relating to reimbursement parity, use of audio-only technology, expanding site of care, etc. </a:t>
            </a:r>
          </a:p>
          <a:p>
            <a:pPr>
              <a:spcAft>
                <a:spcPts val="1200"/>
              </a:spcAft>
            </a:pPr>
            <a:r>
              <a:rPr lang="en-US" dirty="0"/>
              <a:t>If passed the legislation would:</a:t>
            </a:r>
          </a:p>
          <a:p>
            <a:pPr lvl="1">
              <a:spcAft>
                <a:spcPts val="1200"/>
              </a:spcAft>
            </a:pPr>
            <a:r>
              <a:rPr lang="en-US" sz="2800" dirty="0"/>
              <a:t>Give some predictability to patients and providers, until it sunsets on June 30, 2021.</a:t>
            </a:r>
          </a:p>
          <a:p>
            <a:pPr lvl="1">
              <a:spcAft>
                <a:spcPts val="1200"/>
              </a:spcAft>
            </a:pPr>
            <a:r>
              <a:rPr lang="en-US" sz="2800" dirty="0"/>
              <a:t>Serve as a short-term experiment to provide the State with invaluable data and information around telemedicine policies, to help inform best practices and the stakeholder review workgroup.</a:t>
            </a:r>
          </a:p>
          <a:p>
            <a:pPr>
              <a:spcAft>
                <a:spcPts val="1200"/>
              </a:spcAft>
            </a:pPr>
            <a:endParaRPr lang="en-US" dirty="0"/>
          </a:p>
        </p:txBody>
      </p:sp>
      <p:sp>
        <p:nvSpPr>
          <p:cNvPr id="4" name="Slide Number Placeholder 3">
            <a:extLst>
              <a:ext uri="{FF2B5EF4-FFF2-40B4-BE49-F238E27FC236}">
                <a16:creationId xmlns:a16="http://schemas.microsoft.com/office/drawing/2014/main" id="{41A1566C-334A-40D7-AB14-D3409B2000C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BA1B2C-6684-47F0-87CE-B2A009176267}" type="slidenum">
              <a:rPr kumimoji="0" lang="en-US" sz="14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400" b="0" i="0" u="none" strike="noStrike" kern="1200" cap="none" spc="0" normalizeH="0" baseline="0" noProof="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280460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3D040-2775-49DA-A8B8-444A8029055E}"/>
              </a:ext>
            </a:extLst>
          </p:cNvPr>
          <p:cNvSpPr>
            <a:spLocks noGrp="1"/>
          </p:cNvSpPr>
          <p:nvPr>
            <p:ph type="title"/>
          </p:nvPr>
        </p:nvSpPr>
        <p:spPr>
          <a:xfrm>
            <a:off x="439783" y="183580"/>
            <a:ext cx="11312433" cy="986020"/>
          </a:xfrm>
        </p:spPr>
        <p:txBody>
          <a:bodyPr>
            <a:normAutofit/>
          </a:bodyPr>
          <a:lstStyle/>
          <a:p>
            <a:r>
              <a:rPr lang="en-US" dirty="0"/>
              <a:t>Framework for Workgroup: Four Issue Areas</a:t>
            </a:r>
          </a:p>
        </p:txBody>
      </p:sp>
      <p:grpSp>
        <p:nvGrpSpPr>
          <p:cNvPr id="4" name="Group 3">
            <a:extLst>
              <a:ext uri="{FF2B5EF4-FFF2-40B4-BE49-F238E27FC236}">
                <a16:creationId xmlns:a16="http://schemas.microsoft.com/office/drawing/2014/main" id="{7868408A-1403-43A8-B9CB-699626433471}"/>
              </a:ext>
            </a:extLst>
          </p:cNvPr>
          <p:cNvGrpSpPr/>
          <p:nvPr/>
        </p:nvGrpSpPr>
        <p:grpSpPr>
          <a:xfrm>
            <a:off x="396700" y="1695906"/>
            <a:ext cx="7832900" cy="4581980"/>
            <a:chOff x="1152605" y="1401377"/>
            <a:chExt cx="8170029" cy="4581980"/>
          </a:xfrm>
        </p:grpSpPr>
        <p:sp>
          <p:nvSpPr>
            <p:cNvPr id="14" name="Freeform 11">
              <a:extLst>
                <a:ext uri="{FF2B5EF4-FFF2-40B4-BE49-F238E27FC236}">
                  <a16:creationId xmlns:a16="http://schemas.microsoft.com/office/drawing/2014/main" id="{0E6CF515-4CBB-422F-B51A-96B49388499E}"/>
                </a:ext>
              </a:extLst>
            </p:cNvPr>
            <p:cNvSpPr>
              <a:spLocks/>
            </p:cNvSpPr>
            <p:nvPr/>
          </p:nvSpPr>
          <p:spPr bwMode="auto">
            <a:xfrm>
              <a:off x="1152605" y="1401377"/>
              <a:ext cx="8170029" cy="777810"/>
            </a:xfrm>
            <a:custGeom>
              <a:avLst/>
              <a:gdLst>
                <a:gd name="T0" fmla="*/ 3636 w 3636"/>
                <a:gd name="T1" fmla="*/ 206 h 286"/>
                <a:gd name="T2" fmla="*/ 3556 w 3636"/>
                <a:gd name="T3" fmla="*/ 286 h 286"/>
                <a:gd name="T4" fmla="*/ 80 w 3636"/>
                <a:gd name="T5" fmla="*/ 286 h 286"/>
                <a:gd name="T6" fmla="*/ 0 w 3636"/>
                <a:gd name="T7" fmla="*/ 206 h 286"/>
                <a:gd name="T8" fmla="*/ 0 w 3636"/>
                <a:gd name="T9" fmla="*/ 80 h 286"/>
                <a:gd name="T10" fmla="*/ 80 w 3636"/>
                <a:gd name="T11" fmla="*/ 0 h 286"/>
                <a:gd name="T12" fmla="*/ 3556 w 3636"/>
                <a:gd name="T13" fmla="*/ 0 h 286"/>
                <a:gd name="T14" fmla="*/ 3636 w 3636"/>
                <a:gd name="T15" fmla="*/ 80 h 286"/>
                <a:gd name="T16" fmla="*/ 3636 w 3636"/>
                <a:gd name="T17" fmla="*/ 20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6" h="286">
                  <a:moveTo>
                    <a:pt x="3636" y="206"/>
                  </a:moveTo>
                  <a:cubicBezTo>
                    <a:pt x="3636" y="250"/>
                    <a:pt x="3600" y="286"/>
                    <a:pt x="3556" y="286"/>
                  </a:cubicBezTo>
                  <a:cubicBezTo>
                    <a:pt x="80" y="286"/>
                    <a:pt x="80" y="286"/>
                    <a:pt x="80" y="286"/>
                  </a:cubicBezTo>
                  <a:cubicBezTo>
                    <a:pt x="35" y="286"/>
                    <a:pt x="0" y="250"/>
                    <a:pt x="0" y="206"/>
                  </a:cubicBezTo>
                  <a:cubicBezTo>
                    <a:pt x="0" y="80"/>
                    <a:pt x="0" y="80"/>
                    <a:pt x="0" y="80"/>
                  </a:cubicBezTo>
                  <a:cubicBezTo>
                    <a:pt x="0" y="36"/>
                    <a:pt x="35" y="0"/>
                    <a:pt x="80" y="0"/>
                  </a:cubicBezTo>
                  <a:cubicBezTo>
                    <a:pt x="3556" y="0"/>
                    <a:pt x="3556" y="0"/>
                    <a:pt x="3556" y="0"/>
                  </a:cubicBezTo>
                  <a:cubicBezTo>
                    <a:pt x="3600" y="0"/>
                    <a:pt x="3636" y="36"/>
                    <a:pt x="3636" y="80"/>
                  </a:cubicBezTo>
                  <a:lnTo>
                    <a:pt x="3636" y="206"/>
                  </a:lnTo>
                  <a:close/>
                </a:path>
              </a:pathLst>
            </a:custGeom>
            <a:gradFill flip="none" rotWithShape="1">
              <a:gsLst>
                <a:gs pos="0">
                  <a:schemeClr val="accent1"/>
                </a:gs>
                <a:gs pos="100000">
                  <a:schemeClr val="accent1">
                    <a:lumMod val="50000"/>
                  </a:schemeClr>
                </a:gs>
              </a:gsLst>
              <a:lin ang="108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12" name="Freeform 9">
              <a:extLst>
                <a:ext uri="{FF2B5EF4-FFF2-40B4-BE49-F238E27FC236}">
                  <a16:creationId xmlns:a16="http://schemas.microsoft.com/office/drawing/2014/main" id="{7203FBF4-A5B9-428C-BD6D-2819629B8D23}"/>
                </a:ext>
              </a:extLst>
            </p:cNvPr>
            <p:cNvSpPr>
              <a:spLocks/>
            </p:cNvSpPr>
            <p:nvPr/>
          </p:nvSpPr>
          <p:spPr bwMode="auto">
            <a:xfrm>
              <a:off x="1152605" y="2674116"/>
              <a:ext cx="8170029" cy="772543"/>
            </a:xfrm>
            <a:custGeom>
              <a:avLst/>
              <a:gdLst>
                <a:gd name="T0" fmla="*/ 3636 w 3636"/>
                <a:gd name="T1" fmla="*/ 205 h 285"/>
                <a:gd name="T2" fmla="*/ 3556 w 3636"/>
                <a:gd name="T3" fmla="*/ 285 h 285"/>
                <a:gd name="T4" fmla="*/ 80 w 3636"/>
                <a:gd name="T5" fmla="*/ 285 h 285"/>
                <a:gd name="T6" fmla="*/ 0 w 3636"/>
                <a:gd name="T7" fmla="*/ 205 h 285"/>
                <a:gd name="T8" fmla="*/ 0 w 3636"/>
                <a:gd name="T9" fmla="*/ 80 h 285"/>
                <a:gd name="T10" fmla="*/ 80 w 3636"/>
                <a:gd name="T11" fmla="*/ 0 h 285"/>
                <a:gd name="T12" fmla="*/ 3556 w 3636"/>
                <a:gd name="T13" fmla="*/ 0 h 285"/>
                <a:gd name="T14" fmla="*/ 3636 w 3636"/>
                <a:gd name="T15" fmla="*/ 80 h 285"/>
                <a:gd name="T16" fmla="*/ 3636 w 3636"/>
                <a:gd name="T17" fmla="*/ 20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6" h="285">
                  <a:moveTo>
                    <a:pt x="3636" y="205"/>
                  </a:moveTo>
                  <a:cubicBezTo>
                    <a:pt x="3636" y="250"/>
                    <a:pt x="3600" y="285"/>
                    <a:pt x="3556" y="285"/>
                  </a:cubicBezTo>
                  <a:cubicBezTo>
                    <a:pt x="80" y="285"/>
                    <a:pt x="80" y="285"/>
                    <a:pt x="80" y="285"/>
                  </a:cubicBezTo>
                  <a:cubicBezTo>
                    <a:pt x="35" y="285"/>
                    <a:pt x="0" y="250"/>
                    <a:pt x="0" y="205"/>
                  </a:cubicBezTo>
                  <a:cubicBezTo>
                    <a:pt x="0" y="80"/>
                    <a:pt x="0" y="80"/>
                    <a:pt x="0" y="80"/>
                  </a:cubicBezTo>
                  <a:cubicBezTo>
                    <a:pt x="0" y="36"/>
                    <a:pt x="35" y="0"/>
                    <a:pt x="80" y="0"/>
                  </a:cubicBezTo>
                  <a:cubicBezTo>
                    <a:pt x="3556" y="0"/>
                    <a:pt x="3556" y="0"/>
                    <a:pt x="3556" y="0"/>
                  </a:cubicBezTo>
                  <a:cubicBezTo>
                    <a:pt x="3600" y="0"/>
                    <a:pt x="3636" y="36"/>
                    <a:pt x="3636" y="80"/>
                  </a:cubicBezTo>
                  <a:lnTo>
                    <a:pt x="3636" y="205"/>
                  </a:lnTo>
                  <a:close/>
                </a:path>
              </a:pathLst>
            </a:custGeom>
            <a:gradFill>
              <a:gsLst>
                <a:gs pos="33000">
                  <a:schemeClr val="accent2"/>
                </a:gs>
                <a:gs pos="100000">
                  <a:schemeClr val="accent2">
                    <a:lumMod val="50000"/>
                  </a:schemeClr>
                </a:gs>
              </a:gsLst>
              <a:lin ang="108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13" name="Freeform 10">
              <a:extLst>
                <a:ext uri="{FF2B5EF4-FFF2-40B4-BE49-F238E27FC236}">
                  <a16:creationId xmlns:a16="http://schemas.microsoft.com/office/drawing/2014/main" id="{2AFF65FB-FB42-4A05-AF7D-E8997F203443}"/>
                </a:ext>
              </a:extLst>
            </p:cNvPr>
            <p:cNvSpPr>
              <a:spLocks/>
            </p:cNvSpPr>
            <p:nvPr/>
          </p:nvSpPr>
          <p:spPr bwMode="auto">
            <a:xfrm>
              <a:off x="1152605" y="2183627"/>
              <a:ext cx="3358436" cy="1079805"/>
            </a:xfrm>
            <a:custGeom>
              <a:avLst/>
              <a:gdLst>
                <a:gd name="T0" fmla="*/ 1254 w 1361"/>
                <a:gd name="T1" fmla="*/ 0 h 398"/>
                <a:gd name="T2" fmla="*/ 80 w 1361"/>
                <a:gd name="T3" fmla="*/ 0 h 398"/>
                <a:gd name="T4" fmla="*/ 0 w 1361"/>
                <a:gd name="T5" fmla="*/ 80 h 398"/>
                <a:gd name="T6" fmla="*/ 0 w 1361"/>
                <a:gd name="T7" fmla="*/ 394 h 398"/>
                <a:gd name="T8" fmla="*/ 0 w 1361"/>
                <a:gd name="T9" fmla="*/ 398 h 398"/>
                <a:gd name="T10" fmla="*/ 80 w 1361"/>
                <a:gd name="T11" fmla="*/ 322 h 398"/>
                <a:gd name="T12" fmla="*/ 1250 w 1361"/>
                <a:gd name="T13" fmla="*/ 322 h 398"/>
                <a:gd name="T14" fmla="*/ 1361 w 1361"/>
                <a:gd name="T15" fmla="*/ 158 h 398"/>
                <a:gd name="T16" fmla="*/ 1254 w 1361"/>
                <a:gd name="T17"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1" h="398">
                  <a:moveTo>
                    <a:pt x="1254" y="0"/>
                  </a:moveTo>
                  <a:cubicBezTo>
                    <a:pt x="80" y="0"/>
                    <a:pt x="80" y="0"/>
                    <a:pt x="80" y="0"/>
                  </a:cubicBezTo>
                  <a:cubicBezTo>
                    <a:pt x="35" y="0"/>
                    <a:pt x="0" y="36"/>
                    <a:pt x="0" y="80"/>
                  </a:cubicBezTo>
                  <a:cubicBezTo>
                    <a:pt x="0" y="394"/>
                    <a:pt x="0" y="394"/>
                    <a:pt x="0" y="394"/>
                  </a:cubicBezTo>
                  <a:cubicBezTo>
                    <a:pt x="0" y="395"/>
                    <a:pt x="0" y="396"/>
                    <a:pt x="0" y="398"/>
                  </a:cubicBezTo>
                  <a:cubicBezTo>
                    <a:pt x="2" y="355"/>
                    <a:pt x="37" y="322"/>
                    <a:pt x="80" y="322"/>
                  </a:cubicBezTo>
                  <a:cubicBezTo>
                    <a:pt x="1250" y="322"/>
                    <a:pt x="1250" y="322"/>
                    <a:pt x="1250" y="322"/>
                  </a:cubicBezTo>
                  <a:cubicBezTo>
                    <a:pt x="1361" y="158"/>
                    <a:pt x="1361" y="158"/>
                    <a:pt x="1361" y="158"/>
                  </a:cubicBezTo>
                  <a:lnTo>
                    <a:pt x="1254" y="0"/>
                  </a:lnTo>
                  <a:close/>
                </a:path>
              </a:pathLst>
            </a:custGeom>
            <a:gradFill>
              <a:gsLst>
                <a:gs pos="94000">
                  <a:schemeClr val="bg1"/>
                </a:gs>
                <a:gs pos="100000">
                  <a:schemeClr val="bg1">
                    <a:lumMod val="88000"/>
                  </a:schemeClr>
                </a:gs>
              </a:gsLst>
              <a:lin ang="108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10" name="Freeform 7">
              <a:extLst>
                <a:ext uri="{FF2B5EF4-FFF2-40B4-BE49-F238E27FC236}">
                  <a16:creationId xmlns:a16="http://schemas.microsoft.com/office/drawing/2014/main" id="{62725855-8FF0-49FA-9E16-3C1893A214FE}"/>
                </a:ext>
              </a:extLst>
            </p:cNvPr>
            <p:cNvSpPr>
              <a:spLocks/>
            </p:cNvSpPr>
            <p:nvPr/>
          </p:nvSpPr>
          <p:spPr bwMode="auto">
            <a:xfrm>
              <a:off x="1152605" y="3941588"/>
              <a:ext cx="8170029" cy="772543"/>
            </a:xfrm>
            <a:custGeom>
              <a:avLst/>
              <a:gdLst>
                <a:gd name="T0" fmla="*/ 3636 w 3636"/>
                <a:gd name="T1" fmla="*/ 205 h 285"/>
                <a:gd name="T2" fmla="*/ 3556 w 3636"/>
                <a:gd name="T3" fmla="*/ 285 h 285"/>
                <a:gd name="T4" fmla="*/ 80 w 3636"/>
                <a:gd name="T5" fmla="*/ 285 h 285"/>
                <a:gd name="T6" fmla="*/ 0 w 3636"/>
                <a:gd name="T7" fmla="*/ 205 h 285"/>
                <a:gd name="T8" fmla="*/ 0 w 3636"/>
                <a:gd name="T9" fmla="*/ 80 h 285"/>
                <a:gd name="T10" fmla="*/ 80 w 3636"/>
                <a:gd name="T11" fmla="*/ 0 h 285"/>
                <a:gd name="T12" fmla="*/ 3556 w 3636"/>
                <a:gd name="T13" fmla="*/ 0 h 285"/>
                <a:gd name="T14" fmla="*/ 3636 w 3636"/>
                <a:gd name="T15" fmla="*/ 80 h 285"/>
                <a:gd name="T16" fmla="*/ 3636 w 3636"/>
                <a:gd name="T17" fmla="*/ 20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6" h="285">
                  <a:moveTo>
                    <a:pt x="3636" y="205"/>
                  </a:moveTo>
                  <a:cubicBezTo>
                    <a:pt x="3636" y="249"/>
                    <a:pt x="3600" y="285"/>
                    <a:pt x="3556" y="285"/>
                  </a:cubicBezTo>
                  <a:cubicBezTo>
                    <a:pt x="80" y="285"/>
                    <a:pt x="80" y="285"/>
                    <a:pt x="80" y="285"/>
                  </a:cubicBezTo>
                  <a:cubicBezTo>
                    <a:pt x="35" y="285"/>
                    <a:pt x="0" y="249"/>
                    <a:pt x="0" y="205"/>
                  </a:cubicBezTo>
                  <a:cubicBezTo>
                    <a:pt x="0" y="80"/>
                    <a:pt x="0" y="80"/>
                    <a:pt x="0" y="80"/>
                  </a:cubicBezTo>
                  <a:cubicBezTo>
                    <a:pt x="0" y="35"/>
                    <a:pt x="35" y="0"/>
                    <a:pt x="80" y="0"/>
                  </a:cubicBezTo>
                  <a:cubicBezTo>
                    <a:pt x="3556" y="0"/>
                    <a:pt x="3556" y="0"/>
                    <a:pt x="3556" y="0"/>
                  </a:cubicBezTo>
                  <a:cubicBezTo>
                    <a:pt x="3600" y="0"/>
                    <a:pt x="3636" y="35"/>
                    <a:pt x="3636" y="80"/>
                  </a:cubicBezTo>
                  <a:lnTo>
                    <a:pt x="3636" y="205"/>
                  </a:lnTo>
                  <a:close/>
                </a:path>
              </a:pathLst>
            </a:custGeom>
            <a:gradFill>
              <a:gsLst>
                <a:gs pos="33000">
                  <a:schemeClr val="accent3"/>
                </a:gs>
                <a:gs pos="100000">
                  <a:schemeClr val="accent3">
                    <a:lumMod val="50000"/>
                  </a:schemeClr>
                </a:gs>
              </a:gsLst>
              <a:lin ang="108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11" name="Freeform 8">
              <a:extLst>
                <a:ext uri="{FF2B5EF4-FFF2-40B4-BE49-F238E27FC236}">
                  <a16:creationId xmlns:a16="http://schemas.microsoft.com/office/drawing/2014/main" id="{47DB4B76-AFE8-4F72-9D5D-CA8E10826060}"/>
                </a:ext>
              </a:extLst>
            </p:cNvPr>
            <p:cNvSpPr>
              <a:spLocks/>
            </p:cNvSpPr>
            <p:nvPr/>
          </p:nvSpPr>
          <p:spPr bwMode="auto">
            <a:xfrm>
              <a:off x="1152605" y="3451098"/>
              <a:ext cx="3358434" cy="1078048"/>
            </a:xfrm>
            <a:custGeom>
              <a:avLst/>
              <a:gdLst>
                <a:gd name="T0" fmla="*/ 1030 w 1137"/>
                <a:gd name="T1" fmla="*/ 0 h 397"/>
                <a:gd name="T2" fmla="*/ 80 w 1137"/>
                <a:gd name="T3" fmla="*/ 0 h 397"/>
                <a:gd name="T4" fmla="*/ 0 w 1137"/>
                <a:gd name="T5" fmla="*/ 80 h 397"/>
                <a:gd name="T6" fmla="*/ 0 w 1137"/>
                <a:gd name="T7" fmla="*/ 393 h 397"/>
                <a:gd name="T8" fmla="*/ 0 w 1137"/>
                <a:gd name="T9" fmla="*/ 397 h 397"/>
                <a:gd name="T10" fmla="*/ 80 w 1137"/>
                <a:gd name="T11" fmla="*/ 321 h 397"/>
                <a:gd name="T12" fmla="*/ 1026 w 1137"/>
                <a:gd name="T13" fmla="*/ 321 h 397"/>
                <a:gd name="T14" fmla="*/ 1137 w 1137"/>
                <a:gd name="T15" fmla="*/ 157 h 397"/>
                <a:gd name="T16" fmla="*/ 1030 w 1137"/>
                <a:gd name="T17"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7" h="397">
                  <a:moveTo>
                    <a:pt x="1030" y="0"/>
                  </a:moveTo>
                  <a:cubicBezTo>
                    <a:pt x="80" y="0"/>
                    <a:pt x="80" y="0"/>
                    <a:pt x="80" y="0"/>
                  </a:cubicBezTo>
                  <a:cubicBezTo>
                    <a:pt x="35" y="0"/>
                    <a:pt x="0" y="36"/>
                    <a:pt x="0" y="80"/>
                  </a:cubicBezTo>
                  <a:cubicBezTo>
                    <a:pt x="0" y="393"/>
                    <a:pt x="0" y="393"/>
                    <a:pt x="0" y="393"/>
                  </a:cubicBezTo>
                  <a:cubicBezTo>
                    <a:pt x="0" y="395"/>
                    <a:pt x="0" y="396"/>
                    <a:pt x="0" y="397"/>
                  </a:cubicBezTo>
                  <a:cubicBezTo>
                    <a:pt x="2" y="355"/>
                    <a:pt x="37" y="321"/>
                    <a:pt x="80" y="321"/>
                  </a:cubicBezTo>
                  <a:cubicBezTo>
                    <a:pt x="1026" y="321"/>
                    <a:pt x="1026" y="321"/>
                    <a:pt x="1026" y="321"/>
                  </a:cubicBezTo>
                  <a:cubicBezTo>
                    <a:pt x="1137" y="157"/>
                    <a:pt x="1137" y="157"/>
                    <a:pt x="1137" y="157"/>
                  </a:cubicBezTo>
                  <a:lnTo>
                    <a:pt x="1030" y="0"/>
                  </a:lnTo>
                  <a:close/>
                </a:path>
              </a:pathLst>
            </a:custGeom>
            <a:gradFill>
              <a:gsLst>
                <a:gs pos="94000">
                  <a:schemeClr val="bg1"/>
                </a:gs>
                <a:gs pos="100000">
                  <a:schemeClr val="bg1">
                    <a:lumMod val="88000"/>
                  </a:schemeClr>
                </a:gs>
              </a:gsLst>
              <a:lin ang="108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8" name="Freeform 5">
              <a:extLst>
                <a:ext uri="{FF2B5EF4-FFF2-40B4-BE49-F238E27FC236}">
                  <a16:creationId xmlns:a16="http://schemas.microsoft.com/office/drawing/2014/main" id="{9892BED6-2E39-4A40-ABF4-6F48F615DB08}"/>
                </a:ext>
              </a:extLst>
            </p:cNvPr>
            <p:cNvSpPr>
              <a:spLocks/>
            </p:cNvSpPr>
            <p:nvPr/>
          </p:nvSpPr>
          <p:spPr bwMode="auto">
            <a:xfrm>
              <a:off x="1152605" y="5205547"/>
              <a:ext cx="8170029" cy="777810"/>
            </a:xfrm>
            <a:custGeom>
              <a:avLst/>
              <a:gdLst>
                <a:gd name="T0" fmla="*/ 3636 w 3636"/>
                <a:gd name="T1" fmla="*/ 206 h 286"/>
                <a:gd name="T2" fmla="*/ 3556 w 3636"/>
                <a:gd name="T3" fmla="*/ 286 h 286"/>
                <a:gd name="T4" fmla="*/ 80 w 3636"/>
                <a:gd name="T5" fmla="*/ 286 h 286"/>
                <a:gd name="T6" fmla="*/ 0 w 3636"/>
                <a:gd name="T7" fmla="*/ 206 h 286"/>
                <a:gd name="T8" fmla="*/ 0 w 3636"/>
                <a:gd name="T9" fmla="*/ 80 h 286"/>
                <a:gd name="T10" fmla="*/ 80 w 3636"/>
                <a:gd name="T11" fmla="*/ 0 h 286"/>
                <a:gd name="T12" fmla="*/ 3556 w 3636"/>
                <a:gd name="T13" fmla="*/ 0 h 286"/>
                <a:gd name="T14" fmla="*/ 3636 w 3636"/>
                <a:gd name="T15" fmla="*/ 80 h 286"/>
                <a:gd name="T16" fmla="*/ 3636 w 3636"/>
                <a:gd name="T17" fmla="*/ 20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6" h="286">
                  <a:moveTo>
                    <a:pt x="3636" y="206"/>
                  </a:moveTo>
                  <a:cubicBezTo>
                    <a:pt x="3636" y="250"/>
                    <a:pt x="3600" y="286"/>
                    <a:pt x="3556" y="286"/>
                  </a:cubicBezTo>
                  <a:cubicBezTo>
                    <a:pt x="80" y="286"/>
                    <a:pt x="80" y="286"/>
                    <a:pt x="80" y="286"/>
                  </a:cubicBezTo>
                  <a:cubicBezTo>
                    <a:pt x="35" y="286"/>
                    <a:pt x="0" y="250"/>
                    <a:pt x="0" y="206"/>
                  </a:cubicBezTo>
                  <a:cubicBezTo>
                    <a:pt x="0" y="80"/>
                    <a:pt x="0" y="80"/>
                    <a:pt x="0" y="80"/>
                  </a:cubicBezTo>
                  <a:cubicBezTo>
                    <a:pt x="0" y="36"/>
                    <a:pt x="35" y="0"/>
                    <a:pt x="80" y="0"/>
                  </a:cubicBezTo>
                  <a:cubicBezTo>
                    <a:pt x="3556" y="0"/>
                    <a:pt x="3556" y="0"/>
                    <a:pt x="3556" y="0"/>
                  </a:cubicBezTo>
                  <a:cubicBezTo>
                    <a:pt x="3600" y="0"/>
                    <a:pt x="3636" y="36"/>
                    <a:pt x="3636" y="80"/>
                  </a:cubicBezTo>
                  <a:lnTo>
                    <a:pt x="3636" y="206"/>
                  </a:lnTo>
                  <a:close/>
                </a:path>
              </a:pathLst>
            </a:custGeom>
            <a:gradFill>
              <a:gsLst>
                <a:gs pos="33000">
                  <a:schemeClr val="accent4"/>
                </a:gs>
                <a:gs pos="100000">
                  <a:schemeClr val="accent4">
                    <a:lumMod val="50000"/>
                  </a:schemeClr>
                </a:gs>
              </a:gsLst>
              <a:lin ang="108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9" name="Freeform 6">
              <a:extLst>
                <a:ext uri="{FF2B5EF4-FFF2-40B4-BE49-F238E27FC236}">
                  <a16:creationId xmlns:a16="http://schemas.microsoft.com/office/drawing/2014/main" id="{578C4ABD-BB5B-4094-90D0-EB924A7ED039}"/>
                </a:ext>
              </a:extLst>
            </p:cNvPr>
            <p:cNvSpPr>
              <a:spLocks/>
            </p:cNvSpPr>
            <p:nvPr/>
          </p:nvSpPr>
          <p:spPr bwMode="auto">
            <a:xfrm>
              <a:off x="1152605" y="4718569"/>
              <a:ext cx="3358433" cy="1078048"/>
            </a:xfrm>
            <a:custGeom>
              <a:avLst/>
              <a:gdLst>
                <a:gd name="T0" fmla="*/ 818 w 925"/>
                <a:gd name="T1" fmla="*/ 0 h 397"/>
                <a:gd name="T2" fmla="*/ 68 w 925"/>
                <a:gd name="T3" fmla="*/ 0 h 397"/>
                <a:gd name="T4" fmla="*/ 0 w 925"/>
                <a:gd name="T5" fmla="*/ 80 h 397"/>
                <a:gd name="T6" fmla="*/ 0 w 925"/>
                <a:gd name="T7" fmla="*/ 393 h 397"/>
                <a:gd name="T8" fmla="*/ 0 w 925"/>
                <a:gd name="T9" fmla="*/ 397 h 397"/>
                <a:gd name="T10" fmla="*/ 80 w 925"/>
                <a:gd name="T11" fmla="*/ 321 h 397"/>
                <a:gd name="T12" fmla="*/ 814 w 925"/>
                <a:gd name="T13" fmla="*/ 321 h 397"/>
                <a:gd name="T14" fmla="*/ 925 w 925"/>
                <a:gd name="T15" fmla="*/ 157 h 397"/>
                <a:gd name="T16" fmla="*/ 818 w 925"/>
                <a:gd name="T17"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5" h="397">
                  <a:moveTo>
                    <a:pt x="818" y="0"/>
                  </a:moveTo>
                  <a:cubicBezTo>
                    <a:pt x="68" y="0"/>
                    <a:pt x="68" y="0"/>
                    <a:pt x="68" y="0"/>
                  </a:cubicBezTo>
                  <a:cubicBezTo>
                    <a:pt x="35" y="0"/>
                    <a:pt x="0" y="35"/>
                    <a:pt x="0" y="80"/>
                  </a:cubicBezTo>
                  <a:cubicBezTo>
                    <a:pt x="0" y="393"/>
                    <a:pt x="0" y="393"/>
                    <a:pt x="0" y="393"/>
                  </a:cubicBezTo>
                  <a:cubicBezTo>
                    <a:pt x="0" y="394"/>
                    <a:pt x="0" y="396"/>
                    <a:pt x="0" y="397"/>
                  </a:cubicBezTo>
                  <a:cubicBezTo>
                    <a:pt x="2" y="355"/>
                    <a:pt x="37" y="321"/>
                    <a:pt x="80" y="321"/>
                  </a:cubicBezTo>
                  <a:cubicBezTo>
                    <a:pt x="814" y="321"/>
                    <a:pt x="814" y="321"/>
                    <a:pt x="814" y="321"/>
                  </a:cubicBezTo>
                  <a:cubicBezTo>
                    <a:pt x="925" y="157"/>
                    <a:pt x="925" y="157"/>
                    <a:pt x="925" y="157"/>
                  </a:cubicBezTo>
                  <a:lnTo>
                    <a:pt x="818" y="0"/>
                  </a:lnTo>
                  <a:close/>
                </a:path>
              </a:pathLst>
            </a:custGeom>
            <a:gradFill>
              <a:gsLst>
                <a:gs pos="94000">
                  <a:schemeClr val="bg1"/>
                </a:gs>
                <a:gs pos="100000">
                  <a:schemeClr val="bg1">
                    <a:lumMod val="88000"/>
                  </a:schemeClr>
                </a:gs>
              </a:gsLst>
              <a:lin ang="108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23" name="Rectangle 22">
              <a:extLst>
                <a:ext uri="{FF2B5EF4-FFF2-40B4-BE49-F238E27FC236}">
                  <a16:creationId xmlns:a16="http://schemas.microsoft.com/office/drawing/2014/main" id="{F4171F4F-A98D-4337-A8BC-FAE769E1539C}"/>
                </a:ext>
              </a:extLst>
            </p:cNvPr>
            <p:cNvSpPr/>
            <p:nvPr/>
          </p:nvSpPr>
          <p:spPr>
            <a:xfrm>
              <a:off x="4626376" y="1489171"/>
              <a:ext cx="4569092" cy="590931"/>
            </a:xfrm>
            <a:prstGeom prst="rect">
              <a:avLst/>
            </a:prstGeom>
          </p:spPr>
          <p:txBody>
            <a:bodyPr wrap="square" lIns="0" rIns="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IN" sz="18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Increasing the coverage of telemedicine services and removing barriers to access.</a:t>
              </a:r>
            </a:p>
          </p:txBody>
        </p:sp>
        <p:sp>
          <p:nvSpPr>
            <p:cNvPr id="24" name="Rectangle 23">
              <a:extLst>
                <a:ext uri="{FF2B5EF4-FFF2-40B4-BE49-F238E27FC236}">
                  <a16:creationId xmlns:a16="http://schemas.microsoft.com/office/drawing/2014/main" id="{D1D83912-D9BC-4CE1-8FF6-CBC99F340BD2}"/>
                </a:ext>
              </a:extLst>
            </p:cNvPr>
            <p:cNvSpPr/>
            <p:nvPr/>
          </p:nvSpPr>
          <p:spPr>
            <a:xfrm>
              <a:off x="4626375" y="2750901"/>
              <a:ext cx="4569093" cy="590931"/>
            </a:xfrm>
            <a:prstGeom prst="rect">
              <a:avLst/>
            </a:prstGeom>
          </p:spPr>
          <p:txBody>
            <a:bodyPr wrap="square" lIns="0" rIns="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IN" sz="18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Payment parity and safeguards against waste, fraud, and abuse.</a:t>
              </a:r>
            </a:p>
          </p:txBody>
        </p:sp>
        <p:sp>
          <p:nvSpPr>
            <p:cNvPr id="25" name="Rectangle 24">
              <a:extLst>
                <a:ext uri="{FF2B5EF4-FFF2-40B4-BE49-F238E27FC236}">
                  <a16:creationId xmlns:a16="http://schemas.microsoft.com/office/drawing/2014/main" id="{6960AC99-247F-4834-94F6-DA0117B47DAF}"/>
                </a:ext>
              </a:extLst>
            </p:cNvPr>
            <p:cNvSpPr/>
            <p:nvPr/>
          </p:nvSpPr>
          <p:spPr>
            <a:xfrm>
              <a:off x="4626375" y="4033897"/>
              <a:ext cx="4569093" cy="590931"/>
            </a:xfrm>
            <a:prstGeom prst="rect">
              <a:avLst/>
            </a:prstGeom>
          </p:spPr>
          <p:txBody>
            <a:bodyPr wrap="square" lIns="0" rIns="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IN" sz="18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Security, privacy, and confidentiality of telemedicine.</a:t>
              </a:r>
            </a:p>
          </p:txBody>
        </p:sp>
        <p:sp>
          <p:nvSpPr>
            <p:cNvPr id="26" name="Rectangle 25">
              <a:extLst>
                <a:ext uri="{FF2B5EF4-FFF2-40B4-BE49-F238E27FC236}">
                  <a16:creationId xmlns:a16="http://schemas.microsoft.com/office/drawing/2014/main" id="{3A97A2D7-DF37-42B5-B420-5DA58CC2CDE5}"/>
                </a:ext>
              </a:extLst>
            </p:cNvPr>
            <p:cNvSpPr/>
            <p:nvPr/>
          </p:nvSpPr>
          <p:spPr>
            <a:xfrm>
              <a:off x="4626375" y="5296945"/>
              <a:ext cx="4569093" cy="595548"/>
            </a:xfrm>
            <a:prstGeom prst="rect">
              <a:avLst/>
            </a:prstGeom>
          </p:spPr>
          <p:txBody>
            <a:bodyPr wrap="square" lIns="0" rIns="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IN" sz="18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Ways to measure quality, outcomes, and cost of telemedicine now and in the future.</a:t>
              </a:r>
            </a:p>
          </p:txBody>
        </p:sp>
        <p:sp>
          <p:nvSpPr>
            <p:cNvPr id="27" name="TextBox 26">
              <a:extLst>
                <a:ext uri="{FF2B5EF4-FFF2-40B4-BE49-F238E27FC236}">
                  <a16:creationId xmlns:a16="http://schemas.microsoft.com/office/drawing/2014/main" id="{1C0B8D9A-25C0-4499-A297-2DD7127D3768}"/>
                </a:ext>
              </a:extLst>
            </p:cNvPr>
            <p:cNvSpPr txBox="1"/>
            <p:nvPr/>
          </p:nvSpPr>
          <p:spPr>
            <a:xfrm>
              <a:off x="1431043" y="2248925"/>
              <a:ext cx="2813487" cy="707886"/>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a:ln>
                    <a:noFill/>
                  </a:ln>
                  <a:solidFill>
                    <a:srgbClr val="2F5674"/>
                  </a:solidFill>
                  <a:effectLst/>
                  <a:uLnTx/>
                  <a:uFillTx/>
                  <a:latin typeface="Open Sans" panose="020B0606030504020204" pitchFamily="34" charset="0"/>
                  <a:ea typeface="Open Sans" panose="020B0606030504020204" pitchFamily="34" charset="0"/>
                  <a:cs typeface="Open Sans" panose="020B0606030504020204" pitchFamily="34" charset="0"/>
                </a:rPr>
                <a:t>Payment and Program Integrity</a:t>
              </a:r>
            </a:p>
          </p:txBody>
        </p:sp>
        <p:sp>
          <p:nvSpPr>
            <p:cNvPr id="28" name="TextBox 27">
              <a:extLst>
                <a:ext uri="{FF2B5EF4-FFF2-40B4-BE49-F238E27FC236}">
                  <a16:creationId xmlns:a16="http://schemas.microsoft.com/office/drawing/2014/main" id="{B54098CD-1DAF-4C5D-8D8A-11B7B143CD42}"/>
                </a:ext>
              </a:extLst>
            </p:cNvPr>
            <p:cNvSpPr txBox="1"/>
            <p:nvPr/>
          </p:nvSpPr>
          <p:spPr>
            <a:xfrm>
              <a:off x="1431042" y="3509518"/>
              <a:ext cx="2782476" cy="707886"/>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a:ln>
                    <a:noFill/>
                  </a:ln>
                  <a:solidFill>
                    <a:srgbClr val="4E8DCD"/>
                  </a:solidFill>
                  <a:effectLst/>
                  <a:uLnTx/>
                  <a:uFillTx/>
                  <a:latin typeface="Open Sans" panose="020B0606030504020204" pitchFamily="34" charset="0"/>
                  <a:ea typeface="Open Sans" panose="020B0606030504020204" pitchFamily="34" charset="0"/>
                  <a:cs typeface="Open Sans" panose="020B0606030504020204" pitchFamily="34" charset="0"/>
                </a:rPr>
                <a:t>Security, Privacy and Confidentiality</a:t>
              </a:r>
            </a:p>
          </p:txBody>
        </p:sp>
        <p:sp>
          <p:nvSpPr>
            <p:cNvPr id="29" name="TextBox 28">
              <a:extLst>
                <a:ext uri="{FF2B5EF4-FFF2-40B4-BE49-F238E27FC236}">
                  <a16:creationId xmlns:a16="http://schemas.microsoft.com/office/drawing/2014/main" id="{674C72E5-69DB-48B7-A08C-DA5D3B43C83F}"/>
                </a:ext>
              </a:extLst>
            </p:cNvPr>
            <p:cNvSpPr txBox="1"/>
            <p:nvPr/>
          </p:nvSpPr>
          <p:spPr>
            <a:xfrm>
              <a:off x="1431044" y="4770111"/>
              <a:ext cx="1928652" cy="707886"/>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a:ln>
                    <a:noFill/>
                  </a:ln>
                  <a:solidFill>
                    <a:srgbClr val="89B3DE"/>
                  </a:solidFill>
                  <a:effectLst/>
                  <a:uLnTx/>
                  <a:uFillTx/>
                  <a:latin typeface="Open Sans" panose="020B0606030504020204" pitchFamily="34" charset="0"/>
                  <a:ea typeface="Open Sans" panose="020B0606030504020204" pitchFamily="34" charset="0"/>
                  <a:cs typeface="Open Sans" panose="020B0606030504020204" pitchFamily="34" charset="0"/>
                </a:rPr>
                <a:t>Performance Measurement</a:t>
              </a:r>
            </a:p>
          </p:txBody>
        </p:sp>
      </p:grpSp>
      <p:sp>
        <p:nvSpPr>
          <p:cNvPr id="15" name="Freeform 12">
            <a:extLst>
              <a:ext uri="{FF2B5EF4-FFF2-40B4-BE49-F238E27FC236}">
                <a16:creationId xmlns:a16="http://schemas.microsoft.com/office/drawing/2014/main" id="{AE7DFE4D-2C6D-4B5C-A9D7-6B86A5EAD1A2}"/>
              </a:ext>
            </a:extLst>
          </p:cNvPr>
          <p:cNvSpPr>
            <a:spLocks/>
          </p:cNvSpPr>
          <p:nvPr/>
        </p:nvSpPr>
        <p:spPr bwMode="auto">
          <a:xfrm>
            <a:off x="396700" y="1319872"/>
            <a:ext cx="3211567" cy="920902"/>
          </a:xfrm>
          <a:custGeom>
            <a:avLst/>
            <a:gdLst>
              <a:gd name="T0" fmla="*/ 1474 w 1581"/>
              <a:gd name="T1" fmla="*/ 0 h 397"/>
              <a:gd name="T2" fmla="*/ 80 w 1581"/>
              <a:gd name="T3" fmla="*/ 0 h 397"/>
              <a:gd name="T4" fmla="*/ 0 w 1581"/>
              <a:gd name="T5" fmla="*/ 80 h 397"/>
              <a:gd name="T6" fmla="*/ 0 w 1581"/>
              <a:gd name="T7" fmla="*/ 393 h 397"/>
              <a:gd name="T8" fmla="*/ 0 w 1581"/>
              <a:gd name="T9" fmla="*/ 397 h 397"/>
              <a:gd name="T10" fmla="*/ 80 w 1581"/>
              <a:gd name="T11" fmla="*/ 321 h 397"/>
              <a:gd name="T12" fmla="*/ 1470 w 1581"/>
              <a:gd name="T13" fmla="*/ 321 h 397"/>
              <a:gd name="T14" fmla="*/ 1581 w 1581"/>
              <a:gd name="T15" fmla="*/ 157 h 397"/>
              <a:gd name="T16" fmla="*/ 1474 w 1581"/>
              <a:gd name="T17"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1" h="397">
                <a:moveTo>
                  <a:pt x="1474" y="0"/>
                </a:moveTo>
                <a:cubicBezTo>
                  <a:pt x="80" y="0"/>
                  <a:pt x="80" y="0"/>
                  <a:pt x="80" y="0"/>
                </a:cubicBezTo>
                <a:cubicBezTo>
                  <a:pt x="35" y="0"/>
                  <a:pt x="0" y="35"/>
                  <a:pt x="0" y="80"/>
                </a:cubicBezTo>
                <a:cubicBezTo>
                  <a:pt x="0" y="393"/>
                  <a:pt x="0" y="393"/>
                  <a:pt x="0" y="393"/>
                </a:cubicBezTo>
                <a:cubicBezTo>
                  <a:pt x="0" y="394"/>
                  <a:pt x="0" y="396"/>
                  <a:pt x="0" y="397"/>
                </a:cubicBezTo>
                <a:cubicBezTo>
                  <a:pt x="2" y="355"/>
                  <a:pt x="37" y="321"/>
                  <a:pt x="80" y="321"/>
                </a:cubicBezTo>
                <a:cubicBezTo>
                  <a:pt x="1470" y="321"/>
                  <a:pt x="1470" y="321"/>
                  <a:pt x="1470" y="321"/>
                </a:cubicBezTo>
                <a:cubicBezTo>
                  <a:pt x="1581" y="157"/>
                  <a:pt x="1581" y="157"/>
                  <a:pt x="1581" y="157"/>
                </a:cubicBezTo>
                <a:lnTo>
                  <a:pt x="1474" y="0"/>
                </a:lnTo>
                <a:close/>
              </a:path>
            </a:pathLst>
          </a:custGeom>
          <a:gradFill>
            <a:gsLst>
              <a:gs pos="94000">
                <a:schemeClr val="bg1"/>
              </a:gs>
              <a:gs pos="100000">
                <a:schemeClr val="bg1">
                  <a:lumMod val="88000"/>
                </a:schemeClr>
              </a:gs>
            </a:gsLst>
            <a:lin ang="10800000" scaled="1"/>
          </a:gradFill>
          <a:ln>
            <a:noFill/>
          </a:ln>
          <a:effectLst>
            <a:outerShdw blurRad="393700" dist="254000" dir="3600000" sx="90000" sy="90000" algn="tl" rotWithShape="0">
              <a:prstClr val="black">
                <a:alpha val="23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Calibri"/>
              <a:ea typeface="+mn-ea"/>
              <a:cs typeface="+mn-cs"/>
            </a:endParaRPr>
          </a:p>
        </p:txBody>
      </p:sp>
      <p:sp>
        <p:nvSpPr>
          <p:cNvPr id="7" name="TextBox 6">
            <a:extLst>
              <a:ext uri="{FF2B5EF4-FFF2-40B4-BE49-F238E27FC236}">
                <a16:creationId xmlns:a16="http://schemas.microsoft.com/office/drawing/2014/main" id="{CB9D7F5D-DB92-490E-A03A-84CE4B394311}"/>
              </a:ext>
            </a:extLst>
          </p:cNvPr>
          <p:cNvSpPr txBox="1"/>
          <p:nvPr/>
        </p:nvSpPr>
        <p:spPr>
          <a:xfrm>
            <a:off x="675138" y="1499362"/>
            <a:ext cx="2941665"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a:ln>
                  <a:noFill/>
                </a:ln>
                <a:solidFill>
                  <a:srgbClr val="A39B4E"/>
                </a:solidFill>
                <a:effectLst/>
                <a:uLnTx/>
                <a:uFillTx/>
                <a:latin typeface="Open Sans" panose="020B0606030504020204" pitchFamily="34" charset="0"/>
                <a:ea typeface="Open Sans" panose="020B0606030504020204" pitchFamily="34" charset="0"/>
                <a:cs typeface="Open Sans" panose="020B0606030504020204" pitchFamily="34" charset="0"/>
              </a:rPr>
              <a:t>Coverage and Access</a:t>
            </a:r>
          </a:p>
        </p:txBody>
      </p:sp>
      <p:sp>
        <p:nvSpPr>
          <p:cNvPr id="21" name="Content Placeholder 17">
            <a:extLst>
              <a:ext uri="{FF2B5EF4-FFF2-40B4-BE49-F238E27FC236}">
                <a16:creationId xmlns:a16="http://schemas.microsoft.com/office/drawing/2014/main" id="{B9EFB71F-990A-424A-A200-4F99EE323644}"/>
              </a:ext>
            </a:extLst>
          </p:cNvPr>
          <p:cNvSpPr txBox="1">
            <a:spLocks/>
          </p:cNvSpPr>
          <p:nvPr/>
        </p:nvSpPr>
        <p:spPr>
          <a:xfrm>
            <a:off x="8348462" y="1556455"/>
            <a:ext cx="3658951" cy="4941789"/>
          </a:xfrm>
          <a:prstGeom prst="rect">
            <a:avLst/>
          </a:prstGeom>
        </p:spPr>
        <p:txBody>
          <a:bodyPr>
            <a:normAutofit fontScale="925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4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tx2">
                  <a:lumMod val="50000"/>
                </a:schemeClr>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01168" marR="0" lvl="1" indent="0" algn="l" defTabSz="914400" rtl="0" eaLnBrk="1" fontAlgn="auto" latinLnBrk="0" hangingPunct="1">
              <a:lnSpc>
                <a:spcPct val="90000"/>
              </a:lnSpc>
              <a:spcBef>
                <a:spcPts val="200"/>
              </a:spcBef>
              <a:spcAft>
                <a:spcPts val="400"/>
              </a:spcAft>
              <a:buClr>
                <a:srgbClr val="7EA9CA">
                  <a:lumMod val="50000"/>
                </a:srgbClr>
              </a:buClr>
              <a:buSzTx/>
              <a:buFont typeface="Calibri" pitchFamily="34" charset="0"/>
              <a:buNone/>
              <a:tabLst/>
              <a:defRPr/>
            </a:pPr>
            <a:r>
              <a:rPr kumimoji="0" lang="en-US" sz="2400" b="0" i="0" u="none" strike="noStrike" kern="1200" cap="none" spc="0" normalizeH="0" baseline="0" noProof="0" dirty="0">
                <a:ln>
                  <a:noFill/>
                </a:ln>
                <a:solidFill>
                  <a:srgbClr val="000000">
                    <a:lumMod val="75000"/>
                    <a:lumOff val="25000"/>
                  </a:srgbClr>
                </a:solidFill>
                <a:effectLst/>
                <a:uLnTx/>
                <a:uFillTx/>
                <a:latin typeface="Calibri"/>
                <a:ea typeface="+mn-ea"/>
                <a:cs typeface="+mn-cs"/>
              </a:rPr>
              <a:t>For each of these issue areas the group will:</a:t>
            </a:r>
          </a:p>
          <a:p>
            <a:pPr marL="384048" marR="0" lvl="1" indent="-182880" algn="l" defTabSz="914400" rtl="0" eaLnBrk="1" fontAlgn="auto" latinLnBrk="0" hangingPunct="1">
              <a:lnSpc>
                <a:spcPct val="90000"/>
              </a:lnSpc>
              <a:spcBef>
                <a:spcPts val="200"/>
              </a:spcBef>
              <a:spcAft>
                <a:spcPts val="400"/>
              </a:spcAft>
              <a:buClr>
                <a:srgbClr val="7EA9CA">
                  <a:lumMod val="50000"/>
                </a:srgbClr>
              </a:buClr>
              <a:buSzTx/>
              <a:buFont typeface="Calibri" pitchFamily="34" charset="0"/>
              <a:buChar char="◦"/>
              <a:tabLst/>
              <a:defRPr/>
            </a:pPr>
            <a:r>
              <a:rPr kumimoji="0" lang="en-US" sz="2400" b="0" i="0" u="none" strike="noStrike" kern="1200" cap="none" spc="0" normalizeH="0" baseline="0" noProof="0" dirty="0">
                <a:ln>
                  <a:noFill/>
                </a:ln>
                <a:solidFill>
                  <a:srgbClr val="000000">
                    <a:lumMod val="75000"/>
                    <a:lumOff val="25000"/>
                  </a:srgbClr>
                </a:solidFill>
                <a:effectLst/>
                <a:uLnTx/>
                <a:uFillTx/>
                <a:latin typeface="Calibri"/>
                <a:ea typeface="+mn-ea"/>
                <a:cs typeface="+mn-cs"/>
              </a:rPr>
              <a:t>Review existing legislation, temporary emergency policies, and language in the budget article;</a:t>
            </a:r>
          </a:p>
          <a:p>
            <a:pPr marL="384048" marR="0" lvl="1" indent="-182880" algn="l" defTabSz="914400" rtl="0" eaLnBrk="1" fontAlgn="auto" latinLnBrk="0" hangingPunct="1">
              <a:lnSpc>
                <a:spcPct val="90000"/>
              </a:lnSpc>
              <a:spcBef>
                <a:spcPts val="200"/>
              </a:spcBef>
              <a:spcAft>
                <a:spcPts val="400"/>
              </a:spcAft>
              <a:buClr>
                <a:srgbClr val="7EA9CA">
                  <a:lumMod val="50000"/>
                </a:srgbClr>
              </a:buClr>
              <a:buSzTx/>
              <a:buFont typeface="Calibri" pitchFamily="34" charset="0"/>
              <a:buChar char="◦"/>
              <a:tabLst/>
              <a:defRPr/>
            </a:pPr>
            <a:r>
              <a:rPr kumimoji="0" lang="en-US" sz="2400" b="0" i="0" u="none" strike="noStrike" kern="1200" cap="none" spc="0" normalizeH="0" baseline="0" noProof="0" dirty="0">
                <a:ln>
                  <a:noFill/>
                </a:ln>
                <a:solidFill>
                  <a:srgbClr val="000000">
                    <a:lumMod val="75000"/>
                    <a:lumOff val="25000"/>
                  </a:srgbClr>
                </a:solidFill>
                <a:effectLst/>
                <a:uLnTx/>
                <a:uFillTx/>
                <a:latin typeface="Calibri"/>
                <a:ea typeface="+mn-ea"/>
                <a:cs typeface="+mn-cs"/>
              </a:rPr>
              <a:t>Work, including legislation, in other states; </a:t>
            </a:r>
          </a:p>
          <a:p>
            <a:pPr lvl="1">
              <a:buClr>
                <a:srgbClr val="7EA9CA">
                  <a:lumMod val="50000"/>
                </a:srgbClr>
              </a:buClr>
              <a:defRPr/>
            </a:pPr>
            <a:r>
              <a:rPr lang="en-US">
                <a:solidFill>
                  <a:srgbClr val="000000">
                    <a:lumMod val="75000"/>
                    <a:lumOff val="25000"/>
                  </a:srgbClr>
                </a:solidFill>
              </a:rPr>
              <a:t>Goal is to develop consensus recommendations </a:t>
            </a:r>
          </a:p>
          <a:p>
            <a:pPr lvl="1">
              <a:buClr>
                <a:srgbClr val="7EA9CA">
                  <a:lumMod val="50000"/>
                </a:srgbClr>
              </a:buClr>
              <a:defRPr/>
            </a:pPr>
            <a:r>
              <a:rPr lang="en-US">
                <a:solidFill>
                  <a:srgbClr val="000000">
                    <a:lumMod val="75000"/>
                    <a:lumOff val="25000"/>
                  </a:srgbClr>
                </a:solidFill>
              </a:rPr>
              <a:t>Identify </a:t>
            </a:r>
            <a:r>
              <a:rPr kumimoji="0" lang="en-US" sz="2400" b="0" i="0" u="none" strike="noStrike" kern="1200" cap="none" spc="0" normalizeH="0" baseline="0" noProof="0" dirty="0">
                <a:ln>
                  <a:noFill/>
                </a:ln>
                <a:solidFill>
                  <a:srgbClr val="000000">
                    <a:lumMod val="75000"/>
                    <a:lumOff val="25000"/>
                  </a:srgbClr>
                </a:solidFill>
                <a:effectLst/>
                <a:uLnTx/>
                <a:uFillTx/>
                <a:latin typeface="Calibri"/>
                <a:ea typeface="+mn-ea"/>
                <a:cs typeface="+mn-cs"/>
              </a:rPr>
              <a:t>opportunities to reduce access challenges and disparities</a:t>
            </a:r>
          </a:p>
        </p:txBody>
      </p:sp>
      <p:sp>
        <p:nvSpPr>
          <p:cNvPr id="3" name="Slide Number Placeholder 2">
            <a:extLst>
              <a:ext uri="{FF2B5EF4-FFF2-40B4-BE49-F238E27FC236}">
                <a16:creationId xmlns:a16="http://schemas.microsoft.com/office/drawing/2014/main" id="{ABEA4106-5740-403C-AD91-23D39EB003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BA1B2C-6684-47F0-87CE-B2A009176267}" type="slidenum">
              <a:rPr kumimoji="0" lang="en-US" sz="14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400" b="0" i="0" u="none" strike="noStrike" kern="1200" cap="none" spc="0" normalizeH="0" baseline="0" noProof="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329133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5D8F3"/>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7D3A4E0-C908-4EA9-ABDF-E82AD6BDE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D0543BED-B4F1-4FAD-86B2-46418BE41DFB}"/>
              </a:ext>
            </a:extLst>
          </p:cNvPr>
          <p:cNvSpPr>
            <a:spLocks noGrp="1"/>
          </p:cNvSpPr>
          <p:nvPr>
            <p:ph type="ctrTitle"/>
          </p:nvPr>
        </p:nvSpPr>
        <p:spPr>
          <a:xfrm>
            <a:off x="1600200" y="2363323"/>
            <a:ext cx="8991600" cy="1692771"/>
          </a:xfrm>
        </p:spPr>
        <p:txBody>
          <a:bodyPr>
            <a:normAutofit/>
          </a:bodyPr>
          <a:lstStyle/>
          <a:p>
            <a:r>
              <a:rPr lang="en-US" dirty="0"/>
              <a:t>RIREACH Consumer Update</a:t>
            </a:r>
          </a:p>
        </p:txBody>
      </p:sp>
    </p:spTree>
    <p:extLst>
      <p:ext uri="{BB962C8B-B14F-4D97-AF65-F5344CB8AC3E}">
        <p14:creationId xmlns:p14="http://schemas.microsoft.com/office/powerpoint/2010/main" val="3390796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Proposed Changes to R.I. Telemedicine Act (1)</a:t>
            </a:r>
          </a:p>
        </p:txBody>
      </p:sp>
      <p:sp>
        <p:nvSpPr>
          <p:cNvPr id="3" name="Content Placeholder 2"/>
          <p:cNvSpPr>
            <a:spLocks noGrp="1"/>
          </p:cNvSpPr>
          <p:nvPr>
            <p:ph idx="1"/>
          </p:nvPr>
        </p:nvSpPr>
        <p:spPr/>
        <p:txBody>
          <a:bodyPr>
            <a:normAutofit/>
          </a:bodyPr>
          <a:lstStyle/>
          <a:p>
            <a:pPr marL="514350" lvl="0" indent="-514350">
              <a:buClr>
                <a:schemeClr val="accent2"/>
              </a:buClr>
              <a:buNone/>
            </a:pPr>
            <a:endParaRPr lang="en-US" dirty="0"/>
          </a:p>
          <a:p>
            <a:pPr marL="514350" lvl="0" indent="-514350">
              <a:buClr>
                <a:schemeClr val="accent2"/>
              </a:buClr>
              <a:buNone/>
            </a:pPr>
            <a:r>
              <a:rPr lang="en-US" sz="3200" dirty="0"/>
              <a:t>Group to consider long-term telemedicine policies, post-pandemic:</a:t>
            </a:r>
          </a:p>
          <a:p>
            <a:pPr marL="514350" lvl="0" indent="-514350">
              <a:buClr>
                <a:schemeClr val="accent2"/>
              </a:buClr>
              <a:buNone/>
            </a:pPr>
            <a:endParaRPr lang="en-US" sz="2400" dirty="0"/>
          </a:p>
          <a:p>
            <a:pPr marL="806958" lvl="1" indent="-514350">
              <a:buClr>
                <a:schemeClr val="accent1"/>
              </a:buClr>
              <a:buFont typeface="+mj-lt"/>
              <a:buAutoNum type="arabicPeriod"/>
            </a:pPr>
            <a:r>
              <a:rPr lang="en-US" sz="3200" dirty="0"/>
              <a:t>Removal of patient location requirements</a:t>
            </a:r>
          </a:p>
          <a:p>
            <a:pPr marL="806958" lvl="1" indent="-514350">
              <a:buClr>
                <a:schemeClr val="accent1"/>
              </a:buClr>
              <a:buFont typeface="+mj-lt"/>
              <a:buAutoNum type="arabicPeriod"/>
            </a:pPr>
            <a:r>
              <a:rPr lang="en-US" sz="3200" dirty="0"/>
              <a:t>Inclusion of telephone-only in the definition of telemedicine </a:t>
            </a:r>
          </a:p>
          <a:p>
            <a:pPr marL="806958" lvl="1" indent="-514350">
              <a:buClr>
                <a:schemeClr val="accent1"/>
              </a:buClr>
              <a:buFont typeface="+mj-lt"/>
              <a:buAutoNum type="arabicPeriod"/>
            </a:pPr>
            <a:r>
              <a:rPr lang="en-US" sz="3200" dirty="0"/>
              <a:t>Limited cost-sharing allowed (in-network; cannot exceed in-person amount)</a:t>
            </a:r>
          </a:p>
          <a:p>
            <a:pPr marL="806958" lvl="1" indent="-514350">
              <a:buClr>
                <a:schemeClr val="accent1"/>
              </a:buClr>
              <a:buFont typeface="+mj-lt"/>
              <a:buAutoNum type="arabicPeriod"/>
            </a:pPr>
            <a:r>
              <a:rPr lang="en-US" sz="3200" dirty="0"/>
              <a:t>Prior auth requirements no more stringent than in-person</a:t>
            </a:r>
          </a:p>
          <a:p>
            <a:pPr marL="806958" lvl="1" indent="-514350">
              <a:buClr>
                <a:schemeClr val="accent1"/>
              </a:buClr>
              <a:buFont typeface="+mj-lt"/>
              <a:buAutoNum type="arabicPeriod"/>
            </a:pPr>
            <a:endParaRPr lang="en-US" sz="2800" dirty="0"/>
          </a:p>
          <a:p>
            <a:pPr marL="806958" lvl="1" indent="-514350">
              <a:buClr>
                <a:schemeClr val="accent1"/>
              </a:buClr>
              <a:buFont typeface="+mj-lt"/>
              <a:buAutoNum type="arabicPeriod"/>
            </a:pPr>
            <a:endParaRPr lang="en-US" sz="2800" dirty="0"/>
          </a:p>
          <a:p>
            <a:pPr marL="806958" lvl="1" indent="-514350">
              <a:buClr>
                <a:schemeClr val="accent1"/>
              </a:buClr>
              <a:buFont typeface="+mj-lt"/>
              <a:buAutoNum type="arabicPeriod"/>
            </a:pPr>
            <a:endParaRPr lang="en-US" sz="2800" dirty="0"/>
          </a:p>
          <a:p>
            <a:pPr>
              <a:buNone/>
            </a:pPr>
            <a:endParaRPr lang="en-US" dirty="0"/>
          </a:p>
          <a:p>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BA1B2C-6684-47F0-87CE-B2A009176267}" type="slidenum">
              <a:rPr kumimoji="0" lang="en-US" sz="14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400" b="0" i="0" u="none" strike="noStrike" kern="1200" cap="none" spc="0" normalizeH="0" baseline="0" noProof="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374595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Proposed Changes to R.I. Telemedicine Act (2 )</a:t>
            </a:r>
          </a:p>
        </p:txBody>
      </p:sp>
      <p:sp>
        <p:nvSpPr>
          <p:cNvPr id="3" name="Content Placeholder 2"/>
          <p:cNvSpPr>
            <a:spLocks noGrp="1"/>
          </p:cNvSpPr>
          <p:nvPr>
            <p:ph idx="1"/>
          </p:nvPr>
        </p:nvSpPr>
        <p:spPr/>
        <p:txBody>
          <a:bodyPr>
            <a:normAutofit/>
          </a:bodyPr>
          <a:lstStyle/>
          <a:p>
            <a:pPr marL="806958" lvl="1" indent="-514350">
              <a:buClr>
                <a:schemeClr val="accent1"/>
              </a:buClr>
              <a:buFont typeface="+mj-lt"/>
              <a:buAutoNum type="arabicPeriod" startAt="6"/>
            </a:pPr>
            <a:endParaRPr lang="en-US" sz="2800" dirty="0"/>
          </a:p>
          <a:p>
            <a:pPr marL="806958" lvl="1" indent="-514350">
              <a:buClr>
                <a:schemeClr val="accent1"/>
              </a:buClr>
              <a:buFont typeface="+mj-lt"/>
              <a:buAutoNum type="arabicPeriod" startAt="5"/>
            </a:pPr>
            <a:r>
              <a:rPr lang="en-US" sz="3200" dirty="0"/>
              <a:t> No specific requirements for telemedicine technology</a:t>
            </a:r>
          </a:p>
          <a:p>
            <a:pPr marL="806958" lvl="1" indent="-514350">
              <a:buClr>
                <a:schemeClr val="accent1"/>
              </a:buClr>
              <a:buFont typeface="+mj-lt"/>
              <a:buAutoNum type="arabicPeriod" startAt="5"/>
            </a:pPr>
            <a:r>
              <a:rPr lang="en-US" sz="3200" dirty="0"/>
              <a:t> Determination of medical appropriateness (may differ for</a:t>
            </a:r>
          </a:p>
          <a:p>
            <a:pPr marL="806958" lvl="1" indent="-514350">
              <a:buClr>
                <a:schemeClr val="accent1"/>
              </a:buClr>
              <a:buNone/>
            </a:pPr>
            <a:r>
              <a:rPr lang="en-US" sz="3200" dirty="0"/>
              <a:t>       audio-only)</a:t>
            </a:r>
          </a:p>
          <a:p>
            <a:pPr marL="806958" lvl="1" indent="-514350">
              <a:buClr>
                <a:schemeClr val="accent1"/>
              </a:buClr>
              <a:buFont typeface="+mj-lt"/>
              <a:buAutoNum type="arabicPeriod" startAt="7"/>
            </a:pPr>
            <a:r>
              <a:rPr lang="en-US" sz="3200" dirty="0"/>
              <a:t> Reimbursement parity with in-person, in-network office visits </a:t>
            </a:r>
          </a:p>
          <a:p>
            <a:pPr marL="806958" lvl="1" indent="-514350">
              <a:buClr>
                <a:schemeClr val="accent1"/>
              </a:buClr>
              <a:buFont typeface="+mj-lt"/>
              <a:buAutoNum type="arabicPeriod" startAt="7"/>
            </a:pPr>
            <a:r>
              <a:rPr lang="en-US" sz="3200" dirty="0"/>
              <a:t> Any specific fraud, waste, or abuse concerns</a:t>
            </a:r>
          </a:p>
          <a:p>
            <a:pPr marL="806958" lvl="1" indent="-514350">
              <a:buClr>
                <a:schemeClr val="accent1"/>
              </a:buClr>
              <a:buFont typeface="+mj-lt"/>
              <a:buAutoNum type="arabicPeriod" startAt="7"/>
            </a:pPr>
            <a:r>
              <a:rPr lang="en-US" sz="3200" dirty="0"/>
              <a:t> Reporting data on cost, quality, and outcomes</a:t>
            </a:r>
          </a:p>
          <a:p>
            <a:pPr marL="806958" lvl="1" indent="-514350">
              <a:buClr>
                <a:schemeClr val="accent1"/>
              </a:buClr>
              <a:buFont typeface="+mj-lt"/>
              <a:buAutoNum type="arabicPeriod" startAt="7"/>
            </a:pPr>
            <a:r>
              <a:rPr lang="en-US" sz="3200" dirty="0"/>
              <a:t> Consistent Medicaid policies through law or administrative</a:t>
            </a:r>
          </a:p>
          <a:p>
            <a:pPr marL="806958" lvl="1" indent="-514350">
              <a:buClr>
                <a:schemeClr val="accent1"/>
              </a:buClr>
              <a:buNone/>
            </a:pPr>
            <a:r>
              <a:rPr lang="en-US" sz="3200" dirty="0"/>
              <a:t>       action</a:t>
            </a:r>
          </a:p>
          <a:p>
            <a:pPr marL="514350" indent="-514350">
              <a:buFont typeface="+mj-lt"/>
              <a:buAutoNum type="arabicPeriod" startAt="6"/>
            </a:pPr>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BA1B2C-6684-47F0-87CE-B2A009176267}" type="slidenum">
              <a:rPr kumimoji="0" lang="en-US" sz="14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400" b="0" i="0" u="none" strike="noStrike" kern="1200" cap="none" spc="0" normalizeH="0" baseline="0" noProof="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2498312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6436C"/>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7D3A4E0-C908-4EA9-ABDF-E82AD6BDE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
        <p:nvSpPr>
          <p:cNvPr id="2" name="Title 1">
            <a:extLst>
              <a:ext uri="{FF2B5EF4-FFF2-40B4-BE49-F238E27FC236}">
                <a16:creationId xmlns:a16="http://schemas.microsoft.com/office/drawing/2014/main" id="{D0543BED-B4F1-4FAD-86B2-46418BE41DFB}"/>
              </a:ext>
            </a:extLst>
          </p:cNvPr>
          <p:cNvSpPr>
            <a:spLocks noGrp="1"/>
          </p:cNvSpPr>
          <p:nvPr>
            <p:ph type="ctrTitle"/>
          </p:nvPr>
        </p:nvSpPr>
        <p:spPr>
          <a:xfrm>
            <a:off x="1600200" y="2363323"/>
            <a:ext cx="8991600" cy="1692771"/>
          </a:xfrm>
        </p:spPr>
        <p:txBody>
          <a:bodyPr>
            <a:normAutofit/>
          </a:bodyPr>
          <a:lstStyle/>
          <a:p>
            <a:r>
              <a:rPr lang="en-US" dirty="0"/>
              <a:t>Public Comment</a:t>
            </a:r>
          </a:p>
        </p:txBody>
      </p:sp>
    </p:spTree>
    <p:extLst>
      <p:ext uri="{BB962C8B-B14F-4D97-AF65-F5344CB8AC3E}">
        <p14:creationId xmlns:p14="http://schemas.microsoft.com/office/powerpoint/2010/main" val="1327542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B10A4-B93A-4D8D-93B0-8408A8AAC697}"/>
              </a:ext>
            </a:extLst>
          </p:cNvPr>
          <p:cNvSpPr>
            <a:spLocks noGrp="1"/>
          </p:cNvSpPr>
          <p:nvPr>
            <p:ph type="ctrTitle"/>
          </p:nvPr>
        </p:nvSpPr>
        <p:spPr/>
        <p:txBody>
          <a:bodyPr/>
          <a:lstStyle/>
          <a:p>
            <a:r>
              <a:rPr lang="en-US" dirty="0"/>
              <a:t>2021 Rate Review Decisions</a:t>
            </a:r>
          </a:p>
        </p:txBody>
      </p:sp>
      <p:sp>
        <p:nvSpPr>
          <p:cNvPr id="3" name="Subtitle 2">
            <a:extLst>
              <a:ext uri="{FF2B5EF4-FFF2-40B4-BE49-F238E27FC236}">
                <a16:creationId xmlns:a16="http://schemas.microsoft.com/office/drawing/2014/main" id="{2BBB18C7-9FB7-484E-A4EC-C19BA38B6940}"/>
              </a:ext>
            </a:extLst>
          </p:cNvPr>
          <p:cNvSpPr>
            <a:spLocks noGrp="1"/>
          </p:cNvSpPr>
          <p:nvPr>
            <p:ph type="subTitle" idx="1"/>
          </p:nvPr>
        </p:nvSpPr>
        <p:spPr/>
        <p:txBody>
          <a:bodyPr/>
          <a:lstStyle/>
          <a:p>
            <a:r>
              <a:rPr lang="en-US" dirty="0"/>
              <a:t>Office of the health insurance commissioner</a:t>
            </a:r>
          </a:p>
          <a:p>
            <a:r>
              <a:rPr lang="en-US" dirty="0"/>
              <a:t>Health insurance advisory council – September 15</a:t>
            </a:r>
            <a:r>
              <a:rPr lang="en-US" baseline="30000" dirty="0"/>
              <a:t>th</a:t>
            </a:r>
            <a:r>
              <a:rPr lang="en-US" dirty="0"/>
              <a:t> 2020</a:t>
            </a:r>
          </a:p>
        </p:txBody>
      </p:sp>
    </p:spTree>
    <p:extLst>
      <p:ext uri="{BB962C8B-B14F-4D97-AF65-F5344CB8AC3E}">
        <p14:creationId xmlns:p14="http://schemas.microsoft.com/office/powerpoint/2010/main" val="2992575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962-F9F1-4DB6-B55B-6AC9324F143D}"/>
              </a:ext>
            </a:extLst>
          </p:cNvPr>
          <p:cNvSpPr>
            <a:spLocks noGrp="1"/>
          </p:cNvSpPr>
          <p:nvPr>
            <p:ph type="title"/>
          </p:nvPr>
        </p:nvSpPr>
        <p:spPr>
          <a:xfrm>
            <a:off x="1154953" y="973668"/>
            <a:ext cx="8761413" cy="706964"/>
          </a:xfrm>
        </p:spPr>
        <p:txBody>
          <a:bodyPr>
            <a:normAutofit/>
          </a:bodyPr>
          <a:lstStyle/>
          <a:p>
            <a:r>
              <a:rPr lang="en-US" dirty="0"/>
              <a:t>Individual Market Decisions</a:t>
            </a:r>
          </a:p>
        </p:txBody>
      </p:sp>
      <p:sp>
        <p:nvSpPr>
          <p:cNvPr id="11" name="Content Placeholder 10">
            <a:extLst>
              <a:ext uri="{FF2B5EF4-FFF2-40B4-BE49-F238E27FC236}">
                <a16:creationId xmlns:a16="http://schemas.microsoft.com/office/drawing/2014/main" id="{44B1298D-66A3-4733-B535-6917A8A1EDCC}"/>
              </a:ext>
            </a:extLst>
          </p:cNvPr>
          <p:cNvSpPr>
            <a:spLocks noGrp="1"/>
          </p:cNvSpPr>
          <p:nvPr>
            <p:ph idx="1"/>
          </p:nvPr>
        </p:nvSpPr>
        <p:spPr>
          <a:xfrm>
            <a:off x="1154955" y="2603500"/>
            <a:ext cx="3481054" cy="3416300"/>
          </a:xfrm>
        </p:spPr>
        <p:txBody>
          <a:bodyPr anchor="ctr">
            <a:normAutofit/>
          </a:bodyPr>
          <a:lstStyle/>
          <a:p>
            <a:r>
              <a:rPr lang="en-US" sz="2800" b="1" dirty="0"/>
              <a:t>Total Savings: $4,120,000</a:t>
            </a:r>
          </a:p>
        </p:txBody>
      </p:sp>
      <p:graphicFrame>
        <p:nvGraphicFramePr>
          <p:cNvPr id="9" name="Content Placeholder 5">
            <a:extLst>
              <a:ext uri="{FF2B5EF4-FFF2-40B4-BE49-F238E27FC236}">
                <a16:creationId xmlns:a16="http://schemas.microsoft.com/office/drawing/2014/main" id="{4F5DAF5F-74A3-4AD4-9AAB-6453A5E1D56C}"/>
              </a:ext>
            </a:extLst>
          </p:cNvPr>
          <p:cNvGraphicFramePr>
            <a:graphicFrameLocks/>
          </p:cNvGraphicFramePr>
          <p:nvPr/>
        </p:nvGraphicFramePr>
        <p:xfrm>
          <a:off x="4984956" y="3076644"/>
          <a:ext cx="6158803" cy="2465778"/>
        </p:xfrm>
        <a:graphic>
          <a:graphicData uri="http://schemas.openxmlformats.org/drawingml/2006/table">
            <a:tbl>
              <a:tblPr firstRow="1" firstCol="1" bandRow="1">
                <a:noFill/>
                <a:tableStyleId>{9D7B26C5-4107-4FEC-AEDC-1716B250A1EF}</a:tableStyleId>
              </a:tblPr>
              <a:tblGrid>
                <a:gridCol w="1728003">
                  <a:extLst>
                    <a:ext uri="{9D8B030D-6E8A-4147-A177-3AD203B41FA5}">
                      <a16:colId xmlns:a16="http://schemas.microsoft.com/office/drawing/2014/main" val="3982684129"/>
                    </a:ext>
                  </a:extLst>
                </a:gridCol>
                <a:gridCol w="2287607">
                  <a:extLst>
                    <a:ext uri="{9D8B030D-6E8A-4147-A177-3AD203B41FA5}">
                      <a16:colId xmlns:a16="http://schemas.microsoft.com/office/drawing/2014/main" val="258258798"/>
                    </a:ext>
                  </a:extLst>
                </a:gridCol>
                <a:gridCol w="2143193">
                  <a:extLst>
                    <a:ext uri="{9D8B030D-6E8A-4147-A177-3AD203B41FA5}">
                      <a16:colId xmlns:a16="http://schemas.microsoft.com/office/drawing/2014/main" val="73571927"/>
                    </a:ext>
                  </a:extLst>
                </a:gridCol>
              </a:tblGrid>
              <a:tr h="1269670">
                <a:tc>
                  <a:txBody>
                    <a:bodyPr/>
                    <a:lstStyle/>
                    <a:p>
                      <a:pPr marL="0" marR="0" algn="just">
                        <a:lnSpc>
                          <a:spcPct val="107000"/>
                        </a:lnSpc>
                        <a:spcBef>
                          <a:spcPts val="0"/>
                        </a:spcBef>
                        <a:spcAft>
                          <a:spcPts val="800"/>
                        </a:spcAft>
                      </a:pPr>
                      <a:r>
                        <a:rPr lang="en-US" sz="2600" b="1">
                          <a:solidFill>
                            <a:schemeClr val="tx1">
                              <a:lumMod val="75000"/>
                              <a:lumOff val="25000"/>
                            </a:schemeClr>
                          </a:solidFill>
                          <a:effectLst/>
                        </a:rPr>
                        <a:t>Insurer</a:t>
                      </a:r>
                      <a:endParaRPr lang="en-US" sz="2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19050" cap="flat" cmpd="sng" algn="ctr">
                      <a:noFill/>
                      <a:prstDash val="solid"/>
                    </a:lnL>
                    <a:lnR w="9525" cap="flat" cmpd="sng" algn="ctr">
                      <a:solidFill>
                        <a:srgbClr val="C7C6C1"/>
                      </a:solidFill>
                      <a:prstDash val="solid"/>
                    </a:lnR>
                    <a:lnT w="9525" cap="flat" cmpd="sng" algn="ctr">
                      <a:no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2600" b="1">
                          <a:solidFill>
                            <a:schemeClr val="tx1">
                              <a:lumMod val="75000"/>
                              <a:lumOff val="25000"/>
                            </a:schemeClr>
                          </a:solidFill>
                          <a:effectLst/>
                        </a:rPr>
                        <a:t>2021 –</a:t>
                      </a:r>
                    </a:p>
                    <a:p>
                      <a:pPr marL="0" marR="0" algn="just">
                        <a:lnSpc>
                          <a:spcPct val="107000"/>
                        </a:lnSpc>
                        <a:spcBef>
                          <a:spcPts val="0"/>
                        </a:spcBef>
                        <a:spcAft>
                          <a:spcPts val="800"/>
                        </a:spcAft>
                      </a:pPr>
                      <a:r>
                        <a:rPr lang="en-US" sz="2600" b="1">
                          <a:solidFill>
                            <a:schemeClr val="tx1">
                              <a:lumMod val="75000"/>
                              <a:lumOff val="25000"/>
                            </a:schemeClr>
                          </a:solidFill>
                          <a:effectLst/>
                        </a:rPr>
                        <a:t>Requested</a:t>
                      </a:r>
                      <a:endParaRPr lang="en-US" sz="2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9525" cap="flat" cmpd="sng" algn="ctr">
                      <a:solidFill>
                        <a:srgbClr val="C7C6C1"/>
                      </a:solidFill>
                      <a:prstDash val="solid"/>
                    </a:lnL>
                    <a:lnR w="12700" cmpd="sng">
                      <a:noFill/>
                      <a:prstDash val="solid"/>
                    </a:lnR>
                    <a:lnT w="9525" cap="flat" cmpd="sng" algn="ctr">
                      <a:no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2600" b="1">
                          <a:solidFill>
                            <a:schemeClr val="tx1">
                              <a:lumMod val="75000"/>
                              <a:lumOff val="25000"/>
                            </a:schemeClr>
                          </a:solidFill>
                          <a:effectLst/>
                        </a:rPr>
                        <a:t>2021 –</a:t>
                      </a:r>
                    </a:p>
                    <a:p>
                      <a:pPr marL="0" marR="0" algn="just">
                        <a:lnSpc>
                          <a:spcPct val="107000"/>
                        </a:lnSpc>
                        <a:spcBef>
                          <a:spcPts val="0"/>
                        </a:spcBef>
                        <a:spcAft>
                          <a:spcPts val="800"/>
                        </a:spcAft>
                      </a:pPr>
                      <a:r>
                        <a:rPr lang="en-US" sz="2600" b="1">
                          <a:solidFill>
                            <a:schemeClr val="tx1">
                              <a:lumMod val="75000"/>
                              <a:lumOff val="25000"/>
                            </a:schemeClr>
                          </a:solidFill>
                          <a:effectLst/>
                        </a:rPr>
                        <a:t>Approved</a:t>
                      </a:r>
                      <a:endParaRPr lang="en-US" sz="2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12700" cmpd="sng">
                      <a:noFill/>
                      <a:prstDash val="solid"/>
                    </a:lnL>
                    <a:lnR w="12700" cmpd="sng">
                      <a:noFill/>
                      <a:prstDash val="solid"/>
                    </a:lnR>
                    <a:lnT w="9525" cap="flat" cmpd="sng" algn="ctr">
                      <a:noFill/>
                      <a:prstDash val="solid"/>
                    </a:lnT>
                    <a:lnB w="9525" cap="flat" cmpd="sng" algn="ctr">
                      <a:solidFill>
                        <a:srgbClr val="C7C6C1"/>
                      </a:solidFill>
                      <a:prstDash val="solid"/>
                    </a:lnB>
                    <a:noFill/>
                  </a:tcPr>
                </a:tc>
                <a:extLst>
                  <a:ext uri="{0D108BD9-81ED-4DB2-BD59-A6C34878D82A}">
                    <a16:rowId xmlns:a16="http://schemas.microsoft.com/office/drawing/2014/main" val="1526499931"/>
                  </a:ext>
                </a:extLst>
              </a:tr>
              <a:tr h="598054">
                <a:tc>
                  <a:txBody>
                    <a:bodyPr/>
                    <a:lstStyle/>
                    <a:p>
                      <a:pPr marL="0" marR="0" algn="just">
                        <a:lnSpc>
                          <a:spcPct val="107000"/>
                        </a:lnSpc>
                        <a:spcBef>
                          <a:spcPts val="0"/>
                        </a:spcBef>
                        <a:spcAft>
                          <a:spcPts val="800"/>
                        </a:spcAft>
                      </a:pPr>
                      <a:r>
                        <a:rPr lang="en-US" sz="1800" b="1">
                          <a:solidFill>
                            <a:schemeClr val="tx1">
                              <a:lumMod val="75000"/>
                              <a:lumOff val="25000"/>
                            </a:schemeClr>
                          </a:solidFill>
                          <a:effectLst/>
                        </a:rPr>
                        <a:t>BCBSRI</a:t>
                      </a:r>
                      <a:endParaRPr lang="en-US" sz="18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19050" cap="flat" cmpd="sng" algn="ctr">
                      <a:noFill/>
                      <a:prstDash val="solid"/>
                    </a:lnL>
                    <a:lnR w="9525" cap="flat" cmpd="sng" algn="ctr">
                      <a:solidFill>
                        <a:srgbClr val="C7C6C1"/>
                      </a:solid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800" b="1">
                          <a:solidFill>
                            <a:schemeClr val="tx1">
                              <a:lumMod val="75000"/>
                              <a:lumOff val="25000"/>
                            </a:schemeClr>
                          </a:solidFill>
                          <a:effectLst/>
                        </a:rPr>
                        <a:t>5.7%</a:t>
                      </a:r>
                      <a:endParaRPr lang="en-US" sz="18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800" b="1">
                          <a:solidFill>
                            <a:schemeClr val="tx1">
                              <a:lumMod val="75000"/>
                              <a:lumOff val="25000"/>
                            </a:schemeClr>
                          </a:solidFill>
                          <a:effectLst/>
                          <a:highlight>
                            <a:srgbClr val="FFFF00"/>
                          </a:highlight>
                        </a:rPr>
                        <a:t>3.3%</a:t>
                      </a:r>
                      <a:endParaRPr lang="en-US" sz="1800" b="1">
                        <a:solidFill>
                          <a:schemeClr val="tx1">
                            <a:lumMod val="75000"/>
                            <a:lumOff val="25000"/>
                          </a:schemeClr>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787418095"/>
                  </a:ext>
                </a:extLst>
              </a:tr>
              <a:tr h="598054">
                <a:tc>
                  <a:txBody>
                    <a:bodyPr/>
                    <a:lstStyle/>
                    <a:p>
                      <a:pPr marL="0" marR="0" algn="just">
                        <a:lnSpc>
                          <a:spcPct val="107000"/>
                        </a:lnSpc>
                        <a:spcBef>
                          <a:spcPts val="0"/>
                        </a:spcBef>
                        <a:spcAft>
                          <a:spcPts val="800"/>
                        </a:spcAft>
                      </a:pPr>
                      <a:r>
                        <a:rPr lang="en-US" sz="1800" b="1">
                          <a:solidFill>
                            <a:schemeClr val="tx1">
                              <a:lumMod val="75000"/>
                              <a:lumOff val="25000"/>
                            </a:schemeClr>
                          </a:solidFill>
                          <a:effectLst/>
                        </a:rPr>
                        <a:t>NHPRI</a:t>
                      </a:r>
                      <a:endParaRPr lang="en-US" sz="18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19050" cap="flat" cmpd="sng" algn="ctr">
                      <a:noFill/>
                      <a:prstDash val="solid"/>
                    </a:lnL>
                    <a:lnR w="9525" cap="flat" cmpd="sng" algn="ctr">
                      <a:solidFill>
                        <a:srgbClr val="C7C6C1"/>
                      </a:solid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800" b="1">
                          <a:solidFill>
                            <a:schemeClr val="tx1">
                              <a:lumMod val="75000"/>
                              <a:lumOff val="25000"/>
                            </a:schemeClr>
                          </a:solidFill>
                          <a:effectLst/>
                        </a:rPr>
                        <a:t>5.8%</a:t>
                      </a:r>
                      <a:endParaRPr lang="en-US" sz="18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800" b="1">
                          <a:solidFill>
                            <a:schemeClr val="tx1">
                              <a:lumMod val="75000"/>
                              <a:lumOff val="25000"/>
                            </a:schemeClr>
                          </a:solidFill>
                          <a:effectLst/>
                          <a:highlight>
                            <a:srgbClr val="FFFF00"/>
                          </a:highlight>
                        </a:rPr>
                        <a:t>4.7%</a:t>
                      </a:r>
                      <a:endParaRPr lang="en-US" sz="1800" b="1">
                        <a:solidFill>
                          <a:schemeClr val="tx1">
                            <a:lumMod val="75000"/>
                            <a:lumOff val="25000"/>
                          </a:schemeClr>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259945" marR="194959" marT="129972" marB="129972">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1331346103"/>
                  </a:ext>
                </a:extLst>
              </a:tr>
            </a:tbl>
          </a:graphicData>
        </a:graphic>
      </p:graphicFrame>
    </p:spTree>
    <p:extLst>
      <p:ext uri="{BB962C8B-B14F-4D97-AF65-F5344CB8AC3E}">
        <p14:creationId xmlns:p14="http://schemas.microsoft.com/office/powerpoint/2010/main" val="3812831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3AA8C-522F-4083-91CD-5B0A619326C3}"/>
              </a:ext>
            </a:extLst>
          </p:cNvPr>
          <p:cNvSpPr>
            <a:spLocks noGrp="1"/>
          </p:cNvSpPr>
          <p:nvPr>
            <p:ph type="title"/>
          </p:nvPr>
        </p:nvSpPr>
        <p:spPr>
          <a:xfrm>
            <a:off x="1154953" y="973668"/>
            <a:ext cx="8761413" cy="706964"/>
          </a:xfrm>
        </p:spPr>
        <p:txBody>
          <a:bodyPr>
            <a:normAutofit/>
          </a:bodyPr>
          <a:lstStyle/>
          <a:p>
            <a:r>
              <a:rPr lang="en-US" dirty="0"/>
              <a:t>Small Group Market Decisions</a:t>
            </a:r>
          </a:p>
        </p:txBody>
      </p:sp>
      <p:sp>
        <p:nvSpPr>
          <p:cNvPr id="9" name="Content Placeholder 8">
            <a:extLst>
              <a:ext uri="{FF2B5EF4-FFF2-40B4-BE49-F238E27FC236}">
                <a16:creationId xmlns:a16="http://schemas.microsoft.com/office/drawing/2014/main" id="{7F860D74-207F-4270-942B-F027D5217829}"/>
              </a:ext>
            </a:extLst>
          </p:cNvPr>
          <p:cNvSpPr>
            <a:spLocks noGrp="1"/>
          </p:cNvSpPr>
          <p:nvPr>
            <p:ph idx="1"/>
          </p:nvPr>
        </p:nvSpPr>
        <p:spPr>
          <a:xfrm>
            <a:off x="1154955" y="2603500"/>
            <a:ext cx="3481054" cy="3416300"/>
          </a:xfrm>
        </p:spPr>
        <p:txBody>
          <a:bodyPr anchor="ctr">
            <a:normAutofit/>
          </a:bodyPr>
          <a:lstStyle/>
          <a:p>
            <a:r>
              <a:rPr lang="en-US" sz="2800" b="1" dirty="0"/>
              <a:t>Total Savings: $3,680,000</a:t>
            </a:r>
          </a:p>
        </p:txBody>
      </p:sp>
      <p:graphicFrame>
        <p:nvGraphicFramePr>
          <p:cNvPr id="7" name="Content Placeholder 3">
            <a:extLst>
              <a:ext uri="{FF2B5EF4-FFF2-40B4-BE49-F238E27FC236}">
                <a16:creationId xmlns:a16="http://schemas.microsoft.com/office/drawing/2014/main" id="{64B7C4FF-D02C-4576-8417-6E591AF5BF02}"/>
              </a:ext>
            </a:extLst>
          </p:cNvPr>
          <p:cNvGraphicFramePr>
            <a:graphicFrameLocks/>
          </p:cNvGraphicFramePr>
          <p:nvPr/>
        </p:nvGraphicFramePr>
        <p:xfrm>
          <a:off x="5022574" y="2775949"/>
          <a:ext cx="6361044" cy="3545339"/>
        </p:xfrm>
        <a:graphic>
          <a:graphicData uri="http://schemas.openxmlformats.org/drawingml/2006/table">
            <a:tbl>
              <a:tblPr firstRow="1" firstCol="1" bandRow="1">
                <a:tableStyleId>{9D7B26C5-4107-4FEC-AEDC-1716B250A1EF}</a:tableStyleId>
              </a:tblPr>
              <a:tblGrid>
                <a:gridCol w="2488478">
                  <a:extLst>
                    <a:ext uri="{9D8B030D-6E8A-4147-A177-3AD203B41FA5}">
                      <a16:colId xmlns:a16="http://schemas.microsoft.com/office/drawing/2014/main" val="2054743665"/>
                    </a:ext>
                  </a:extLst>
                </a:gridCol>
                <a:gridCol w="1951799">
                  <a:extLst>
                    <a:ext uri="{9D8B030D-6E8A-4147-A177-3AD203B41FA5}">
                      <a16:colId xmlns:a16="http://schemas.microsoft.com/office/drawing/2014/main" val="1909123415"/>
                    </a:ext>
                  </a:extLst>
                </a:gridCol>
                <a:gridCol w="1920767">
                  <a:extLst>
                    <a:ext uri="{9D8B030D-6E8A-4147-A177-3AD203B41FA5}">
                      <a16:colId xmlns:a16="http://schemas.microsoft.com/office/drawing/2014/main" val="1684597930"/>
                    </a:ext>
                  </a:extLst>
                </a:gridCol>
              </a:tblGrid>
              <a:tr h="587047">
                <a:tc>
                  <a:txBody>
                    <a:bodyPr/>
                    <a:lstStyle/>
                    <a:p>
                      <a:pPr marL="0" marR="0" algn="just">
                        <a:lnSpc>
                          <a:spcPct val="107000"/>
                        </a:lnSpc>
                        <a:spcBef>
                          <a:spcPts val="0"/>
                        </a:spcBef>
                        <a:spcAft>
                          <a:spcPts val="800"/>
                        </a:spcAft>
                      </a:pPr>
                      <a:r>
                        <a:rPr lang="en-US" sz="1500" b="1">
                          <a:solidFill>
                            <a:srgbClr val="000000"/>
                          </a:solidFill>
                          <a:effectLst/>
                        </a:rPr>
                        <a:t>Insurer</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2021 - Requested</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2021 – Approved</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extLst>
                  <a:ext uri="{0D108BD9-81ED-4DB2-BD59-A6C34878D82A}">
                    <a16:rowId xmlns:a16="http://schemas.microsoft.com/office/drawing/2014/main" val="643085060"/>
                  </a:ext>
                </a:extLst>
              </a:tr>
              <a:tr h="305052">
                <a:tc>
                  <a:txBody>
                    <a:bodyPr/>
                    <a:lstStyle/>
                    <a:p>
                      <a:pPr marL="0" marR="0" algn="just">
                        <a:lnSpc>
                          <a:spcPct val="107000"/>
                        </a:lnSpc>
                        <a:spcBef>
                          <a:spcPts val="0"/>
                        </a:spcBef>
                        <a:spcAft>
                          <a:spcPts val="800"/>
                        </a:spcAft>
                      </a:pPr>
                      <a:r>
                        <a:rPr lang="en-US" sz="1500">
                          <a:solidFill>
                            <a:srgbClr val="000000"/>
                          </a:solidFill>
                          <a:effectLst/>
                        </a:rPr>
                        <a:t>BCBSRI</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3.9%</a:t>
                      </a:r>
                      <a:endParaRPr lang="en-US" sz="1500" b="1">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highlight>
                            <a:srgbClr val="FFFF00"/>
                          </a:highlight>
                        </a:rPr>
                        <a:t>2.7%</a:t>
                      </a:r>
                      <a:endParaRPr lang="en-US" sz="1500" b="1">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extLst>
                  <a:ext uri="{0D108BD9-81ED-4DB2-BD59-A6C34878D82A}">
                    <a16:rowId xmlns:a16="http://schemas.microsoft.com/office/drawing/2014/main" val="2313481087"/>
                  </a:ext>
                </a:extLst>
              </a:tr>
              <a:tr h="305052">
                <a:tc>
                  <a:txBody>
                    <a:bodyPr/>
                    <a:lstStyle/>
                    <a:p>
                      <a:pPr marL="0" marR="0" algn="just">
                        <a:lnSpc>
                          <a:spcPct val="107000"/>
                        </a:lnSpc>
                        <a:spcBef>
                          <a:spcPts val="0"/>
                        </a:spcBef>
                        <a:spcAft>
                          <a:spcPts val="800"/>
                        </a:spcAft>
                      </a:pPr>
                      <a:r>
                        <a:rPr lang="en-US" sz="1500">
                          <a:solidFill>
                            <a:srgbClr val="000000"/>
                          </a:solidFill>
                          <a:effectLst/>
                        </a:rPr>
                        <a:t>NHPRI</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1.8%</a:t>
                      </a:r>
                      <a:endParaRPr lang="en-US" sz="1500" b="1">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1.8%</a:t>
                      </a:r>
                      <a:endParaRPr lang="en-US" sz="1500" b="1">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extLst>
                  <a:ext uri="{0D108BD9-81ED-4DB2-BD59-A6C34878D82A}">
                    <a16:rowId xmlns:a16="http://schemas.microsoft.com/office/drawing/2014/main" val="1895226986"/>
                  </a:ext>
                </a:extLst>
              </a:tr>
              <a:tr h="587047">
                <a:tc>
                  <a:txBody>
                    <a:bodyPr/>
                    <a:lstStyle/>
                    <a:p>
                      <a:pPr marL="0" marR="0" algn="just">
                        <a:lnSpc>
                          <a:spcPct val="107000"/>
                        </a:lnSpc>
                        <a:spcBef>
                          <a:spcPts val="0"/>
                        </a:spcBef>
                        <a:spcAft>
                          <a:spcPts val="800"/>
                        </a:spcAft>
                      </a:pPr>
                      <a:r>
                        <a:rPr lang="en-US" sz="1500">
                          <a:solidFill>
                            <a:srgbClr val="000000"/>
                          </a:solidFill>
                          <a:effectLst/>
                        </a:rPr>
                        <a:t>UnitedHealthcare (HMO)</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3.6%</a:t>
                      </a:r>
                      <a:endParaRPr lang="en-US" sz="1500" b="1">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highlight>
                            <a:srgbClr val="FFFF00"/>
                          </a:highlight>
                        </a:rPr>
                        <a:t>2.3%</a:t>
                      </a:r>
                      <a:endParaRPr lang="en-US" sz="1500" b="1">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extLst>
                  <a:ext uri="{0D108BD9-81ED-4DB2-BD59-A6C34878D82A}">
                    <a16:rowId xmlns:a16="http://schemas.microsoft.com/office/drawing/2014/main" val="3535853729"/>
                  </a:ext>
                </a:extLst>
              </a:tr>
              <a:tr h="587047">
                <a:tc>
                  <a:txBody>
                    <a:bodyPr/>
                    <a:lstStyle/>
                    <a:p>
                      <a:pPr marL="0" marR="0" algn="just">
                        <a:lnSpc>
                          <a:spcPct val="107000"/>
                        </a:lnSpc>
                        <a:spcBef>
                          <a:spcPts val="0"/>
                        </a:spcBef>
                        <a:spcAft>
                          <a:spcPts val="800"/>
                        </a:spcAft>
                      </a:pPr>
                      <a:r>
                        <a:rPr lang="en-US" sz="1500">
                          <a:solidFill>
                            <a:srgbClr val="000000"/>
                          </a:solidFill>
                          <a:effectLst/>
                        </a:rPr>
                        <a:t>UnitedHealthcare (PPO)</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0.7%</a:t>
                      </a:r>
                      <a:endParaRPr lang="en-US" sz="1500" b="1">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highlight>
                            <a:srgbClr val="FFFF00"/>
                          </a:highlight>
                        </a:rPr>
                        <a:t>-0.5%</a:t>
                      </a:r>
                      <a:endParaRPr lang="en-US" sz="1500" b="1">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extLst>
                  <a:ext uri="{0D108BD9-81ED-4DB2-BD59-A6C34878D82A}">
                    <a16:rowId xmlns:a16="http://schemas.microsoft.com/office/drawing/2014/main" val="1625433172"/>
                  </a:ext>
                </a:extLst>
              </a:tr>
              <a:tr h="587047">
                <a:tc>
                  <a:txBody>
                    <a:bodyPr/>
                    <a:lstStyle/>
                    <a:p>
                      <a:pPr marL="0" marR="0" algn="just">
                        <a:lnSpc>
                          <a:spcPct val="107000"/>
                        </a:lnSpc>
                        <a:spcBef>
                          <a:spcPts val="0"/>
                        </a:spcBef>
                        <a:spcAft>
                          <a:spcPts val="800"/>
                        </a:spcAft>
                      </a:pPr>
                      <a:r>
                        <a:rPr lang="en-US" sz="1500">
                          <a:solidFill>
                            <a:srgbClr val="000000"/>
                          </a:solidFill>
                          <a:effectLst/>
                        </a:rPr>
                        <a:t>Tufts Health Plan (HMO)</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dirty="0">
                          <a:solidFill>
                            <a:srgbClr val="000000"/>
                          </a:solidFill>
                          <a:effectLst/>
                        </a:rPr>
                        <a:t>3.9%</a:t>
                      </a:r>
                      <a:endParaRPr lang="en-US" sz="1500" b="1" dirty="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highlight>
                            <a:srgbClr val="FFFF00"/>
                          </a:highlight>
                        </a:rPr>
                        <a:t>2.9%</a:t>
                      </a:r>
                      <a:endParaRPr lang="en-US" sz="1500" b="1">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extLst>
                  <a:ext uri="{0D108BD9-81ED-4DB2-BD59-A6C34878D82A}">
                    <a16:rowId xmlns:a16="http://schemas.microsoft.com/office/drawing/2014/main" val="1101218173"/>
                  </a:ext>
                </a:extLst>
              </a:tr>
              <a:tr h="587047">
                <a:tc>
                  <a:txBody>
                    <a:bodyPr/>
                    <a:lstStyle/>
                    <a:p>
                      <a:pPr marL="0" marR="0" algn="just">
                        <a:lnSpc>
                          <a:spcPct val="107000"/>
                        </a:lnSpc>
                        <a:spcBef>
                          <a:spcPts val="0"/>
                        </a:spcBef>
                        <a:spcAft>
                          <a:spcPts val="800"/>
                        </a:spcAft>
                      </a:pPr>
                      <a:r>
                        <a:rPr lang="en-US" sz="1500">
                          <a:solidFill>
                            <a:srgbClr val="000000"/>
                          </a:solidFill>
                          <a:effectLst/>
                        </a:rPr>
                        <a:t>Tufts Health Plan (PPO)</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a:solidFill>
                            <a:srgbClr val="000000"/>
                          </a:solidFill>
                          <a:effectLst/>
                        </a:rPr>
                        <a:t>3.0%</a:t>
                      </a:r>
                      <a:endParaRPr lang="en-US" sz="1500" b="1">
                        <a:effectLs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tc>
                  <a:txBody>
                    <a:bodyPr/>
                    <a:lstStyle/>
                    <a:p>
                      <a:pPr marL="0" marR="0" algn="just">
                        <a:lnSpc>
                          <a:spcPct val="107000"/>
                        </a:lnSpc>
                        <a:spcBef>
                          <a:spcPts val="0"/>
                        </a:spcBef>
                        <a:spcAft>
                          <a:spcPts val="800"/>
                        </a:spcAft>
                      </a:pPr>
                      <a:r>
                        <a:rPr lang="en-US" sz="1500" b="1" dirty="0">
                          <a:solidFill>
                            <a:srgbClr val="000000"/>
                          </a:solidFill>
                          <a:effectLst/>
                          <a:highlight>
                            <a:srgbClr val="FFFF00"/>
                          </a:highlight>
                        </a:rPr>
                        <a:t>2.1%</a:t>
                      </a:r>
                      <a:endParaRPr lang="en-US" sz="15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5669" marR="65669" marT="0" marB="0"/>
                </a:tc>
                <a:extLst>
                  <a:ext uri="{0D108BD9-81ED-4DB2-BD59-A6C34878D82A}">
                    <a16:rowId xmlns:a16="http://schemas.microsoft.com/office/drawing/2014/main" val="1388526110"/>
                  </a:ext>
                </a:extLst>
              </a:tr>
            </a:tbl>
          </a:graphicData>
        </a:graphic>
      </p:graphicFrame>
    </p:spTree>
    <p:extLst>
      <p:ext uri="{BB962C8B-B14F-4D97-AF65-F5344CB8AC3E}">
        <p14:creationId xmlns:p14="http://schemas.microsoft.com/office/powerpoint/2010/main" val="1056441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F789-9183-47AD-B1E8-D09AB59DED67}"/>
              </a:ext>
            </a:extLst>
          </p:cNvPr>
          <p:cNvSpPr>
            <a:spLocks noGrp="1"/>
          </p:cNvSpPr>
          <p:nvPr>
            <p:ph type="title"/>
          </p:nvPr>
        </p:nvSpPr>
        <p:spPr>
          <a:xfrm>
            <a:off x="1154953" y="973668"/>
            <a:ext cx="8761413" cy="706964"/>
          </a:xfrm>
        </p:spPr>
        <p:txBody>
          <a:bodyPr vert="horz" lIns="91440" tIns="45720" rIns="91440" bIns="45720" rtlCol="0">
            <a:normAutofit/>
          </a:bodyPr>
          <a:lstStyle/>
          <a:p>
            <a:r>
              <a:rPr lang="en-US" b="0" i="0" kern="1200" dirty="0">
                <a:latin typeface="+mj-lt"/>
                <a:ea typeface="+mj-ea"/>
                <a:cs typeface="+mj-cs"/>
              </a:rPr>
              <a:t>Large Group Market Decisions</a:t>
            </a:r>
          </a:p>
        </p:txBody>
      </p:sp>
      <p:sp>
        <p:nvSpPr>
          <p:cNvPr id="74" name="Content Placeholder 73">
            <a:extLst>
              <a:ext uri="{FF2B5EF4-FFF2-40B4-BE49-F238E27FC236}">
                <a16:creationId xmlns:a16="http://schemas.microsoft.com/office/drawing/2014/main" id="{86C11242-2328-4830-9BB2-6BA97F6AABEA}"/>
              </a:ext>
            </a:extLst>
          </p:cNvPr>
          <p:cNvSpPr>
            <a:spLocks noGrp="1"/>
          </p:cNvSpPr>
          <p:nvPr>
            <p:ph idx="1"/>
          </p:nvPr>
        </p:nvSpPr>
        <p:spPr>
          <a:xfrm>
            <a:off x="7553739" y="2603500"/>
            <a:ext cx="3639194" cy="3416300"/>
          </a:xfrm>
        </p:spPr>
        <p:txBody>
          <a:bodyPr anchor="ctr">
            <a:normAutofit/>
          </a:bodyPr>
          <a:lstStyle/>
          <a:p>
            <a:r>
              <a:rPr lang="en-US" sz="2800" b="1" dirty="0"/>
              <a:t>Total Savings: $5,070,000</a:t>
            </a:r>
          </a:p>
        </p:txBody>
      </p:sp>
      <p:graphicFrame>
        <p:nvGraphicFramePr>
          <p:cNvPr id="72" name="Content Placeholder 3">
            <a:extLst>
              <a:ext uri="{FF2B5EF4-FFF2-40B4-BE49-F238E27FC236}">
                <a16:creationId xmlns:a16="http://schemas.microsoft.com/office/drawing/2014/main" id="{522C42A6-1613-45E5-91C6-54E7D36F7425}"/>
              </a:ext>
            </a:extLst>
          </p:cNvPr>
          <p:cNvGraphicFramePr>
            <a:graphicFrameLocks/>
          </p:cNvGraphicFramePr>
          <p:nvPr/>
        </p:nvGraphicFramePr>
        <p:xfrm>
          <a:off x="675861" y="2603500"/>
          <a:ext cx="6149009" cy="3947154"/>
        </p:xfrm>
        <a:graphic>
          <a:graphicData uri="http://schemas.openxmlformats.org/drawingml/2006/table">
            <a:tbl>
              <a:tblPr firstRow="1" firstCol="1" bandRow="1">
                <a:noFill/>
                <a:tableStyleId>{5C22544A-7EE6-4342-B048-85BDC9FD1C3A}</a:tableStyleId>
              </a:tblPr>
              <a:tblGrid>
                <a:gridCol w="2261696">
                  <a:extLst>
                    <a:ext uri="{9D8B030D-6E8A-4147-A177-3AD203B41FA5}">
                      <a16:colId xmlns:a16="http://schemas.microsoft.com/office/drawing/2014/main" val="4261527972"/>
                    </a:ext>
                  </a:extLst>
                </a:gridCol>
                <a:gridCol w="1997830">
                  <a:extLst>
                    <a:ext uri="{9D8B030D-6E8A-4147-A177-3AD203B41FA5}">
                      <a16:colId xmlns:a16="http://schemas.microsoft.com/office/drawing/2014/main" val="213857655"/>
                    </a:ext>
                  </a:extLst>
                </a:gridCol>
                <a:gridCol w="1889483">
                  <a:extLst>
                    <a:ext uri="{9D8B030D-6E8A-4147-A177-3AD203B41FA5}">
                      <a16:colId xmlns:a16="http://schemas.microsoft.com/office/drawing/2014/main" val="1409512880"/>
                    </a:ext>
                  </a:extLst>
                </a:gridCol>
              </a:tblGrid>
              <a:tr h="795645">
                <a:tc>
                  <a:txBody>
                    <a:bodyPr/>
                    <a:lstStyle/>
                    <a:p>
                      <a:pPr marL="0" marR="0" algn="just">
                        <a:lnSpc>
                          <a:spcPct val="107000"/>
                        </a:lnSpc>
                        <a:spcBef>
                          <a:spcPts val="0"/>
                        </a:spcBef>
                        <a:spcAft>
                          <a:spcPts val="800"/>
                        </a:spcAft>
                      </a:pPr>
                      <a:r>
                        <a:rPr lang="en-US" sz="2000" b="1" dirty="0">
                          <a:solidFill>
                            <a:schemeClr val="tx1">
                              <a:lumMod val="75000"/>
                              <a:lumOff val="25000"/>
                            </a:schemeClr>
                          </a:solidFill>
                          <a:effectLst/>
                        </a:rPr>
                        <a:t>Insurer</a:t>
                      </a:r>
                      <a:endParaRPr lang="en-US" sz="20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no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2000" b="1" dirty="0">
                          <a:solidFill>
                            <a:schemeClr val="tx1">
                              <a:lumMod val="75000"/>
                              <a:lumOff val="25000"/>
                            </a:schemeClr>
                          </a:solidFill>
                          <a:effectLst/>
                        </a:rPr>
                        <a:t>2021 –</a:t>
                      </a:r>
                    </a:p>
                    <a:p>
                      <a:pPr marL="0" marR="0" algn="just">
                        <a:lnSpc>
                          <a:spcPct val="107000"/>
                        </a:lnSpc>
                        <a:spcBef>
                          <a:spcPts val="0"/>
                        </a:spcBef>
                        <a:spcAft>
                          <a:spcPts val="800"/>
                        </a:spcAft>
                      </a:pPr>
                      <a:r>
                        <a:rPr lang="en-US" sz="2000" b="1" dirty="0">
                          <a:solidFill>
                            <a:schemeClr val="tx1">
                              <a:lumMod val="75000"/>
                              <a:lumOff val="25000"/>
                            </a:schemeClr>
                          </a:solidFill>
                          <a:effectLst/>
                        </a:rPr>
                        <a:t>Requested</a:t>
                      </a:r>
                      <a:endParaRPr lang="en-US" sz="20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no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2000" b="1">
                          <a:solidFill>
                            <a:schemeClr val="tx1">
                              <a:lumMod val="75000"/>
                              <a:lumOff val="25000"/>
                            </a:schemeClr>
                          </a:solidFill>
                          <a:effectLst/>
                        </a:rPr>
                        <a:t>2021 –</a:t>
                      </a:r>
                    </a:p>
                    <a:p>
                      <a:pPr marL="0" marR="0" algn="just">
                        <a:lnSpc>
                          <a:spcPct val="107000"/>
                        </a:lnSpc>
                        <a:spcBef>
                          <a:spcPts val="0"/>
                        </a:spcBef>
                        <a:spcAft>
                          <a:spcPts val="800"/>
                        </a:spcAft>
                      </a:pPr>
                      <a:r>
                        <a:rPr lang="en-US" sz="2000" b="1">
                          <a:solidFill>
                            <a:schemeClr val="tx1">
                              <a:lumMod val="75000"/>
                              <a:lumOff val="25000"/>
                            </a:schemeClr>
                          </a:solidFill>
                          <a:effectLst/>
                        </a:rPr>
                        <a:t>Approved</a:t>
                      </a:r>
                      <a:endParaRPr lang="en-US" sz="20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noFill/>
                      <a:prstDash val="solid"/>
                    </a:lnT>
                    <a:lnB w="9525" cap="flat" cmpd="sng" algn="ctr">
                      <a:solidFill>
                        <a:srgbClr val="C7C6C1"/>
                      </a:solidFill>
                      <a:prstDash val="solid"/>
                    </a:lnB>
                    <a:noFill/>
                  </a:tcPr>
                </a:tc>
                <a:extLst>
                  <a:ext uri="{0D108BD9-81ED-4DB2-BD59-A6C34878D82A}">
                    <a16:rowId xmlns:a16="http://schemas.microsoft.com/office/drawing/2014/main" val="565956766"/>
                  </a:ext>
                </a:extLst>
              </a:tr>
              <a:tr h="373778">
                <a:tc>
                  <a:txBody>
                    <a:bodyPr/>
                    <a:lstStyle/>
                    <a:p>
                      <a:pPr marL="0" marR="0" algn="just">
                        <a:lnSpc>
                          <a:spcPct val="107000"/>
                        </a:lnSpc>
                        <a:spcBef>
                          <a:spcPts val="0"/>
                        </a:spcBef>
                        <a:spcAft>
                          <a:spcPts val="0"/>
                        </a:spcAft>
                      </a:pPr>
                      <a:r>
                        <a:rPr lang="en-US" sz="1600" b="1" dirty="0">
                          <a:solidFill>
                            <a:schemeClr val="tx1">
                              <a:lumMod val="75000"/>
                              <a:lumOff val="25000"/>
                            </a:schemeClr>
                          </a:solidFill>
                          <a:effectLst/>
                        </a:rPr>
                        <a:t>Aetna</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9050" cap="flat" cmpd="sng" algn="ctr">
                      <a:noFill/>
                      <a:prstDash val="solid"/>
                    </a:lnL>
                    <a:lnR w="9525" cap="flat" cmpd="sng" algn="ctr">
                      <a:solidFill>
                        <a:srgbClr val="C7C6C1"/>
                      </a:solidFill>
                      <a:prstDash val="solid"/>
                    </a:lnR>
                    <a:lnT w="9525" cap="flat" cmpd="sng" algn="ctr">
                      <a:solidFill>
                        <a:srgbClr val="C7C6C1"/>
                      </a:solidFill>
                      <a:prstDash val="solid"/>
                    </a:lnT>
                    <a:lnB w="12700" cmpd="sng">
                      <a:noFill/>
                      <a:prstDash val="solid"/>
                    </a:lnB>
                    <a:noFill/>
                  </a:tcPr>
                </a:tc>
                <a:tc>
                  <a:txBody>
                    <a:bodyPr/>
                    <a:lstStyle/>
                    <a:p>
                      <a:pPr marL="0" marR="0" algn="just">
                        <a:lnSpc>
                          <a:spcPct val="107000"/>
                        </a:lnSpc>
                        <a:spcBef>
                          <a:spcPts val="0"/>
                        </a:spcBef>
                        <a:spcAft>
                          <a:spcPts val="0"/>
                        </a:spcAft>
                      </a:pPr>
                      <a:r>
                        <a:rPr lang="en-US" sz="1600" b="1" dirty="0">
                          <a:solidFill>
                            <a:schemeClr val="tx1">
                              <a:lumMod val="75000"/>
                              <a:lumOff val="25000"/>
                            </a:schemeClr>
                          </a:solidFill>
                          <a:effectLst/>
                        </a:rPr>
                        <a:t>-0.3%</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0"/>
                        </a:spcAft>
                      </a:pPr>
                      <a:r>
                        <a:rPr lang="en-US" sz="1600" b="1">
                          <a:solidFill>
                            <a:schemeClr val="tx1">
                              <a:lumMod val="75000"/>
                              <a:lumOff val="25000"/>
                            </a:schemeClr>
                          </a:solidFill>
                          <a:effectLst/>
                        </a:rPr>
                        <a:t>-0.3%</a:t>
                      </a:r>
                      <a:endParaRPr lang="en-US" sz="1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1840252142"/>
                  </a:ext>
                </a:extLst>
              </a:tr>
              <a:tr h="373778">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rPr>
                        <a:t>BCBSRI</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9050" cap="flat" cmpd="sng" algn="ctr">
                      <a:noFill/>
                      <a:prstDash val="solid"/>
                    </a:lnL>
                    <a:lnR w="9525" cap="flat" cmpd="sng" algn="ctr">
                      <a:solidFill>
                        <a:srgbClr val="C7C6C1"/>
                      </a:solidFill>
                      <a:prstDash val="solid"/>
                    </a:lnR>
                    <a:lnT w="12700" cmpd="sng">
                      <a:noFill/>
                      <a:prstDash val="solid"/>
                    </a:lnT>
                    <a:lnB w="12700" cmpd="sng">
                      <a:no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rPr>
                        <a:t>5.2%</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highlight>
                            <a:srgbClr val="FFFF00"/>
                          </a:highlight>
                        </a:rPr>
                        <a:t>4.5%</a:t>
                      </a:r>
                      <a:endParaRPr lang="en-US" sz="1600" b="1" dirty="0">
                        <a:solidFill>
                          <a:schemeClr val="tx1">
                            <a:lumMod val="75000"/>
                            <a:lumOff val="25000"/>
                          </a:schemeClr>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1325853118"/>
                  </a:ext>
                </a:extLst>
              </a:tr>
              <a:tr h="373778">
                <a:tc>
                  <a:txBody>
                    <a:bodyPr/>
                    <a:lstStyle/>
                    <a:p>
                      <a:pPr marL="0" marR="0" algn="just">
                        <a:lnSpc>
                          <a:spcPct val="107000"/>
                        </a:lnSpc>
                        <a:spcBef>
                          <a:spcPts val="0"/>
                        </a:spcBef>
                        <a:spcAft>
                          <a:spcPts val="0"/>
                        </a:spcAft>
                      </a:pPr>
                      <a:r>
                        <a:rPr lang="en-US" sz="1600" b="1">
                          <a:solidFill>
                            <a:schemeClr val="tx1">
                              <a:lumMod val="75000"/>
                              <a:lumOff val="25000"/>
                            </a:schemeClr>
                          </a:solidFill>
                          <a:effectLst/>
                        </a:rPr>
                        <a:t>Cigna</a:t>
                      </a:r>
                      <a:endParaRPr lang="en-US" sz="1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9050" cap="flat" cmpd="sng" algn="ctr">
                      <a:noFill/>
                      <a:prstDash val="solid"/>
                    </a:lnL>
                    <a:lnR w="9525" cap="flat" cmpd="sng" algn="ctr">
                      <a:solidFill>
                        <a:srgbClr val="C7C6C1"/>
                      </a:solidFill>
                      <a:prstDash val="solid"/>
                    </a:lnR>
                    <a:lnT w="12700" cmpd="sng">
                      <a:noFill/>
                      <a:prstDash val="solid"/>
                    </a:lnT>
                    <a:lnB w="12700" cmpd="sng">
                      <a:noFill/>
                      <a:prstDash val="solid"/>
                    </a:lnB>
                    <a:noFill/>
                  </a:tcPr>
                </a:tc>
                <a:tc>
                  <a:txBody>
                    <a:bodyPr/>
                    <a:lstStyle/>
                    <a:p>
                      <a:pPr marL="0" marR="0" algn="just">
                        <a:lnSpc>
                          <a:spcPct val="107000"/>
                        </a:lnSpc>
                        <a:spcBef>
                          <a:spcPts val="0"/>
                        </a:spcBef>
                        <a:spcAft>
                          <a:spcPts val="0"/>
                        </a:spcAft>
                      </a:pPr>
                      <a:r>
                        <a:rPr lang="en-US" sz="1600" b="1" dirty="0">
                          <a:solidFill>
                            <a:schemeClr val="tx1">
                              <a:lumMod val="75000"/>
                              <a:lumOff val="25000"/>
                            </a:schemeClr>
                          </a:solidFill>
                          <a:effectLst/>
                        </a:rPr>
                        <a:t>0.6</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0"/>
                        </a:spcAft>
                      </a:pPr>
                      <a:r>
                        <a:rPr lang="en-US" sz="1600" b="1" dirty="0">
                          <a:solidFill>
                            <a:schemeClr val="tx1">
                              <a:lumMod val="75000"/>
                              <a:lumOff val="25000"/>
                            </a:schemeClr>
                          </a:solidFill>
                          <a:effectLst/>
                        </a:rPr>
                        <a:t>0.6</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3838503523"/>
                  </a:ext>
                </a:extLst>
              </a:tr>
              <a:tr h="373778">
                <a:tc>
                  <a:txBody>
                    <a:bodyPr/>
                    <a:lstStyle/>
                    <a:p>
                      <a:pPr marL="0" marR="0" algn="just">
                        <a:lnSpc>
                          <a:spcPct val="107000"/>
                        </a:lnSpc>
                        <a:spcBef>
                          <a:spcPts val="0"/>
                        </a:spcBef>
                        <a:spcAft>
                          <a:spcPts val="800"/>
                        </a:spcAft>
                      </a:pPr>
                      <a:r>
                        <a:rPr lang="en-US" sz="1600" b="1">
                          <a:solidFill>
                            <a:schemeClr val="tx1">
                              <a:lumMod val="75000"/>
                              <a:lumOff val="25000"/>
                            </a:schemeClr>
                          </a:solidFill>
                          <a:effectLst/>
                        </a:rPr>
                        <a:t>UnitedHealthcare</a:t>
                      </a:r>
                      <a:endParaRPr lang="en-US" sz="1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9050" cap="flat" cmpd="sng" algn="ctr">
                      <a:noFill/>
                      <a:prstDash val="solid"/>
                    </a:lnL>
                    <a:lnR w="9525" cap="flat" cmpd="sng" algn="ctr">
                      <a:solidFill>
                        <a:srgbClr val="C7C6C1"/>
                      </a:solidFill>
                      <a:prstDash val="solid"/>
                    </a:lnR>
                    <a:lnT w="12700" cmpd="sng">
                      <a:noFill/>
                      <a:prstDash val="solid"/>
                    </a:lnT>
                    <a:lnB w="12700" cmpd="sng">
                      <a:no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rPr>
                        <a:t>9.3%</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highlight>
                            <a:srgbClr val="FFFF00"/>
                          </a:highlight>
                        </a:rPr>
                        <a:t>8.1%</a:t>
                      </a:r>
                      <a:endParaRPr lang="en-US" sz="1600" b="1" dirty="0">
                        <a:solidFill>
                          <a:schemeClr val="tx1">
                            <a:lumMod val="75000"/>
                            <a:lumOff val="25000"/>
                          </a:schemeClr>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3652452146"/>
                  </a:ext>
                </a:extLst>
              </a:tr>
              <a:tr h="648996">
                <a:tc>
                  <a:txBody>
                    <a:bodyPr/>
                    <a:lstStyle/>
                    <a:p>
                      <a:pPr marL="0" marR="0" algn="just">
                        <a:lnSpc>
                          <a:spcPct val="107000"/>
                        </a:lnSpc>
                        <a:spcBef>
                          <a:spcPts val="0"/>
                        </a:spcBef>
                        <a:spcAft>
                          <a:spcPts val="800"/>
                        </a:spcAft>
                      </a:pPr>
                      <a:r>
                        <a:rPr lang="en-US" sz="1600" b="1">
                          <a:solidFill>
                            <a:schemeClr val="tx1">
                              <a:lumMod val="75000"/>
                              <a:lumOff val="25000"/>
                            </a:schemeClr>
                          </a:solidFill>
                          <a:effectLst/>
                        </a:rPr>
                        <a:t>Tufts Health Plan</a:t>
                      </a:r>
                    </a:p>
                    <a:p>
                      <a:pPr marL="0" marR="0" algn="just">
                        <a:lnSpc>
                          <a:spcPct val="107000"/>
                        </a:lnSpc>
                        <a:spcBef>
                          <a:spcPts val="0"/>
                        </a:spcBef>
                        <a:spcAft>
                          <a:spcPts val="800"/>
                        </a:spcAft>
                      </a:pPr>
                      <a:r>
                        <a:rPr lang="en-US" sz="1600" b="1">
                          <a:solidFill>
                            <a:schemeClr val="tx1">
                              <a:lumMod val="75000"/>
                              <a:lumOff val="25000"/>
                            </a:schemeClr>
                          </a:solidFill>
                          <a:effectLst/>
                        </a:rPr>
                        <a:t>(HMO)</a:t>
                      </a:r>
                      <a:endParaRPr lang="en-US" sz="1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9050" cap="flat" cmpd="sng" algn="ctr">
                      <a:noFill/>
                      <a:prstDash val="solid"/>
                    </a:lnL>
                    <a:lnR w="9525" cap="flat" cmpd="sng" algn="ctr">
                      <a:solidFill>
                        <a:srgbClr val="C7C6C1"/>
                      </a:solidFill>
                      <a:prstDash val="solid"/>
                    </a:lnR>
                    <a:lnT w="12700" cmpd="sng">
                      <a:noFill/>
                      <a:prstDash val="solid"/>
                    </a:lnT>
                    <a:lnB w="12700" cmpd="sng">
                      <a:no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rPr>
                        <a:t>10.7%</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highlight>
                            <a:srgbClr val="FFFF00"/>
                          </a:highlight>
                        </a:rPr>
                        <a:t>9.6%</a:t>
                      </a:r>
                      <a:endParaRPr lang="en-US" sz="1600" b="1" dirty="0">
                        <a:solidFill>
                          <a:schemeClr val="tx1">
                            <a:lumMod val="75000"/>
                            <a:lumOff val="25000"/>
                          </a:schemeClr>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1111480802"/>
                  </a:ext>
                </a:extLst>
              </a:tr>
              <a:tr h="648996">
                <a:tc>
                  <a:txBody>
                    <a:bodyPr/>
                    <a:lstStyle/>
                    <a:p>
                      <a:pPr marL="0" marR="0" algn="just">
                        <a:lnSpc>
                          <a:spcPct val="107000"/>
                        </a:lnSpc>
                        <a:spcBef>
                          <a:spcPts val="0"/>
                        </a:spcBef>
                        <a:spcAft>
                          <a:spcPts val="800"/>
                        </a:spcAft>
                      </a:pPr>
                      <a:r>
                        <a:rPr lang="en-US" sz="1600" b="1">
                          <a:solidFill>
                            <a:schemeClr val="tx1">
                              <a:lumMod val="75000"/>
                              <a:lumOff val="25000"/>
                            </a:schemeClr>
                          </a:solidFill>
                          <a:effectLst/>
                        </a:rPr>
                        <a:t>Tufts Health Plan</a:t>
                      </a:r>
                    </a:p>
                    <a:p>
                      <a:pPr marL="0" marR="0" algn="just">
                        <a:lnSpc>
                          <a:spcPct val="107000"/>
                        </a:lnSpc>
                        <a:spcBef>
                          <a:spcPts val="0"/>
                        </a:spcBef>
                        <a:spcAft>
                          <a:spcPts val="800"/>
                        </a:spcAft>
                      </a:pPr>
                      <a:r>
                        <a:rPr lang="en-US" sz="1600" b="1">
                          <a:solidFill>
                            <a:schemeClr val="tx1">
                              <a:lumMod val="75000"/>
                              <a:lumOff val="25000"/>
                            </a:schemeClr>
                          </a:solidFill>
                          <a:effectLst/>
                        </a:rPr>
                        <a:t>(PPO)</a:t>
                      </a:r>
                      <a:endParaRPr lang="en-US" sz="1600" b="1">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9050" cap="flat" cmpd="sng" algn="ctr">
                      <a:noFill/>
                      <a:prstDash val="solid"/>
                    </a:lnL>
                    <a:lnR w="9525" cap="flat" cmpd="sng" algn="ctr">
                      <a:solidFill>
                        <a:srgbClr val="C7C6C1"/>
                      </a:solidFill>
                      <a:prstDash val="solid"/>
                    </a:lnR>
                    <a:lnT w="12700" cmpd="sng">
                      <a:noFill/>
                      <a:prstDash val="solid"/>
                    </a:lnT>
                    <a:lnB w="12700" cmpd="sng">
                      <a:no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rPr>
                        <a:t>9.6%</a:t>
                      </a:r>
                      <a:endParaRPr lang="en-US" sz="1600" b="1"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9525" cap="flat" cmpd="sng" algn="ctr">
                      <a:solidFill>
                        <a:srgbClr val="C7C6C1"/>
                      </a:solid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tc>
                  <a:txBody>
                    <a:bodyPr/>
                    <a:lstStyle/>
                    <a:p>
                      <a:pPr marL="0" marR="0" algn="just">
                        <a:lnSpc>
                          <a:spcPct val="107000"/>
                        </a:lnSpc>
                        <a:spcBef>
                          <a:spcPts val="0"/>
                        </a:spcBef>
                        <a:spcAft>
                          <a:spcPts val="800"/>
                        </a:spcAft>
                      </a:pPr>
                      <a:r>
                        <a:rPr lang="en-US" sz="1600" b="1" dirty="0">
                          <a:solidFill>
                            <a:schemeClr val="tx1">
                              <a:lumMod val="75000"/>
                              <a:lumOff val="25000"/>
                            </a:schemeClr>
                          </a:solidFill>
                          <a:effectLst/>
                          <a:highlight>
                            <a:srgbClr val="FFFF00"/>
                          </a:highlight>
                        </a:rPr>
                        <a:t>8.5%</a:t>
                      </a:r>
                      <a:endParaRPr lang="en-US" sz="1600" b="1" dirty="0">
                        <a:solidFill>
                          <a:schemeClr val="tx1">
                            <a:lumMod val="75000"/>
                            <a:lumOff val="25000"/>
                          </a:schemeClr>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143029" marR="107271" marT="71514" marB="71514">
                    <a:lnL w="12700" cmpd="sng">
                      <a:noFill/>
                      <a:prstDash val="solid"/>
                    </a:lnL>
                    <a:lnR w="12700" cmpd="sng">
                      <a:noFill/>
                      <a:prstDash val="solid"/>
                    </a:lnR>
                    <a:lnT w="9525" cap="flat" cmpd="sng" algn="ctr">
                      <a:solidFill>
                        <a:srgbClr val="C7C6C1"/>
                      </a:solidFill>
                      <a:prstDash val="solid"/>
                    </a:lnT>
                    <a:lnB w="9525" cap="flat" cmpd="sng" algn="ctr">
                      <a:solidFill>
                        <a:srgbClr val="C7C6C1"/>
                      </a:solidFill>
                      <a:prstDash val="solid"/>
                    </a:lnB>
                    <a:noFill/>
                  </a:tcPr>
                </a:tc>
                <a:extLst>
                  <a:ext uri="{0D108BD9-81ED-4DB2-BD59-A6C34878D82A}">
                    <a16:rowId xmlns:a16="http://schemas.microsoft.com/office/drawing/2014/main" val="3079990150"/>
                  </a:ext>
                </a:extLst>
              </a:tr>
            </a:tbl>
          </a:graphicData>
        </a:graphic>
      </p:graphicFrame>
    </p:spTree>
    <p:extLst>
      <p:ext uri="{BB962C8B-B14F-4D97-AF65-F5344CB8AC3E}">
        <p14:creationId xmlns:p14="http://schemas.microsoft.com/office/powerpoint/2010/main" val="1822491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10E4C-A1CA-4A7B-A10F-AE1CCACECA2C}"/>
              </a:ext>
            </a:extLst>
          </p:cNvPr>
          <p:cNvSpPr>
            <a:spLocks noGrp="1"/>
          </p:cNvSpPr>
          <p:nvPr>
            <p:ph type="title"/>
          </p:nvPr>
        </p:nvSpPr>
        <p:spPr/>
        <p:txBody>
          <a:bodyPr/>
          <a:lstStyle/>
          <a:p>
            <a:r>
              <a:rPr lang="en-US" dirty="0"/>
              <a:t>Appendix</a:t>
            </a:r>
          </a:p>
        </p:txBody>
      </p:sp>
      <p:sp>
        <p:nvSpPr>
          <p:cNvPr id="3" name="Text Placeholder 2">
            <a:extLst>
              <a:ext uri="{FF2B5EF4-FFF2-40B4-BE49-F238E27FC236}">
                <a16:creationId xmlns:a16="http://schemas.microsoft.com/office/drawing/2014/main" id="{5DF8F199-2019-4D0E-879B-5F635D7A645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6037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967CF-36A0-4A9B-8382-D49030697001}"/>
              </a:ext>
            </a:extLst>
          </p:cNvPr>
          <p:cNvSpPr>
            <a:spLocks noGrp="1"/>
          </p:cNvSpPr>
          <p:nvPr>
            <p:ph type="title"/>
          </p:nvPr>
        </p:nvSpPr>
        <p:spPr/>
        <p:txBody>
          <a:bodyPr/>
          <a:lstStyle/>
          <a:p>
            <a:r>
              <a:rPr lang="en-US" dirty="0"/>
              <a:t>BCBSRI Individual Market</a:t>
            </a:r>
          </a:p>
        </p:txBody>
      </p:sp>
      <p:graphicFrame>
        <p:nvGraphicFramePr>
          <p:cNvPr id="4" name="Content Placeholder 3">
            <a:extLst>
              <a:ext uri="{FF2B5EF4-FFF2-40B4-BE49-F238E27FC236}">
                <a16:creationId xmlns:a16="http://schemas.microsoft.com/office/drawing/2014/main" id="{9A7A4D5F-C98A-4CA8-8C62-A3BAD62ED00E}"/>
              </a:ext>
            </a:extLst>
          </p:cNvPr>
          <p:cNvGraphicFramePr>
            <a:graphicFrameLocks noGrp="1"/>
          </p:cNvGraphicFramePr>
          <p:nvPr>
            <p:ph idx="1"/>
          </p:nvPr>
        </p:nvGraphicFramePr>
        <p:xfrm>
          <a:off x="869024" y="2557669"/>
          <a:ext cx="10453951" cy="3869638"/>
        </p:xfrm>
        <a:graphic>
          <a:graphicData uri="http://schemas.openxmlformats.org/drawingml/2006/table">
            <a:tbl>
              <a:tblPr/>
              <a:tblGrid>
                <a:gridCol w="6288495">
                  <a:extLst>
                    <a:ext uri="{9D8B030D-6E8A-4147-A177-3AD203B41FA5}">
                      <a16:colId xmlns:a16="http://schemas.microsoft.com/office/drawing/2014/main" val="3970188462"/>
                    </a:ext>
                  </a:extLst>
                </a:gridCol>
                <a:gridCol w="1988670">
                  <a:extLst>
                    <a:ext uri="{9D8B030D-6E8A-4147-A177-3AD203B41FA5}">
                      <a16:colId xmlns:a16="http://schemas.microsoft.com/office/drawing/2014/main" val="1873010652"/>
                    </a:ext>
                  </a:extLst>
                </a:gridCol>
                <a:gridCol w="2176786">
                  <a:extLst>
                    <a:ext uri="{9D8B030D-6E8A-4147-A177-3AD203B41FA5}">
                      <a16:colId xmlns:a16="http://schemas.microsoft.com/office/drawing/2014/main" val="1547626519"/>
                    </a:ext>
                  </a:extLst>
                </a:gridCol>
              </a:tblGrid>
              <a:tr h="492307">
                <a:tc>
                  <a:txBody>
                    <a:bodyPr/>
                    <a:lstStyle/>
                    <a:p>
                      <a:pPr algn="l" fontAlgn="b"/>
                      <a:r>
                        <a:rPr lang="en-US" sz="1800" b="1" i="0" u="none" strike="noStrike" dirty="0">
                          <a:solidFill>
                            <a:srgbClr val="000000"/>
                          </a:solidFill>
                          <a:effectLst/>
                          <a:latin typeface="Calibri" panose="020F0502020204030204" pitchFamily="34" charset="0"/>
                        </a:rPr>
                        <a:t>BCBSRI</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800" b="1" i="0" u="none" strike="noStrike">
                          <a:solidFill>
                            <a:srgbClr val="000000"/>
                          </a:solidFill>
                          <a:effectLst/>
                          <a:latin typeface="Calibri" panose="020F050202020403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800" b="1"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60223279"/>
                  </a:ext>
                </a:extLst>
              </a:tr>
              <a:tr h="479054">
                <a:tc>
                  <a:txBody>
                    <a:bodyPr/>
                    <a:lstStyle/>
                    <a:p>
                      <a:pPr algn="l" fontAlgn="b"/>
                      <a:r>
                        <a:rPr lang="en-US" sz="1800" b="1" i="0" u="none" strike="noStrike" dirty="0">
                          <a:solidFill>
                            <a:srgbClr val="000000"/>
                          </a:solidFill>
                          <a:effectLst/>
                          <a:latin typeface="Calibri" panose="020F0502020204030204" pitchFamily="34" charset="0"/>
                        </a:rPr>
                        <a:t>Rate Component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1800" b="1" i="0" u="none" strike="noStrike">
                          <a:solidFill>
                            <a:srgbClr val="000000"/>
                          </a:solidFill>
                          <a:effectLst/>
                          <a:latin typeface="Calibri" panose="020F0502020204030204" pitchFamily="34" charset="0"/>
                        </a:rPr>
                        <a:t>Requested</a:t>
                      </a:r>
                    </a:p>
                  </a:txBody>
                  <a:tcPr marL="9525" marR="9525" marT="9525" marB="0" anchor="b">
                    <a:lnL>
                      <a:noFill/>
                    </a:lnL>
                    <a:lnR>
                      <a:noFill/>
                    </a:lnR>
                    <a:lnT>
                      <a:noFill/>
                    </a:lnT>
                    <a:lnB>
                      <a:noFill/>
                    </a:lnB>
                  </a:tcPr>
                </a:tc>
                <a:tc>
                  <a:txBody>
                    <a:bodyPr/>
                    <a:lstStyle/>
                    <a:p>
                      <a:pPr algn="l" fontAlgn="b"/>
                      <a:r>
                        <a:rPr lang="en-US" sz="1800" b="1" i="0" u="none" strike="noStrike">
                          <a:solidFill>
                            <a:srgbClr val="000000"/>
                          </a:solidFill>
                          <a:effectLst/>
                          <a:latin typeface="Calibri" panose="020F0502020204030204" pitchFamily="34" charset="0"/>
                        </a:rPr>
                        <a:t>Modified</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37972803"/>
                  </a:ext>
                </a:extLst>
              </a:tr>
              <a:tr h="479054">
                <a:tc>
                  <a:txBody>
                    <a:bodyPr/>
                    <a:lstStyle/>
                    <a:p>
                      <a:pPr algn="l" fontAlgn="b"/>
                      <a:r>
                        <a:rPr lang="en-US" sz="1800" b="0" i="0" u="none" strike="noStrike" dirty="0">
                          <a:solidFill>
                            <a:srgbClr val="000000"/>
                          </a:solidFill>
                          <a:effectLst/>
                          <a:latin typeface="Calibri" panose="020F0502020204030204" pitchFamily="34" charset="0"/>
                        </a:rPr>
                        <a:t>Inpatient Utilization Trend</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0.0%</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-1.5%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5817533"/>
                  </a:ext>
                </a:extLst>
              </a:tr>
              <a:tr h="479054">
                <a:tc>
                  <a:txBody>
                    <a:bodyPr/>
                    <a:lstStyle/>
                    <a:p>
                      <a:pPr algn="l" fontAlgn="b"/>
                      <a:r>
                        <a:rPr lang="en-US" sz="1800" b="0" i="0" u="none" strike="noStrike" dirty="0">
                          <a:solidFill>
                            <a:srgbClr val="000000"/>
                          </a:solidFill>
                          <a:effectLst/>
                          <a:latin typeface="Calibri" panose="020F0502020204030204" pitchFamily="34" charset="0"/>
                        </a:rPr>
                        <a:t>CSR Load</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27.7%</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25.8%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38604821"/>
                  </a:ext>
                </a:extLst>
              </a:tr>
              <a:tr h="479054">
                <a:tc>
                  <a:txBody>
                    <a:bodyPr/>
                    <a:lstStyle/>
                    <a:p>
                      <a:pPr algn="l" fontAlgn="b"/>
                      <a:r>
                        <a:rPr lang="en-US" sz="1800" b="0" i="0" u="none" strike="noStrike" dirty="0">
                          <a:solidFill>
                            <a:srgbClr val="000000"/>
                          </a:solidFill>
                          <a:effectLst/>
                          <a:latin typeface="Calibri" panose="020F0502020204030204" pitchFamily="34" charset="0"/>
                        </a:rPr>
                        <a:t>Uncollected Premium</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1.2%</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0.9%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66078751"/>
                  </a:ext>
                </a:extLst>
              </a:tr>
              <a:tr h="479054">
                <a:tc>
                  <a:txBody>
                    <a:bodyPr/>
                    <a:lstStyle/>
                    <a:p>
                      <a:pPr algn="l" fontAlgn="b"/>
                      <a:r>
                        <a:rPr lang="en-US" sz="1800" b="0" i="0" u="none" strike="noStrike" dirty="0">
                          <a:solidFill>
                            <a:srgbClr val="000000"/>
                          </a:solidFill>
                          <a:effectLst/>
                          <a:latin typeface="Calibri" panose="020F0502020204030204" pitchFamily="34" charset="0"/>
                        </a:rPr>
                        <a:t>Contribution to Reserve</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800" b="0" i="0" u="none" strike="noStrike" dirty="0">
                          <a:solidFill>
                            <a:srgbClr val="000000"/>
                          </a:solidFill>
                          <a:effectLst/>
                          <a:latin typeface="Calibri" panose="020F0502020204030204" pitchFamily="34" charset="0"/>
                        </a:rPr>
                        <a:t>2.0%</a:t>
                      </a:r>
                    </a:p>
                  </a:txBody>
                  <a:tcPr marL="9525" marR="9525" marT="9525" marB="0" anchor="b">
                    <a:lnL>
                      <a:noFill/>
                    </a:lnL>
                    <a:lnR>
                      <a:noFill/>
                    </a:lnR>
                    <a:lnT>
                      <a:noFill/>
                    </a:lnT>
                    <a:lnB>
                      <a:noFill/>
                    </a:lnB>
                  </a:tcPr>
                </a:tc>
                <a:tc>
                  <a:txBody>
                    <a:bodyPr/>
                    <a:lstStyle/>
                    <a:p>
                      <a:pPr algn="r" fontAlgn="b"/>
                      <a:r>
                        <a:rPr lang="en-US" sz="1800" b="0" i="0" u="none" strike="noStrike">
                          <a:solidFill>
                            <a:srgbClr val="000000"/>
                          </a:solidFill>
                          <a:effectLst/>
                          <a:latin typeface="Calibri" panose="020F0502020204030204" pitchFamily="34" charset="0"/>
                        </a:rPr>
                        <a:t>1.0%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48485502"/>
                  </a:ext>
                </a:extLst>
              </a:tr>
              <a:tr h="479054">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757171"/>
                    </a:solidFill>
                  </a:tcPr>
                </a:tc>
                <a:tc>
                  <a:txBody>
                    <a:bodyPr/>
                    <a:lstStyle/>
                    <a:p>
                      <a:pPr algn="l" fontAlgn="b"/>
                      <a:r>
                        <a:rPr lang="en-US" sz="1800" b="0" i="0" u="none" strike="noStrike" dirty="0">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757171"/>
                    </a:solidFill>
                  </a:tcPr>
                </a:tc>
                <a:tc>
                  <a:txBody>
                    <a:bodyPr/>
                    <a:lstStyle/>
                    <a:p>
                      <a:pPr algn="l" fontAlgn="b"/>
                      <a:r>
                        <a:rPr lang="en-US" sz="18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757171"/>
                    </a:solidFill>
                  </a:tcPr>
                </a:tc>
                <a:extLst>
                  <a:ext uri="{0D108BD9-81ED-4DB2-BD59-A6C34878D82A}">
                    <a16:rowId xmlns:a16="http://schemas.microsoft.com/office/drawing/2014/main" val="644875544"/>
                  </a:ext>
                </a:extLst>
              </a:tr>
              <a:tr h="503007">
                <a:tc>
                  <a:txBody>
                    <a:bodyPr/>
                    <a:lstStyle/>
                    <a:p>
                      <a:pPr algn="l" fontAlgn="b"/>
                      <a:r>
                        <a:rPr lang="en-US" sz="1800" b="0" i="0" u="none" strike="noStrike">
                          <a:solidFill>
                            <a:srgbClr val="000000"/>
                          </a:solidFill>
                          <a:effectLst/>
                          <a:latin typeface="Calibri" panose="020F0502020204030204" pitchFamily="34" charset="0"/>
                        </a:rPr>
                        <a:t>Full Year 2020 Weighted Average Rate Increase</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800" b="0" i="0" u="none" strike="noStrike">
                          <a:solidFill>
                            <a:srgbClr val="000000"/>
                          </a:solidFill>
                          <a:effectLst/>
                          <a:latin typeface="Calibri" panose="020F0502020204030204" pitchFamily="34" charset="0"/>
                        </a:rPr>
                        <a:t>5.7%</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effectLst/>
                          <a:latin typeface="Calibri" panose="020F0502020204030204" pitchFamily="34" charset="0"/>
                        </a:rPr>
                        <a:t>3.3%</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3997958"/>
                  </a:ext>
                </a:extLst>
              </a:tr>
            </a:tbl>
          </a:graphicData>
        </a:graphic>
      </p:graphicFrame>
    </p:spTree>
    <p:extLst>
      <p:ext uri="{BB962C8B-B14F-4D97-AF65-F5344CB8AC3E}">
        <p14:creationId xmlns:p14="http://schemas.microsoft.com/office/powerpoint/2010/main" val="3251851698"/>
      </p:ext>
    </p:extLst>
  </p:cSld>
  <p:clrMapOvr>
    <a:masterClrMapping/>
  </p:clrMapOvr>
</p:sld>
</file>

<file path=ppt/theme/_rels/theme5.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Parcel">
  <a:themeElements>
    <a:clrScheme name="Custom 30">
      <a:dk1>
        <a:srgbClr val="000000"/>
      </a:dk1>
      <a:lt1>
        <a:srgbClr val="FFFFFF"/>
      </a:lt1>
      <a:dk2>
        <a:srgbClr val="16436C"/>
      </a:dk2>
      <a:lt2>
        <a:srgbClr val="E8E3CE"/>
      </a:lt2>
      <a:accent1>
        <a:srgbClr val="F6A21D"/>
      </a:accent1>
      <a:accent2>
        <a:srgbClr val="D7DFE1"/>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Basis">
  <a:themeElements>
    <a:clrScheme name="Custom 22">
      <a:dk1>
        <a:sysClr val="windowText" lastClr="000000"/>
      </a:dk1>
      <a:lt1>
        <a:sysClr val="window" lastClr="FFFFFF"/>
      </a:lt1>
      <a:dk2>
        <a:srgbClr val="373545"/>
      </a:dk2>
      <a:lt2>
        <a:srgbClr val="CEDBE6"/>
      </a:lt2>
      <a:accent1>
        <a:srgbClr val="7A9EB6"/>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D9D01AC2-EE7D-4E49-99EE-8E62E4E7E8A7}"/>
    </a:ext>
  </a:extLst>
</a:theme>
</file>

<file path=ppt/theme/theme3.xml><?xml version="1.0" encoding="utf-8"?>
<a:theme xmlns:a="http://schemas.openxmlformats.org/drawingml/2006/main" name="Basset template">
  <a:themeElements>
    <a:clrScheme name="Custom 347">
      <a:dk1>
        <a:srgbClr val="434343"/>
      </a:dk1>
      <a:lt1>
        <a:srgbClr val="FFFFFF"/>
      </a:lt1>
      <a:dk2>
        <a:srgbClr val="D9D9D9"/>
      </a:dk2>
      <a:lt2>
        <a:srgbClr val="FFFFFF"/>
      </a:lt2>
      <a:accent1>
        <a:srgbClr val="FFB000"/>
      </a:accent1>
      <a:accent2>
        <a:srgbClr val="FFE19E"/>
      </a:accent2>
      <a:accent3>
        <a:srgbClr val="6D9EEB"/>
      </a:accent3>
      <a:accent4>
        <a:srgbClr val="C9DAF8"/>
      </a:accent4>
      <a:accent5>
        <a:srgbClr val="93C47D"/>
      </a:accent5>
      <a:accent6>
        <a:srgbClr val="D9EAD3"/>
      </a:accent6>
      <a:hlink>
        <a:srgbClr val="FF99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etrospect">
  <a:themeElements>
    <a:clrScheme name="Custom 1">
      <a:dk1>
        <a:srgbClr val="000000"/>
      </a:dk1>
      <a:lt1>
        <a:sysClr val="window" lastClr="FFFFFF"/>
      </a:lt1>
      <a:dk2>
        <a:srgbClr val="7EA9CA"/>
      </a:dk2>
      <a:lt2>
        <a:srgbClr val="CCDDEA"/>
      </a:lt2>
      <a:accent1>
        <a:srgbClr val="A39B4E"/>
      </a:accent1>
      <a:accent2>
        <a:srgbClr val="2F5674"/>
      </a:accent2>
      <a:accent3>
        <a:srgbClr val="4E8DCD"/>
      </a:accent3>
      <a:accent4>
        <a:srgbClr val="89B3DE"/>
      </a:accent4>
      <a:accent5>
        <a:srgbClr val="BABABA"/>
      </a:accent5>
      <a:accent6>
        <a:srgbClr val="E6E4CC"/>
      </a:accent6>
      <a:hlink>
        <a:srgbClr val="2998E3"/>
      </a:hlink>
      <a:folHlink>
        <a:srgbClr val="8C8C8C"/>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steering committee september 2019" id="{03A725C7-41BC-4D48-B41D-4A1C12962DCD}" vid="{0E90B6DD-1743-4815-B961-CCE196E77386}"/>
    </a:ext>
  </a:extLst>
</a:theme>
</file>

<file path=ppt/theme/theme5.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7EA9CA"/>
    </a:dk2>
    <a:lt2>
      <a:srgbClr val="CCDDEA"/>
    </a:lt2>
    <a:accent1>
      <a:srgbClr val="A39B4E"/>
    </a:accent1>
    <a:accent2>
      <a:srgbClr val="2F5674"/>
    </a:accent2>
    <a:accent3>
      <a:srgbClr val="4E8DCD"/>
    </a:accent3>
    <a:accent4>
      <a:srgbClr val="89B3DE"/>
    </a:accent4>
    <a:accent5>
      <a:srgbClr val="BABABA"/>
    </a:accent5>
    <a:accent6>
      <a:srgbClr val="E6E4CC"/>
    </a:accent6>
    <a:hlink>
      <a:srgbClr val="2998E3"/>
    </a:hlink>
    <a:folHlink>
      <a:srgbClr val="8C8C8C"/>
    </a:folHlink>
  </a:clrScheme>
</a:themeOverride>
</file>

<file path=docProps/app.xml><?xml version="1.0" encoding="utf-8"?>
<Properties xmlns="http://schemas.openxmlformats.org/officeDocument/2006/extended-properties" xmlns:vt="http://schemas.openxmlformats.org/officeDocument/2006/docPropsVTypes">
  <Template/>
  <TotalTime>14680</TotalTime>
  <Words>2098</Words>
  <Application>Microsoft Macintosh PowerPoint</Application>
  <PresentationFormat>Widescreen</PresentationFormat>
  <Paragraphs>283</Paragraphs>
  <Slides>32</Slides>
  <Notes>8</Notes>
  <HiddenSlides>0</HiddenSlides>
  <MMClips>0</MMClips>
  <ScaleCrop>false</ScaleCrop>
  <HeadingPairs>
    <vt:vector size="6" baseType="variant">
      <vt:variant>
        <vt:lpstr>Fonts Used</vt:lpstr>
      </vt:variant>
      <vt:variant>
        <vt:i4>15</vt:i4>
      </vt:variant>
      <vt:variant>
        <vt:lpstr>Theme</vt:lpstr>
      </vt:variant>
      <vt:variant>
        <vt:i4>5</vt:i4>
      </vt:variant>
      <vt:variant>
        <vt:lpstr>Slide Titles</vt:lpstr>
      </vt:variant>
      <vt:variant>
        <vt:i4>32</vt:i4>
      </vt:variant>
    </vt:vector>
  </HeadingPairs>
  <TitlesOfParts>
    <vt:vector size="52" baseType="lpstr">
      <vt:lpstr>Arial</vt:lpstr>
      <vt:lpstr>Barlow</vt:lpstr>
      <vt:lpstr>Calibri</vt:lpstr>
      <vt:lpstr>Calibri Light</vt:lpstr>
      <vt:lpstr>Cambria Math</vt:lpstr>
      <vt:lpstr>Century Gothic</vt:lpstr>
      <vt:lpstr>Corbel</vt:lpstr>
      <vt:lpstr>Courier New</vt:lpstr>
      <vt:lpstr>Garamond</vt:lpstr>
      <vt:lpstr>Gill Sans MT</vt:lpstr>
      <vt:lpstr>Lucida Bright</vt:lpstr>
      <vt:lpstr>Open Sans</vt:lpstr>
      <vt:lpstr>Roboto Regular</vt:lpstr>
      <vt:lpstr>Wingdings</vt:lpstr>
      <vt:lpstr>Wingdings 3</vt:lpstr>
      <vt:lpstr>Parcel</vt:lpstr>
      <vt:lpstr>Basis</vt:lpstr>
      <vt:lpstr>Basset template</vt:lpstr>
      <vt:lpstr>Retrospect</vt:lpstr>
      <vt:lpstr>Ion Boardroom</vt:lpstr>
      <vt:lpstr>PowerPoint Presentation</vt:lpstr>
      <vt:lpstr>Agenda</vt:lpstr>
      <vt:lpstr>RIREACH Consumer Update</vt:lpstr>
      <vt:lpstr>2021 Rate Review Decisions</vt:lpstr>
      <vt:lpstr>Individual Market Decisions</vt:lpstr>
      <vt:lpstr>Small Group Market Decisions</vt:lpstr>
      <vt:lpstr>Large Group Market Decisions</vt:lpstr>
      <vt:lpstr>Appendix</vt:lpstr>
      <vt:lpstr>BCBSRI Individual Market</vt:lpstr>
      <vt:lpstr>BCBSRI | OHIC Approvals vs AG Recommendation</vt:lpstr>
      <vt:lpstr>BCBSRI Trend Analysis</vt:lpstr>
      <vt:lpstr>NHPRI Individual Market</vt:lpstr>
      <vt:lpstr>NHPRI | OHIC Approvals vs AG Recommendations</vt:lpstr>
      <vt:lpstr>Financial Monitoring – the RBC Ratio</vt:lpstr>
      <vt:lpstr>Summary Of OHIC’s COVID-19 Related Activities: Regulations, Bulletins, Executive Orders</vt:lpstr>
      <vt:lpstr>       OHIC’s COVID-19 Related Actions (March – September)</vt:lpstr>
      <vt:lpstr>      Created a Set of Temporary Benefits for Rhode Islanders</vt:lpstr>
      <vt:lpstr>       Further Expanded Telemedicine Access</vt:lpstr>
      <vt:lpstr>       Ensuring Health Care Affordability </vt:lpstr>
      <vt:lpstr>Legislation Discussion</vt:lpstr>
      <vt:lpstr> </vt:lpstr>
      <vt:lpstr>      Rhode Island Small Employer Health Benefits Survey</vt:lpstr>
      <vt:lpstr>Summary of Learnings: Offer Rate</vt:lpstr>
      <vt:lpstr>Summary of Learnings: Eligibility</vt:lpstr>
      <vt:lpstr>Summary of Learnings: Accessing Insurance</vt:lpstr>
      <vt:lpstr>Summary of Learnings: Cost Control Strategies</vt:lpstr>
      <vt:lpstr>HIAC Update: OHIC’s Telemedicine Advisory Group</vt:lpstr>
      <vt:lpstr>Background</vt:lpstr>
      <vt:lpstr>Framework for Workgroup: Four Issue Areas</vt:lpstr>
      <vt:lpstr>Proposed Changes to R.I. Telemedicine Act (1)</vt:lpstr>
      <vt:lpstr>Proposed Changes to R.I. Telemedicine Act (2 )</vt:lpstr>
      <vt:lpstr>Public Comment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Insurance Advisory Council</dc:title>
  <dc:creator>Estrella, Josh (OHIC - Contractor)</dc:creator>
  <cp:lastModifiedBy>Josh Estrella</cp:lastModifiedBy>
  <cp:revision>178</cp:revision>
  <cp:lastPrinted>2019-09-24T14:01:25Z</cp:lastPrinted>
  <dcterms:created xsi:type="dcterms:W3CDTF">2019-09-16T17:58:18Z</dcterms:created>
  <dcterms:modified xsi:type="dcterms:W3CDTF">2020-09-16T16:46:04Z</dcterms:modified>
</cp:coreProperties>
</file>