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 id="2147483757" r:id="rId5"/>
  </p:sldMasterIdLst>
  <p:notesMasterIdLst>
    <p:notesMasterId r:id="rId36"/>
  </p:notesMasterIdLst>
  <p:sldIdLst>
    <p:sldId id="280" r:id="rId6"/>
    <p:sldId id="281" r:id="rId7"/>
    <p:sldId id="328" r:id="rId8"/>
    <p:sldId id="329" r:id="rId9"/>
    <p:sldId id="346" r:id="rId10"/>
    <p:sldId id="355" r:id="rId11"/>
    <p:sldId id="330" r:id="rId12"/>
    <p:sldId id="348" r:id="rId13"/>
    <p:sldId id="334" r:id="rId14"/>
    <p:sldId id="354" r:id="rId15"/>
    <p:sldId id="345" r:id="rId16"/>
    <p:sldId id="294" r:id="rId17"/>
    <p:sldId id="272" r:id="rId18"/>
    <p:sldId id="349" r:id="rId19"/>
    <p:sldId id="275" r:id="rId20"/>
    <p:sldId id="302" r:id="rId21"/>
    <p:sldId id="284" r:id="rId22"/>
    <p:sldId id="350" r:id="rId23"/>
    <p:sldId id="296" r:id="rId24"/>
    <p:sldId id="300" r:id="rId25"/>
    <p:sldId id="301" r:id="rId26"/>
    <p:sldId id="269" r:id="rId27"/>
    <p:sldId id="351" r:id="rId28"/>
    <p:sldId id="297" r:id="rId29"/>
    <p:sldId id="298" r:id="rId30"/>
    <p:sldId id="299" r:id="rId31"/>
    <p:sldId id="271" r:id="rId32"/>
    <p:sldId id="288"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Burns" initials="MB" lastIdx="23" clrIdx="0">
    <p:extLst>
      <p:ext uri="{19B8F6BF-5375-455C-9EA6-DF929625EA0E}">
        <p15:presenceInfo xmlns:p15="http://schemas.microsoft.com/office/powerpoint/2012/main" userId="S::mburns@bailit-health.com::c618f2ce-3b45-45fc-84b9-ecdabaf9800a" providerId="AD"/>
      </p:ext>
    </p:extLst>
  </p:cmAuthor>
  <p:cmAuthor id="2" name="Justine Zayhowski" initials="JZ" lastIdx="3" clrIdx="1">
    <p:extLst>
      <p:ext uri="{19B8F6BF-5375-455C-9EA6-DF929625EA0E}">
        <p15:presenceInfo xmlns:p15="http://schemas.microsoft.com/office/powerpoint/2012/main" userId="S::jzayhowski@bailit-health.com::2377d393-ab0f-4e66-8672-ed1beebcd407" providerId="AD"/>
      </p:ext>
    </p:extLst>
  </p:cmAuthor>
  <p:cmAuthor id="3" name="Michael Bailit" initials="MB" lastIdx="45" clrIdx="2">
    <p:extLst>
      <p:ext uri="{19B8F6BF-5375-455C-9EA6-DF929625EA0E}">
        <p15:presenceInfo xmlns:p15="http://schemas.microsoft.com/office/powerpoint/2012/main" userId="S::mbailit@bailit-health.com::6e5c4604-85bf-41ef-8e97-4724b7d565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D42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EC14B-50A2-4827-A5D8-DA197E8014E1}" v="84" dt="2020-08-13T21:25:35.927"/>
    <p1510:client id="{D92C263F-8D9E-4469-8803-D7FBF4E6E091}" v="2" dt="2020-08-14T11:59:12.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oleObject" Target="https://bailit.sharepoint.com/Megan/RI%20Governor/2017-2018%20Baseline%20Data%20Submissions/Databook/TCHE%20Databook%202020%203-30-current%20with%20new%20duals%20location.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bailit.sharepoint.com/Megan/RI%20Governor/2017-2018%20Baseline%20Data%20Submissions/Databook/THCE%20Databook%202020%205-28.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bailit.sharepoint.com/Megan/RI%20Governor/2017-2018%20Baseline%20Data%20Submissions/Databook/THCE%20Databook%202020%205-28.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bailit.sharepoint.com/Megan/RI%20Governor/2017-2018%20Baseline%20Data%20Submissions/Databook/THCE%20Databook%202020%205-28.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bailit.sharepoint.com/Megan/RI%20Governor/2017-2018%20Baseline%20Data%20Submissions/Databook/THCE%20Databook%202020%205-28.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bailit.sharepoint.com/Megan/RI%20Governor/2017-2018%20Baseline%20Data%20Submissions/Databook/THCE%20Databook%202020%205-28.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bailit.sharepoint.com/Megan/RI%20Governor/2017-2018%20Baseline%20Data%20Submissions/Databook/THCE%20Databook%202020%205-28.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'State Analyses'!$A$9</c:f>
              <c:strCache>
                <c:ptCount val="1"/>
                <c:pt idx="0">
                  <c:v>Medicare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Analyses'!$B$5:$C$5</c:f>
              <c:strCache>
                <c:ptCount val="2"/>
                <c:pt idx="0">
                  <c:v>2017
Total Spending: $7.40 B</c:v>
                </c:pt>
                <c:pt idx="1">
                  <c:v>2018
Total Spending: $7.73B</c:v>
                </c:pt>
              </c:strCache>
            </c:strRef>
          </c:cat>
          <c:val>
            <c:numRef>
              <c:f>'State Analyses'!$B$9:$C$9</c:f>
              <c:numCache>
                <c:formatCode>_("$"* #,##0.00_);_("$"* \(#,##0.00\);_("$"* "-"??_);_(@_)</c:formatCode>
                <c:ptCount val="2"/>
                <c:pt idx="0">
                  <c:v>2.6900642317747141</c:v>
                </c:pt>
                <c:pt idx="1">
                  <c:v>2.7861911798348946</c:v>
                </c:pt>
              </c:numCache>
            </c:numRef>
          </c:val>
          <c:extLst>
            <c:ext xmlns:c16="http://schemas.microsoft.com/office/drawing/2014/chart" uri="{C3380CC4-5D6E-409C-BE32-E72D297353CC}">
              <c16:uniqueId val="{00000001-CA4B-4FD2-96DA-007355E94939}"/>
            </c:ext>
          </c:extLst>
        </c:ser>
        <c:ser>
          <c:idx val="1"/>
          <c:order val="1"/>
          <c:tx>
            <c:strRef>
              <c:f>'State Analyses'!$A$8</c:f>
              <c:strCache>
                <c:ptCount val="1"/>
                <c:pt idx="0">
                  <c:v>Medicaid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Analyses'!$B$5:$C$5</c:f>
              <c:strCache>
                <c:ptCount val="2"/>
                <c:pt idx="0">
                  <c:v>2017
Total Spending: $7.40 B</c:v>
                </c:pt>
                <c:pt idx="1">
                  <c:v>2018
Total Spending: $7.73B</c:v>
                </c:pt>
              </c:strCache>
            </c:strRef>
          </c:cat>
          <c:val>
            <c:numRef>
              <c:f>'State Analyses'!$B$8:$C$8</c:f>
              <c:numCache>
                <c:formatCode>_("$"* #,##0.00_);_("$"* \(#,##0.00\);_("$"* "-"??_);_(@_)</c:formatCode>
                <c:ptCount val="2"/>
                <c:pt idx="0">
                  <c:v>2.0701864282097566</c:v>
                </c:pt>
                <c:pt idx="1">
                  <c:v>2.1892674284327382</c:v>
                </c:pt>
              </c:numCache>
            </c:numRef>
          </c:val>
          <c:extLst>
            <c:ext xmlns:c16="http://schemas.microsoft.com/office/drawing/2014/chart" uri="{C3380CC4-5D6E-409C-BE32-E72D297353CC}">
              <c16:uniqueId val="{00000002-CA4B-4FD2-96DA-007355E94939}"/>
            </c:ext>
          </c:extLst>
        </c:ser>
        <c:ser>
          <c:idx val="2"/>
          <c:order val="2"/>
          <c:tx>
            <c:strRef>
              <c:f>'State Analyses'!$A$7</c:f>
              <c:strCache>
                <c:ptCount val="1"/>
                <c:pt idx="0">
                  <c:v>Commercial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Analyses'!$B$5:$C$5</c:f>
              <c:strCache>
                <c:ptCount val="2"/>
                <c:pt idx="0">
                  <c:v>2017
Total Spending: $7.40 B</c:v>
                </c:pt>
                <c:pt idx="1">
                  <c:v>2018
Total Spending: $7.73B</c:v>
                </c:pt>
              </c:strCache>
            </c:strRef>
          </c:cat>
          <c:val>
            <c:numRef>
              <c:f>'State Analyses'!$B$7:$C$7</c:f>
              <c:numCache>
                <c:formatCode>_("$"* #,##0.00_);_("$"* \(#,##0.00\);_("$"* "-"??_);_(@_)</c:formatCode>
                <c:ptCount val="2"/>
                <c:pt idx="0">
                  <c:v>2.1247815248558002</c:v>
                </c:pt>
                <c:pt idx="1">
                  <c:v>2.165838836217953</c:v>
                </c:pt>
              </c:numCache>
            </c:numRef>
          </c:val>
          <c:extLst>
            <c:ext xmlns:c16="http://schemas.microsoft.com/office/drawing/2014/chart" uri="{C3380CC4-5D6E-409C-BE32-E72D297353CC}">
              <c16:uniqueId val="{00000003-CA4B-4FD2-96DA-007355E94939}"/>
            </c:ext>
          </c:extLst>
        </c:ser>
        <c:ser>
          <c:idx val="3"/>
          <c:order val="3"/>
          <c:tx>
            <c:strRef>
              <c:f>'State Analyses'!$A$6</c:f>
              <c:strCache>
                <c:ptCount val="1"/>
                <c:pt idx="0">
                  <c:v>NCPHI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Analyses'!$B$5:$C$5</c:f>
              <c:strCache>
                <c:ptCount val="2"/>
                <c:pt idx="0">
                  <c:v>2017
Total Spending: $7.40 B</c:v>
                </c:pt>
                <c:pt idx="1">
                  <c:v>2018
Total Spending: $7.73B</c:v>
                </c:pt>
              </c:strCache>
            </c:strRef>
          </c:cat>
          <c:val>
            <c:numRef>
              <c:f>'State Analyses'!$B$6:$C$6</c:f>
              <c:numCache>
                <c:formatCode>_("$"* #,##0.00_);_("$"* \(#,##0.00\);_("$"* "-"??_);_(@_)</c:formatCode>
                <c:ptCount val="2"/>
                <c:pt idx="0">
                  <c:v>0.51097118261410468</c:v>
                </c:pt>
                <c:pt idx="1">
                  <c:v>0.58714126657557208</c:v>
                </c:pt>
              </c:numCache>
            </c:numRef>
          </c:val>
          <c:extLst>
            <c:ext xmlns:c16="http://schemas.microsoft.com/office/drawing/2014/chart" uri="{C3380CC4-5D6E-409C-BE32-E72D297353CC}">
              <c16:uniqueId val="{00000004-CA4B-4FD2-96DA-007355E94939}"/>
            </c:ext>
          </c:extLst>
        </c:ser>
        <c:dLbls>
          <c:dLblPos val="ctr"/>
          <c:showLegendKey val="0"/>
          <c:showVal val="1"/>
          <c:showCatName val="0"/>
          <c:showSerName val="0"/>
          <c:showPercent val="0"/>
          <c:showBubbleSize val="0"/>
        </c:dLbls>
        <c:gapWidth val="150"/>
        <c:overlap val="100"/>
        <c:axId val="704135952"/>
        <c:axId val="704132016"/>
      </c:barChart>
      <c:catAx>
        <c:axId val="704135952"/>
        <c:scaling>
          <c:orientation val="minMax"/>
        </c:scaling>
        <c:delete val="1"/>
        <c:axPos val="b"/>
        <c:numFmt formatCode="General" sourceLinked="1"/>
        <c:majorTickMark val="none"/>
        <c:minorTickMark val="none"/>
        <c:tickLblPos val="nextTo"/>
        <c:crossAx val="704132016"/>
        <c:crosses val="autoZero"/>
        <c:auto val="1"/>
        <c:lblAlgn val="ctr"/>
        <c:lblOffset val="100"/>
        <c:noMultiLvlLbl val="0"/>
      </c:catAx>
      <c:valAx>
        <c:axId val="704132016"/>
        <c:scaling>
          <c:orientation val="minMax"/>
        </c:scaling>
        <c:delete val="1"/>
        <c:axPos val="l"/>
        <c:numFmt formatCode="_(&quot;$&quot;* #,##0.00_);_(&quot;$&quot;* \(#,##0.00\);_(&quot;$&quot;* &quot;-&quot;??_);_(@_)" sourceLinked="1"/>
        <c:majorTickMark val="none"/>
        <c:minorTickMark val="none"/>
        <c:tickLblPos val="nextTo"/>
        <c:crossAx val="704135952"/>
        <c:crosses val="autoZero"/>
        <c:crossBetween val="between"/>
      </c:valAx>
      <c:spPr>
        <a:noFill/>
        <a:ln w="25400">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aseline="0"/>
              <a:t>Pharmacy (Net of Rebates) </a:t>
            </a:r>
          </a:p>
          <a:p>
            <a:pPr>
              <a:defRPr sz="2400"/>
            </a:pPr>
            <a:r>
              <a:rPr lang="en-US" sz="2400" baseline="0"/>
              <a:t>Growth Trend</a:t>
            </a:r>
          </a:p>
          <a:p>
            <a:pPr>
              <a:defRPr sz="2400"/>
            </a:pPr>
            <a:r>
              <a:rPr lang="en-US" sz="2400" baseline="0"/>
              <a:t>2017-2018</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Statewide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Pharmacy</c:v>
                </c:pt>
              </c:strCache>
            </c:strRef>
          </c:cat>
          <c:val>
            <c:numRef>
              <c:f>Sheet1!$B$2</c:f>
              <c:numCache>
                <c:formatCode>0%</c:formatCode>
                <c:ptCount val="1"/>
                <c:pt idx="0">
                  <c:v>0.1</c:v>
                </c:pt>
              </c:numCache>
            </c:numRef>
          </c:val>
          <c:extLst>
            <c:ext xmlns:c16="http://schemas.microsoft.com/office/drawing/2014/chart" uri="{C3380CC4-5D6E-409C-BE32-E72D297353CC}">
              <c16:uniqueId val="{00000000-FC3D-4F82-814D-0BD75B6E9A01}"/>
            </c:ext>
          </c:extLst>
        </c:ser>
        <c:ser>
          <c:idx val="1"/>
          <c:order val="1"/>
          <c:tx>
            <c:strRef>
              <c:f>Sheet1!$C$1</c:f>
              <c:strCache>
                <c:ptCount val="1"/>
                <c:pt idx="0">
                  <c:v>Commercial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Pharmacy</c:v>
                </c:pt>
              </c:strCache>
            </c:strRef>
          </c:cat>
          <c:val>
            <c:numRef>
              <c:f>Sheet1!$C$2</c:f>
              <c:numCache>
                <c:formatCode>0%</c:formatCode>
                <c:ptCount val="1"/>
                <c:pt idx="0">
                  <c:v>0.02</c:v>
                </c:pt>
              </c:numCache>
            </c:numRef>
          </c:val>
          <c:extLst>
            <c:ext xmlns:c16="http://schemas.microsoft.com/office/drawing/2014/chart" uri="{C3380CC4-5D6E-409C-BE32-E72D297353CC}">
              <c16:uniqueId val="{00000001-FC3D-4F82-814D-0BD75B6E9A01}"/>
            </c:ext>
          </c:extLst>
        </c:ser>
        <c:ser>
          <c:idx val="2"/>
          <c:order val="2"/>
          <c:tx>
            <c:strRef>
              <c:f>Sheet1!$D$1</c:f>
              <c:strCache>
                <c:ptCount val="1"/>
                <c:pt idx="0">
                  <c:v>Medicare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Pharmacy</c:v>
                </c:pt>
              </c:strCache>
            </c:strRef>
          </c:cat>
          <c:val>
            <c:numRef>
              <c:f>Sheet1!$D$2</c:f>
              <c:numCache>
                <c:formatCode>0%</c:formatCode>
                <c:ptCount val="1"/>
                <c:pt idx="0">
                  <c:v>0.12</c:v>
                </c:pt>
              </c:numCache>
            </c:numRef>
          </c:val>
          <c:extLst>
            <c:ext xmlns:c16="http://schemas.microsoft.com/office/drawing/2014/chart" uri="{C3380CC4-5D6E-409C-BE32-E72D297353CC}">
              <c16:uniqueId val="{00000002-FC3D-4F82-814D-0BD75B6E9A01}"/>
            </c:ext>
          </c:extLst>
        </c:ser>
        <c:ser>
          <c:idx val="3"/>
          <c:order val="3"/>
          <c:tx>
            <c:strRef>
              <c:f>Sheet1!$E$1</c:f>
              <c:strCache>
                <c:ptCount val="1"/>
                <c:pt idx="0">
                  <c:v>Medicaid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Pharmacy</c:v>
                </c:pt>
              </c:strCache>
            </c:strRef>
          </c:cat>
          <c:val>
            <c:numRef>
              <c:f>Sheet1!$E$2</c:f>
              <c:numCache>
                <c:formatCode>0%</c:formatCode>
                <c:ptCount val="1"/>
                <c:pt idx="0">
                  <c:v>0.23</c:v>
                </c:pt>
              </c:numCache>
            </c:numRef>
          </c:val>
          <c:extLst>
            <c:ext xmlns:c16="http://schemas.microsoft.com/office/drawing/2014/chart" uri="{C3380CC4-5D6E-409C-BE32-E72D297353CC}">
              <c16:uniqueId val="{00000004-FC3D-4F82-814D-0BD75B6E9A01}"/>
            </c:ext>
          </c:extLst>
        </c:ser>
        <c:dLbls>
          <c:dLblPos val="outEnd"/>
          <c:showLegendKey val="0"/>
          <c:showVal val="1"/>
          <c:showCatName val="0"/>
          <c:showSerName val="0"/>
          <c:showPercent val="0"/>
          <c:showBubbleSize val="0"/>
        </c:dLbls>
        <c:gapWidth val="219"/>
        <c:overlap val="-27"/>
        <c:axId val="622459912"/>
        <c:axId val="622466472"/>
      </c:barChart>
      <c:catAx>
        <c:axId val="622459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466472"/>
        <c:crosses val="autoZero"/>
        <c:auto val="1"/>
        <c:lblAlgn val="ctr"/>
        <c:lblOffset val="100"/>
        <c:noMultiLvlLbl val="0"/>
      </c:catAx>
      <c:valAx>
        <c:axId val="622466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459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r>
              <a:rPr lang="en-US" sz="2600">
                <a:solidFill>
                  <a:schemeClr val="tx1">
                    <a:lumMod val="65000"/>
                    <a:lumOff val="35000"/>
                  </a:schemeClr>
                </a:solidFill>
              </a:rPr>
              <a:t>NCPHI by Market</a:t>
            </a:r>
            <a:br>
              <a:rPr lang="en-US" sz="2600">
                <a:solidFill>
                  <a:schemeClr val="tx1">
                    <a:lumMod val="65000"/>
                    <a:lumOff val="35000"/>
                  </a:schemeClr>
                </a:solidFill>
              </a:rPr>
            </a:br>
            <a:r>
              <a:rPr lang="en-US" sz="2600">
                <a:solidFill>
                  <a:schemeClr val="tx1">
                    <a:lumMod val="65000"/>
                    <a:lumOff val="35000"/>
                  </a:schemeClr>
                </a:solidFill>
              </a:rPr>
              <a:t>Per Member Per Year</a:t>
            </a:r>
          </a:p>
        </c:rich>
      </c:tx>
      <c:layout>
        <c:manualLayout>
          <c:xMode val="edge"/>
          <c:yMode val="edge"/>
          <c:x val="0.3079185505277986"/>
          <c:y val="2.4615971462529839E-3"/>
        </c:manualLayout>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10806261496549"/>
          <c:y val="0.14936351238512871"/>
          <c:w val="0.82588381314673709"/>
          <c:h val="0.7432819718827457"/>
        </c:manualLayout>
      </c:layout>
      <c:barChart>
        <c:barDir val="col"/>
        <c:grouping val="stacked"/>
        <c:varyColors val="0"/>
        <c:ser>
          <c:idx val="0"/>
          <c:order val="0"/>
          <c:tx>
            <c:strRef>
              <c:f>'Market Analyses'!$A$41</c:f>
              <c:strCache>
                <c:ptCount val="1"/>
                <c:pt idx="0">
                  <c:v>Commercial</c:v>
                </c:pt>
              </c:strCache>
            </c:strRef>
          </c:tx>
          <c:spPr>
            <a:solidFill>
              <a:schemeClr val="accent1"/>
            </a:solidFill>
            <a:ln>
              <a:noFill/>
            </a:ln>
            <a:effectLst/>
          </c:spPr>
          <c:invertIfNegative val="0"/>
          <c:dLbls>
            <c:dLbl>
              <c:idx val="0"/>
              <c:tx>
                <c:rich>
                  <a:bodyPr/>
                  <a:lstStyle/>
                  <a:p>
                    <a:r>
                      <a:rPr lang="en-US"/>
                      <a:t>Commercial</a:t>
                    </a:r>
                  </a:p>
                  <a:p>
                    <a:fld id="{C82DBDE6-544F-4CE9-9BC4-BFC78BEA26CB}"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DC-4B2C-AA1A-0947DD262947}"/>
                </c:ext>
              </c:extLst>
            </c:dLbl>
            <c:dLbl>
              <c:idx val="1"/>
              <c:tx>
                <c:rich>
                  <a:bodyPr/>
                  <a:lstStyle/>
                  <a:p>
                    <a:r>
                      <a:rPr lang="en-US"/>
                      <a:t>Commercial</a:t>
                    </a:r>
                  </a:p>
                  <a:p>
                    <a:fld id="{DB96734D-6323-479F-8CB9-F1D6CDB4A8BF}"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DC-4B2C-AA1A-0947DD26294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Analyses'!$B$40:$C$40</c:f>
              <c:numCache>
                <c:formatCode>General</c:formatCode>
                <c:ptCount val="2"/>
                <c:pt idx="0">
                  <c:v>2017</c:v>
                </c:pt>
                <c:pt idx="1">
                  <c:v>2018</c:v>
                </c:pt>
              </c:numCache>
            </c:numRef>
          </c:cat>
          <c:val>
            <c:numRef>
              <c:f>'Market Analyses'!$B$41:$C$41</c:f>
              <c:numCache>
                <c:formatCode>_("$"* #,##0_);_("$"* \(#,##0\);_("$"* "-"_);_(@_)</c:formatCode>
                <c:ptCount val="2"/>
                <c:pt idx="0">
                  <c:v>598.88315939479946</c:v>
                </c:pt>
                <c:pt idx="1">
                  <c:v>748.80193877926604</c:v>
                </c:pt>
              </c:numCache>
            </c:numRef>
          </c:val>
          <c:extLst>
            <c:ext xmlns:c16="http://schemas.microsoft.com/office/drawing/2014/chart" uri="{C3380CC4-5D6E-409C-BE32-E72D297353CC}">
              <c16:uniqueId val="{00000002-2DDC-4B2C-AA1A-0947DD262947}"/>
            </c:ext>
          </c:extLst>
        </c:ser>
        <c:ser>
          <c:idx val="1"/>
          <c:order val="1"/>
          <c:tx>
            <c:strRef>
              <c:f>'Market Analyses'!$A$42</c:f>
              <c:strCache>
                <c:ptCount val="1"/>
                <c:pt idx="0">
                  <c:v>Medicare MCO</c:v>
                </c:pt>
              </c:strCache>
            </c:strRef>
          </c:tx>
          <c:spPr>
            <a:solidFill>
              <a:schemeClr val="accent2"/>
            </a:solidFill>
            <a:ln>
              <a:noFill/>
            </a:ln>
            <a:effectLst/>
          </c:spPr>
          <c:invertIfNegative val="0"/>
          <c:dLbls>
            <c:dLbl>
              <c:idx val="0"/>
              <c:tx>
                <c:rich>
                  <a:bodyPr/>
                  <a:lstStyle/>
                  <a:p>
                    <a:r>
                      <a:rPr lang="en-US"/>
                      <a:t>Medicare </a:t>
                    </a:r>
                  </a:p>
                  <a:p>
                    <a:r>
                      <a:rPr lang="en-US"/>
                      <a:t>MCO</a:t>
                    </a:r>
                  </a:p>
                  <a:p>
                    <a:fld id="{0B52EFF9-B68A-4BE1-9DDB-710C2B6BEE6F}"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DC-4B2C-AA1A-0947DD262947}"/>
                </c:ext>
              </c:extLst>
            </c:dLbl>
            <c:dLbl>
              <c:idx val="1"/>
              <c:tx>
                <c:rich>
                  <a:bodyPr/>
                  <a:lstStyle/>
                  <a:p>
                    <a:r>
                      <a:rPr lang="en-US"/>
                      <a:t>Medicare </a:t>
                    </a:r>
                  </a:p>
                  <a:p>
                    <a:r>
                      <a:rPr lang="en-US"/>
                      <a:t>MCO</a:t>
                    </a:r>
                  </a:p>
                  <a:p>
                    <a:fld id="{DE6C293E-4354-4D51-8424-3019A7C71A7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DDC-4B2C-AA1A-0947DD26294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Analyses'!$B$40:$C$40</c:f>
              <c:numCache>
                <c:formatCode>General</c:formatCode>
                <c:ptCount val="2"/>
                <c:pt idx="0">
                  <c:v>2017</c:v>
                </c:pt>
                <c:pt idx="1">
                  <c:v>2018</c:v>
                </c:pt>
              </c:numCache>
            </c:numRef>
          </c:cat>
          <c:val>
            <c:numRef>
              <c:f>'Market Analyses'!$B$42:$C$42</c:f>
              <c:numCache>
                <c:formatCode>_("$"* #,##0_);_("$"* \(#,##0\);_("$"* "-"_);_(@_)</c:formatCode>
                <c:ptCount val="2"/>
                <c:pt idx="0">
                  <c:v>1511.4684478219062</c:v>
                </c:pt>
                <c:pt idx="1">
                  <c:v>1743.9441371402338</c:v>
                </c:pt>
              </c:numCache>
            </c:numRef>
          </c:val>
          <c:extLst>
            <c:ext xmlns:c16="http://schemas.microsoft.com/office/drawing/2014/chart" uri="{C3380CC4-5D6E-409C-BE32-E72D297353CC}">
              <c16:uniqueId val="{00000005-2DDC-4B2C-AA1A-0947DD262947}"/>
            </c:ext>
          </c:extLst>
        </c:ser>
        <c:ser>
          <c:idx val="2"/>
          <c:order val="2"/>
          <c:tx>
            <c:strRef>
              <c:f>'Market Analyses'!$A$43</c:f>
              <c:strCache>
                <c:ptCount val="1"/>
                <c:pt idx="0">
                  <c:v>Medicaid MCO</c:v>
                </c:pt>
              </c:strCache>
            </c:strRef>
          </c:tx>
          <c:spPr>
            <a:solidFill>
              <a:schemeClr val="accent3"/>
            </a:solidFill>
            <a:ln>
              <a:noFill/>
            </a:ln>
            <a:effectLst/>
          </c:spPr>
          <c:invertIfNegative val="0"/>
          <c:dLbls>
            <c:dLbl>
              <c:idx val="0"/>
              <c:tx>
                <c:rich>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r>
                      <a:rPr lang="en-US" sz="1200">
                        <a:solidFill>
                          <a:schemeClr val="bg1"/>
                        </a:solidFill>
                      </a:rPr>
                      <a:t>Medicaid MCO</a:t>
                    </a:r>
                  </a:p>
                  <a:p>
                    <a:pPr>
                      <a:defRPr sz="1200" b="1">
                        <a:solidFill>
                          <a:schemeClr val="bg1"/>
                        </a:solidFill>
                      </a:defRPr>
                    </a:pPr>
                    <a:fld id="{C494DCA1-2062-490B-A7A6-B2181A444273}" type="VALUE">
                      <a:rPr lang="en-US" sz="1200" smtClean="0">
                        <a:solidFill>
                          <a:schemeClr val="bg1"/>
                        </a:solidFill>
                      </a:rPr>
                      <a:pPr>
                        <a:defRPr sz="1200" b="1">
                          <a:solidFill>
                            <a:schemeClr val="bg1"/>
                          </a:solidFill>
                        </a:defRPr>
                      </a:pPr>
                      <a:t>[VALUE]</a:t>
                    </a:fld>
                    <a:endParaRPr lang="en-US"/>
                  </a:p>
                </c:rich>
              </c:tx>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DDC-4B2C-AA1A-0947DD262947}"/>
                </c:ext>
              </c:extLst>
            </c:dLbl>
            <c:dLbl>
              <c:idx val="1"/>
              <c:tx>
                <c:rich>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r>
                      <a:rPr lang="en-US" sz="1200">
                        <a:solidFill>
                          <a:schemeClr val="bg1"/>
                        </a:solidFill>
                      </a:rPr>
                      <a:t>Medicaid</a:t>
                    </a:r>
                    <a:r>
                      <a:rPr lang="en-US" sz="1200" baseline="0">
                        <a:solidFill>
                          <a:schemeClr val="bg1"/>
                        </a:solidFill>
                      </a:rPr>
                      <a:t> MCO</a:t>
                    </a:r>
                  </a:p>
                  <a:p>
                    <a:pPr>
                      <a:defRPr sz="1200" b="1">
                        <a:solidFill>
                          <a:schemeClr val="bg1"/>
                        </a:solidFill>
                      </a:defRPr>
                    </a:pPr>
                    <a:fld id="{9209FD5B-72E4-4A2D-BDC8-8C42343A1B46}" type="VALUE">
                      <a:rPr lang="en-US" sz="1200" smtClean="0">
                        <a:solidFill>
                          <a:schemeClr val="bg1"/>
                        </a:solidFill>
                      </a:rPr>
                      <a:pPr>
                        <a:defRPr sz="1200" b="1">
                          <a:solidFill>
                            <a:schemeClr val="bg1"/>
                          </a:solidFill>
                        </a:defRPr>
                      </a:pPr>
                      <a:t>[VALUE]</a:t>
                    </a:fld>
                    <a:endParaRPr lang="en-US"/>
                  </a:p>
                </c:rich>
              </c:tx>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DDC-4B2C-AA1A-0947DD262947}"/>
                </c:ext>
              </c:extLst>
            </c:dLbl>
            <c:spPr>
              <a:noFill/>
              <a:ln>
                <a:noFill/>
              </a:ln>
              <a:effectLst/>
            </c:spPr>
            <c:txPr>
              <a:bodyPr rot="0" spcFirstLastPara="1" vertOverflow="ellipsis" vert="horz" wrap="square" anchor="ctr" anchorCtr="1"/>
              <a:lstStyle/>
              <a:p>
                <a:pPr>
                  <a:defRPr sz="1200" b="1" i="0" u="none" strike="noStrike" kern="1200" baseline="0">
                    <a:solidFill>
                      <a:srgbClr val="E7F0F8"/>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Analyses'!$B$40:$C$40</c:f>
              <c:numCache>
                <c:formatCode>General</c:formatCode>
                <c:ptCount val="2"/>
                <c:pt idx="0">
                  <c:v>2017</c:v>
                </c:pt>
                <c:pt idx="1">
                  <c:v>2018</c:v>
                </c:pt>
              </c:numCache>
            </c:numRef>
          </c:cat>
          <c:val>
            <c:numRef>
              <c:f>'Market Analyses'!$B$43:$C$43</c:f>
              <c:numCache>
                <c:formatCode>_("$"* #,##0_);_("$"* \(#,##0\);_("$"* "-"_);_(@_)</c:formatCode>
                <c:ptCount val="2"/>
                <c:pt idx="0">
                  <c:v>592.45313514942188</c:v>
                </c:pt>
                <c:pt idx="1">
                  <c:v>613.20189616377127</c:v>
                </c:pt>
              </c:numCache>
            </c:numRef>
          </c:val>
          <c:extLst>
            <c:ext xmlns:c16="http://schemas.microsoft.com/office/drawing/2014/chart" uri="{C3380CC4-5D6E-409C-BE32-E72D297353CC}">
              <c16:uniqueId val="{00000008-2DDC-4B2C-AA1A-0947DD262947}"/>
            </c:ext>
          </c:extLst>
        </c:ser>
        <c:dLbls>
          <c:showLegendKey val="0"/>
          <c:showVal val="0"/>
          <c:showCatName val="0"/>
          <c:showSerName val="0"/>
          <c:showPercent val="0"/>
          <c:showBubbleSize val="0"/>
        </c:dLbls>
        <c:gapWidth val="182"/>
        <c:overlap val="100"/>
        <c:axId val="1038213872"/>
        <c:axId val="1038211904"/>
      </c:barChart>
      <c:catAx>
        <c:axId val="103821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8211904"/>
        <c:crosses val="autoZero"/>
        <c:auto val="1"/>
        <c:lblAlgn val="ctr"/>
        <c:lblOffset val="100"/>
        <c:noMultiLvlLbl val="0"/>
      </c:catAx>
      <c:valAx>
        <c:axId val="103821190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821387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rgbClr val="255584"/>
                </a:solidFill>
                <a:latin typeface="+mn-lt"/>
                <a:ea typeface="+mn-ea"/>
                <a:cs typeface="+mn-cs"/>
              </a:defRPr>
            </a:pPr>
            <a:r>
              <a:rPr lang="en-US" sz="3200" b="0" i="0" baseline="0">
                <a:solidFill>
                  <a:schemeClr val="tx1">
                    <a:lumMod val="65000"/>
                    <a:lumOff val="35000"/>
                  </a:schemeClr>
                </a:solidFill>
                <a:effectLst/>
              </a:rPr>
              <a:t>11. Commercial Market Enrollment of Rhode Island       Residents in Member Months</a:t>
            </a:r>
            <a:endParaRPr lang="en-US" sz="3200">
              <a:solidFill>
                <a:schemeClr val="tx1">
                  <a:lumMod val="65000"/>
                  <a:lumOff val="35000"/>
                </a:schemeClr>
              </a:solidFill>
              <a:effectLst/>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rgbClr val="255584"/>
              </a:solidFill>
              <a:latin typeface="+mn-lt"/>
              <a:ea typeface="+mn-ea"/>
              <a:cs typeface="+mn-cs"/>
            </a:defRPr>
          </a:pPr>
          <a:endParaRPr lang="en-US"/>
        </a:p>
      </c:txPr>
    </c:title>
    <c:autoTitleDeleted val="0"/>
    <c:plotArea>
      <c:layout/>
      <c:barChart>
        <c:barDir val="bar"/>
        <c:grouping val="clustered"/>
        <c:varyColors val="0"/>
        <c:ser>
          <c:idx val="1"/>
          <c:order val="0"/>
          <c:tx>
            <c:strRef>
              <c:f>'Market Figures'!$C$86</c:f>
              <c:strCache>
                <c:ptCount val="1"/>
                <c:pt idx="0">
                  <c:v>2018</c:v>
                </c:pt>
              </c:strCache>
            </c:strRef>
          </c:tx>
          <c:spPr>
            <a:solidFill>
              <a:schemeClr val="accent2"/>
            </a:solidFill>
            <a:ln>
              <a:noFill/>
            </a:ln>
            <a:effectLst/>
          </c:spPr>
          <c:invertIfNegative val="0"/>
          <c:cat>
            <c:strRef>
              <c:f>'Market Figures'!$A$87:$A$90</c:f>
              <c:strCache>
                <c:ptCount val="4"/>
                <c:pt idx="0">
                  <c:v>Individual</c:v>
                </c:pt>
                <c:pt idx="1">
                  <c:v>Small Group</c:v>
                </c:pt>
                <c:pt idx="2">
                  <c:v>Large Group</c:v>
                </c:pt>
                <c:pt idx="3">
                  <c:v>Self-Insured</c:v>
                </c:pt>
              </c:strCache>
            </c:strRef>
          </c:cat>
          <c:val>
            <c:numRef>
              <c:f>'Market Figures'!$C$87:$C$90</c:f>
              <c:numCache>
                <c:formatCode>0</c:formatCode>
                <c:ptCount val="4"/>
                <c:pt idx="0">
                  <c:v>519711.52</c:v>
                </c:pt>
                <c:pt idx="1">
                  <c:v>536950.55000000005</c:v>
                </c:pt>
                <c:pt idx="2">
                  <c:v>893549</c:v>
                </c:pt>
                <c:pt idx="3">
                  <c:v>2428435</c:v>
                </c:pt>
              </c:numCache>
            </c:numRef>
          </c:val>
          <c:extLst>
            <c:ext xmlns:c16="http://schemas.microsoft.com/office/drawing/2014/chart" uri="{C3380CC4-5D6E-409C-BE32-E72D297353CC}">
              <c16:uniqueId val="{00000005-5323-4F3F-8B59-6C1A194C8B79}"/>
            </c:ext>
          </c:extLst>
        </c:ser>
        <c:ser>
          <c:idx val="0"/>
          <c:order val="1"/>
          <c:tx>
            <c:strRef>
              <c:f>'Market Figures'!$B$86</c:f>
              <c:strCache>
                <c:ptCount val="1"/>
                <c:pt idx="0">
                  <c:v>2017</c:v>
                </c:pt>
              </c:strCache>
            </c:strRef>
          </c:tx>
          <c:spPr>
            <a:solidFill>
              <a:schemeClr val="accent1"/>
            </a:solidFill>
            <a:ln>
              <a:noFill/>
            </a:ln>
            <a:effectLst/>
          </c:spPr>
          <c:invertIfNegative val="0"/>
          <c:cat>
            <c:strRef>
              <c:f>'Market Figures'!$A$87:$A$90</c:f>
              <c:strCache>
                <c:ptCount val="4"/>
                <c:pt idx="0">
                  <c:v>Individual</c:v>
                </c:pt>
                <c:pt idx="1">
                  <c:v>Small Group</c:v>
                </c:pt>
                <c:pt idx="2">
                  <c:v>Large Group</c:v>
                </c:pt>
                <c:pt idx="3">
                  <c:v>Self-Insured</c:v>
                </c:pt>
              </c:strCache>
            </c:strRef>
          </c:cat>
          <c:val>
            <c:numRef>
              <c:f>'Market Figures'!$B$87:$B$90</c:f>
              <c:numCache>
                <c:formatCode>0</c:formatCode>
                <c:ptCount val="4"/>
                <c:pt idx="0">
                  <c:v>502056.58160000003</c:v>
                </c:pt>
                <c:pt idx="1">
                  <c:v>550869.62969999993</c:v>
                </c:pt>
                <c:pt idx="2">
                  <c:v>908734</c:v>
                </c:pt>
                <c:pt idx="3">
                  <c:v>2479162</c:v>
                </c:pt>
              </c:numCache>
            </c:numRef>
          </c:val>
          <c:extLst>
            <c:ext xmlns:c16="http://schemas.microsoft.com/office/drawing/2014/chart" uri="{C3380CC4-5D6E-409C-BE32-E72D297353CC}">
              <c16:uniqueId val="{00000000-5323-4F3F-8B59-6C1A194C8B79}"/>
            </c:ext>
          </c:extLst>
        </c:ser>
        <c:dLbls>
          <c:showLegendKey val="0"/>
          <c:showVal val="0"/>
          <c:showCatName val="0"/>
          <c:showSerName val="0"/>
          <c:showPercent val="0"/>
          <c:showBubbleSize val="0"/>
        </c:dLbls>
        <c:gapWidth val="182"/>
        <c:axId val="1329159256"/>
        <c:axId val="1329152368"/>
      </c:barChart>
      <c:catAx>
        <c:axId val="1329159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29152368"/>
        <c:crosses val="autoZero"/>
        <c:auto val="1"/>
        <c:lblAlgn val="ctr"/>
        <c:lblOffset val="100"/>
        <c:noMultiLvlLbl val="0"/>
      </c:catAx>
      <c:valAx>
        <c:axId val="13291523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29159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2017
Total Spending: $7,001</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7001</c:v>
                </c:pt>
              </c:numCache>
            </c:numRef>
          </c:val>
          <c:extLst>
            <c:ext xmlns:c16="http://schemas.microsoft.com/office/drawing/2014/chart" uri="{C3380CC4-5D6E-409C-BE32-E72D297353CC}">
              <c16:uniqueId val="{00000000-78A9-4232-AC27-EFF479B51E9F}"/>
            </c:ext>
          </c:extLst>
        </c:ser>
        <c:ser>
          <c:idx val="1"/>
          <c:order val="1"/>
          <c:tx>
            <c:strRef>
              <c:f>Sheet1!$C$1</c:f>
              <c:strCache>
                <c:ptCount val="1"/>
                <c:pt idx="0">
                  <c:v>Column1</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General</c:formatCode>
                <c:ptCount val="1"/>
              </c:numCache>
            </c:numRef>
          </c:val>
          <c:extLst>
            <c:ext xmlns:c16="http://schemas.microsoft.com/office/drawing/2014/chart" uri="{C3380CC4-5D6E-409C-BE32-E72D297353CC}">
              <c16:uniqueId val="{00000004-78A9-4232-AC27-EFF479B51E9F}"/>
            </c:ext>
          </c:extLst>
        </c:ser>
        <c:ser>
          <c:idx val="2"/>
          <c:order val="2"/>
          <c:tx>
            <c:strRef>
              <c:f>Sheet1!$D$1</c:f>
              <c:strCache>
                <c:ptCount val="1"/>
                <c:pt idx="0">
                  <c:v>2018
Total Spending: $7,309</c:v>
                </c:pt>
              </c:strCache>
            </c:strRef>
          </c:tx>
          <c:spPr>
            <a:solidFill>
              <a:schemeClr val="accent3"/>
            </a:solidFill>
            <a:ln>
              <a:noFill/>
            </a:ln>
            <a:effectLst/>
          </c:spPr>
          <c:invertIfNegative val="0"/>
          <c:cat>
            <c:numRef>
              <c:f>Sheet1!$A$2</c:f>
              <c:numCache>
                <c:formatCode>General</c:formatCode>
                <c:ptCount val="1"/>
              </c:numCache>
            </c:numRef>
          </c:cat>
          <c:val>
            <c:numRef>
              <c:f>Sheet1!$D$2</c:f>
              <c:numCache>
                <c:formatCode>General</c:formatCode>
                <c:ptCount val="1"/>
                <c:pt idx="0">
                  <c:v>7309</c:v>
                </c:pt>
              </c:numCache>
            </c:numRef>
          </c:val>
          <c:extLst>
            <c:ext xmlns:c16="http://schemas.microsoft.com/office/drawing/2014/chart" uri="{C3380CC4-5D6E-409C-BE32-E72D297353CC}">
              <c16:uniqueId val="{00000006-78A9-4232-AC27-EFF479B51E9F}"/>
            </c:ext>
          </c:extLst>
        </c:ser>
        <c:dLbls>
          <c:showLegendKey val="0"/>
          <c:showVal val="0"/>
          <c:showCatName val="0"/>
          <c:showSerName val="0"/>
          <c:showPercent val="0"/>
          <c:showBubbleSize val="0"/>
        </c:dLbls>
        <c:gapWidth val="219"/>
        <c:overlap val="-27"/>
        <c:axId val="571393104"/>
        <c:axId val="433915272"/>
      </c:barChart>
      <c:catAx>
        <c:axId val="57139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3915272"/>
        <c:crosses val="autoZero"/>
        <c:auto val="1"/>
        <c:lblAlgn val="ctr"/>
        <c:lblOffset val="100"/>
        <c:noMultiLvlLbl val="0"/>
      </c:catAx>
      <c:valAx>
        <c:axId val="4339152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39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58662814538027E-2"/>
          <c:y val="3.7003823596124558E-2"/>
          <c:w val="0.91884139056978875"/>
          <c:h val="0.8521451485231013"/>
        </c:manualLayout>
      </c:layout>
      <c:barChart>
        <c:barDir val="col"/>
        <c:grouping val="stacked"/>
        <c:varyColors val="0"/>
        <c:ser>
          <c:idx val="0"/>
          <c:order val="0"/>
          <c:tx>
            <c:strRef>
              <c:f>'Market Analyses'!$A$17</c:f>
              <c:strCache>
                <c:ptCount val="1"/>
                <c:pt idx="0">
                  <c:v>Commercial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'Market Analyses'!$B$16:$C$16</c:f>
              <c:numCache>
                <c:formatCode>General</c:formatCode>
                <c:ptCount val="2"/>
                <c:pt idx="0">
                  <c:v>2017</c:v>
                </c:pt>
                <c:pt idx="1">
                  <c:v>2018</c:v>
                </c:pt>
              </c:numCache>
            </c:numRef>
          </c:cat>
          <c:val>
            <c:numRef>
              <c:f>'Market Analyses'!$B$17:$C$17</c:f>
              <c:numCache>
                <c:formatCode>_("$"* #,##0.00_);_("$"* \(#,##0.00\);_("$"* "-"??_);_(@_)</c:formatCode>
                <c:ptCount val="2"/>
                <c:pt idx="0">
                  <c:v>2.1247815248558002</c:v>
                </c:pt>
                <c:pt idx="1">
                  <c:v>2.165838836217953</c:v>
                </c:pt>
              </c:numCache>
            </c:numRef>
          </c:val>
          <c:extLst>
            <c:ext xmlns:c16="http://schemas.microsoft.com/office/drawing/2014/chart" uri="{C3380CC4-5D6E-409C-BE32-E72D297353CC}">
              <c16:uniqueId val="{00000002-C539-4367-95C0-BA2729894081}"/>
            </c:ext>
          </c:extLst>
        </c:ser>
        <c:ser>
          <c:idx val="1"/>
          <c:order val="1"/>
          <c:tx>
            <c:strRef>
              <c:f>'Market Analyses'!$A$18</c:f>
              <c:strCache>
                <c:ptCount val="1"/>
                <c:pt idx="0">
                  <c:v>Medicare FFS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Analyses'!$B$16:$C$16</c:f>
              <c:numCache>
                <c:formatCode>General</c:formatCode>
                <c:ptCount val="2"/>
                <c:pt idx="0">
                  <c:v>2017</c:v>
                </c:pt>
                <c:pt idx="1">
                  <c:v>2018</c:v>
                </c:pt>
              </c:numCache>
            </c:numRef>
          </c:cat>
          <c:val>
            <c:numRef>
              <c:f>'Market Analyses'!$B$18:$C$18</c:f>
              <c:numCache>
                <c:formatCode>_("$"* #,##0.00_);_("$"* \(#,##0.00\);_("$"* "-"??_);_(@_)</c:formatCode>
                <c:ptCount val="2"/>
                <c:pt idx="0">
                  <c:v>1.7280158856700001</c:v>
                </c:pt>
                <c:pt idx="1">
                  <c:v>1.7918201896599999</c:v>
                </c:pt>
              </c:numCache>
            </c:numRef>
          </c:val>
          <c:extLst>
            <c:ext xmlns:c16="http://schemas.microsoft.com/office/drawing/2014/chart" uri="{C3380CC4-5D6E-409C-BE32-E72D297353CC}">
              <c16:uniqueId val="{00000005-C539-4367-95C0-BA2729894081}"/>
            </c:ext>
          </c:extLst>
        </c:ser>
        <c:ser>
          <c:idx val="2"/>
          <c:order val="2"/>
          <c:tx>
            <c:strRef>
              <c:f>'Market Analyses'!$A$19</c:f>
              <c:strCache>
                <c:ptCount val="1"/>
                <c:pt idx="0">
                  <c:v>Medicaid MCO</c:v>
                </c:pt>
              </c:strCache>
            </c:strRef>
          </c:tx>
          <c:spPr>
            <a:solidFill>
              <a:schemeClr val="accent3"/>
            </a:solidFill>
            <a:ln>
              <a:noFill/>
            </a:ln>
            <a:effectLst/>
          </c:spPr>
          <c:invertIfNegative val="0"/>
          <c:dLbls>
            <c:spPr>
              <a:noFill/>
              <a:ln>
                <a:noFill/>
              </a:ln>
              <a:effectLst/>
            </c:spPr>
            <c:txPr>
              <a:bodyPr rot="0" spcFirstLastPara="1" vertOverflow="ellipsis" vert="horz" wrap="square" lIns="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'Market Analyses'!$B$16:$C$16</c:f>
              <c:numCache>
                <c:formatCode>General</c:formatCode>
                <c:ptCount val="2"/>
                <c:pt idx="0">
                  <c:v>2017</c:v>
                </c:pt>
                <c:pt idx="1">
                  <c:v>2018</c:v>
                </c:pt>
              </c:numCache>
            </c:numRef>
          </c:cat>
          <c:val>
            <c:numRef>
              <c:f>'Market Analyses'!$B$19:$C$19</c:f>
              <c:numCache>
                <c:formatCode>_("$"* #,##0.00_);_("$"* \(#,##0.00\);_("$"* "-"??_);_(@_)</c:formatCode>
                <c:ptCount val="2"/>
                <c:pt idx="0">
                  <c:v>1.3075827797297563</c:v>
                </c:pt>
                <c:pt idx="1">
                  <c:v>1.3831902569927379</c:v>
                </c:pt>
              </c:numCache>
            </c:numRef>
          </c:val>
          <c:extLst>
            <c:ext xmlns:c16="http://schemas.microsoft.com/office/drawing/2014/chart" uri="{C3380CC4-5D6E-409C-BE32-E72D297353CC}">
              <c16:uniqueId val="{00000008-C539-4367-95C0-BA2729894081}"/>
            </c:ext>
          </c:extLst>
        </c:ser>
        <c:ser>
          <c:idx val="3"/>
          <c:order val="3"/>
          <c:tx>
            <c:strRef>
              <c:f>'Market Analyses'!$A$20</c:f>
              <c:strCache>
                <c:ptCount val="1"/>
                <c:pt idx="0">
                  <c:v>Medicare MCO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Analyses'!$B$16:$C$16</c:f>
              <c:numCache>
                <c:formatCode>General</c:formatCode>
                <c:ptCount val="2"/>
                <c:pt idx="0">
                  <c:v>2017</c:v>
                </c:pt>
                <c:pt idx="1">
                  <c:v>2018</c:v>
                </c:pt>
              </c:numCache>
            </c:numRef>
          </c:cat>
          <c:val>
            <c:numRef>
              <c:f>'Market Analyses'!$B$20:$C$20</c:f>
              <c:numCache>
                <c:formatCode>_("$"* #,##0.00_);_("$"* \(#,##0.00\);_("$"* "-"??_);_(@_)</c:formatCode>
                <c:ptCount val="2"/>
                <c:pt idx="0">
                  <c:v>0.96204834610471357</c:v>
                </c:pt>
                <c:pt idx="1">
                  <c:v>0.99437099017489516</c:v>
                </c:pt>
              </c:numCache>
            </c:numRef>
          </c:val>
          <c:extLst>
            <c:ext xmlns:c16="http://schemas.microsoft.com/office/drawing/2014/chart" uri="{C3380CC4-5D6E-409C-BE32-E72D297353CC}">
              <c16:uniqueId val="{0000000B-C539-4367-95C0-BA2729894081}"/>
            </c:ext>
          </c:extLst>
        </c:ser>
        <c:ser>
          <c:idx val="4"/>
          <c:order val="4"/>
          <c:tx>
            <c:strRef>
              <c:f>'Market Analyses'!$A$21</c:f>
              <c:strCache>
                <c:ptCount val="1"/>
                <c:pt idx="0">
                  <c:v>Medicaid FFS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'Market Analyses'!$B$16:$C$16</c:f>
              <c:numCache>
                <c:formatCode>General</c:formatCode>
                <c:ptCount val="2"/>
                <c:pt idx="0">
                  <c:v>2017</c:v>
                </c:pt>
                <c:pt idx="1">
                  <c:v>2018</c:v>
                </c:pt>
              </c:numCache>
            </c:numRef>
          </c:cat>
          <c:val>
            <c:numRef>
              <c:f>'Market Analyses'!$B$21:$C$21</c:f>
              <c:numCache>
                <c:formatCode>"$"#,##0.00</c:formatCode>
                <c:ptCount val="2"/>
                <c:pt idx="0" formatCode="_(&quot;$&quot;* #,##0.00_);_(&quot;$&quot;* \(#,##0.00\);_(&quot;$&quot;* &quot;-&quot;??_);_(@_)">
                  <c:v>0.76260364848000006</c:v>
                </c:pt>
                <c:pt idx="1">
                  <c:v>0.80607717144000002</c:v>
                </c:pt>
              </c:numCache>
            </c:numRef>
          </c:val>
          <c:extLst>
            <c:ext xmlns:c16="http://schemas.microsoft.com/office/drawing/2014/chart" uri="{C3380CC4-5D6E-409C-BE32-E72D297353CC}">
              <c16:uniqueId val="{0000000E-C539-4367-95C0-BA2729894081}"/>
            </c:ext>
          </c:extLst>
        </c:ser>
        <c:dLbls>
          <c:showLegendKey val="0"/>
          <c:showVal val="0"/>
          <c:showCatName val="0"/>
          <c:showSerName val="0"/>
          <c:showPercent val="0"/>
          <c:showBubbleSize val="0"/>
        </c:dLbls>
        <c:gapWidth val="159"/>
        <c:overlap val="100"/>
        <c:axId val="712776480"/>
        <c:axId val="712772216"/>
      </c:barChart>
      <c:catAx>
        <c:axId val="712776480"/>
        <c:scaling>
          <c:orientation val="minMax"/>
        </c:scaling>
        <c:delete val="1"/>
        <c:axPos val="b"/>
        <c:numFmt formatCode="General" sourceLinked="1"/>
        <c:majorTickMark val="out"/>
        <c:minorTickMark val="none"/>
        <c:tickLblPos val="nextTo"/>
        <c:crossAx val="712772216"/>
        <c:crosses val="autoZero"/>
        <c:auto val="1"/>
        <c:lblAlgn val="ctr"/>
        <c:lblOffset val="100"/>
        <c:noMultiLvlLbl val="0"/>
      </c:catAx>
      <c:valAx>
        <c:axId val="712772216"/>
        <c:scaling>
          <c:orientation val="minMax"/>
        </c:scaling>
        <c:delete val="1"/>
        <c:axPos val="l"/>
        <c:numFmt formatCode="_(&quot;$&quot;* #,##0_);_(&quot;$&quot;* \(#,##0\);_(&quot;$&quot;* &quot;-&quot;_);_(@_)" sourceLinked="0"/>
        <c:majorTickMark val="out"/>
        <c:minorTickMark val="none"/>
        <c:tickLblPos val="nextTo"/>
        <c:crossAx val="712776480"/>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'Market Analyses'!$B$4</c:f>
              <c:strCache>
                <c:ptCount val="1"/>
                <c:pt idx="0">
                  <c:v>2017</c:v>
                </c:pt>
              </c:strCache>
            </c:strRef>
          </c:tx>
          <c:spPr>
            <a:solidFill>
              <a:schemeClr val="accent1"/>
            </a:solidFill>
            <a:ln>
              <a:noFill/>
            </a:ln>
            <a:effectLst/>
          </c:spPr>
          <c:invertIfNegative val="0"/>
          <c:dPt>
            <c:idx val="1"/>
            <c:invertIfNegative val="0"/>
            <c:bubble3D val="0"/>
            <c:spPr>
              <a:solidFill>
                <a:srgbClr val="4E8DCD"/>
              </a:solidFill>
              <a:ln>
                <a:noFill/>
              </a:ln>
              <a:effectLst/>
            </c:spPr>
            <c:extLst>
              <c:ext xmlns:c16="http://schemas.microsoft.com/office/drawing/2014/chart" uri="{C3380CC4-5D6E-409C-BE32-E72D297353CC}">
                <c16:uniqueId val="{00000001-8195-4F69-9E2E-A674115960F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 Analyses'!$A$5:$A$6</c:f>
              <c:strCache>
                <c:ptCount val="2"/>
                <c:pt idx="0">
                  <c:v>Commercial</c:v>
                </c:pt>
                <c:pt idx="1">
                  <c:v>Medicaid</c:v>
                </c:pt>
              </c:strCache>
            </c:strRef>
          </c:cat>
          <c:val>
            <c:numRef>
              <c:f>'Market Analyses'!$B$5:$B$6</c:f>
              <c:numCache>
                <c:formatCode>_("$"* #,##0_);_("$"* \(#,##0\);_("$"* "-"??_);_(@_)</c:formatCode>
                <c:ptCount val="2"/>
                <c:pt idx="0">
                  <c:v>5741.5895266848638</c:v>
                </c:pt>
                <c:pt idx="1">
                  <c:v>7089.9415613995534</c:v>
                </c:pt>
              </c:numCache>
            </c:numRef>
          </c:val>
          <c:extLst>
            <c:ext xmlns:c16="http://schemas.microsoft.com/office/drawing/2014/chart" uri="{C3380CC4-5D6E-409C-BE32-E72D297353CC}">
              <c16:uniqueId val="{00000000-F146-4363-8752-151A15A3BFE8}"/>
            </c:ext>
          </c:extLst>
        </c:ser>
        <c:ser>
          <c:idx val="1"/>
          <c:order val="1"/>
          <c:tx>
            <c:strRef>
              <c:f>'Market Analyses'!$C$4</c:f>
              <c:strCache>
                <c:ptCount val="1"/>
                <c:pt idx="0">
                  <c:v>2018</c:v>
                </c:pt>
              </c:strCache>
            </c:strRef>
          </c:tx>
          <c:spPr>
            <a:solidFill>
              <a:schemeClr val="accent2"/>
            </a:solidFill>
            <a:ln>
              <a:noFill/>
            </a:ln>
            <a:effectLst/>
          </c:spPr>
          <c:invertIfNegative val="0"/>
          <c:dPt>
            <c:idx val="0"/>
            <c:invertIfNegative val="0"/>
            <c:bubble3D val="0"/>
            <c:spPr>
              <a:solidFill>
                <a:srgbClr val="A39B4E"/>
              </a:solidFill>
              <a:ln>
                <a:noFill/>
              </a:ln>
              <a:effectLst/>
            </c:spPr>
            <c:extLst>
              <c:ext xmlns:c16="http://schemas.microsoft.com/office/drawing/2014/chart" uri="{C3380CC4-5D6E-409C-BE32-E72D297353CC}">
                <c16:uniqueId val="{00000000-8195-4F69-9E2E-A674115960F4}"/>
              </c:ext>
            </c:extLst>
          </c:dPt>
          <c:dPt>
            <c:idx val="1"/>
            <c:invertIfNegative val="0"/>
            <c:bubble3D val="0"/>
            <c:spPr>
              <a:solidFill>
                <a:srgbClr val="4E8DCD"/>
              </a:solidFill>
              <a:ln>
                <a:noFill/>
              </a:ln>
              <a:effectLst/>
            </c:spPr>
            <c:extLst>
              <c:ext xmlns:c16="http://schemas.microsoft.com/office/drawing/2014/chart" uri="{C3380CC4-5D6E-409C-BE32-E72D297353CC}">
                <c16:uniqueId val="{00000002-8195-4F69-9E2E-A674115960F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 Analyses'!$A$5:$A$6</c:f>
              <c:strCache>
                <c:ptCount val="2"/>
                <c:pt idx="0">
                  <c:v>Commercial</c:v>
                </c:pt>
                <c:pt idx="1">
                  <c:v>Medicaid</c:v>
                </c:pt>
              </c:strCache>
            </c:strRef>
          </c:cat>
          <c:val>
            <c:numRef>
              <c:f>'Market Analyses'!$C$5:$C$6</c:f>
              <c:numCache>
                <c:formatCode>_("$"* #,##0_);_("$"* \(#,##0\);_("$"* "-"??_);_(@_)</c:formatCode>
                <c:ptCount val="2"/>
                <c:pt idx="0">
                  <c:v>5935.6561389579601</c:v>
                </c:pt>
                <c:pt idx="1">
                  <c:v>7498.0721796523558</c:v>
                </c:pt>
              </c:numCache>
            </c:numRef>
          </c:val>
          <c:extLst>
            <c:ext xmlns:c16="http://schemas.microsoft.com/office/drawing/2014/chart" uri="{C3380CC4-5D6E-409C-BE32-E72D297353CC}">
              <c16:uniqueId val="{00000001-F146-4363-8752-151A15A3BFE8}"/>
            </c:ext>
          </c:extLst>
        </c:ser>
        <c:dLbls>
          <c:dLblPos val="outEnd"/>
          <c:showLegendKey val="0"/>
          <c:showVal val="1"/>
          <c:showCatName val="0"/>
          <c:showSerName val="0"/>
          <c:showPercent val="0"/>
          <c:showBubbleSize val="0"/>
        </c:dLbls>
        <c:gapWidth val="219"/>
        <c:overlap val="-27"/>
        <c:axId val="972145504"/>
        <c:axId val="972143864"/>
      </c:barChart>
      <c:catAx>
        <c:axId val="97214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72143864"/>
        <c:crosses val="autoZero"/>
        <c:auto val="1"/>
        <c:lblAlgn val="ctr"/>
        <c:lblOffset val="100"/>
        <c:noMultiLvlLbl val="0"/>
      </c:catAx>
      <c:valAx>
        <c:axId val="97214386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214550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a:solidFill>
                  <a:schemeClr val="tx1">
                    <a:lumMod val="65000"/>
                    <a:lumOff val="35000"/>
                  </a:schemeClr>
                </a:solidFill>
              </a:rPr>
              <a:t>Aggregate </a:t>
            </a:r>
            <a:r>
              <a:rPr lang="en-US" sz="1800">
                <a:solidFill>
                  <a:schemeClr val="tx1">
                    <a:lumMod val="65000"/>
                    <a:lumOff val="35000"/>
                  </a:schemeClr>
                </a:solidFill>
              </a:rPr>
              <a:t>Service Category Total Medical</a:t>
            </a:r>
            <a:r>
              <a:rPr lang="en-US" sz="1800" baseline="0">
                <a:solidFill>
                  <a:schemeClr val="tx1">
                    <a:lumMod val="65000"/>
                    <a:lumOff val="35000"/>
                  </a:schemeClr>
                </a:solidFill>
              </a:rPr>
              <a:t> Expense</a:t>
            </a:r>
            <a:r>
              <a:rPr lang="en-US" sz="1800">
                <a:solidFill>
                  <a:schemeClr val="tx1">
                    <a:lumMod val="65000"/>
                    <a:lumOff val="35000"/>
                  </a:schemeClr>
                </a:solidFill>
              </a:rPr>
              <a:t>, </a:t>
            </a:r>
          </a:p>
          <a:p>
            <a:pPr>
              <a:defRPr sz="1800"/>
            </a:pPr>
            <a:r>
              <a:rPr lang="en-US" sz="1800">
                <a:solidFill>
                  <a:schemeClr val="tx1">
                    <a:lumMod val="65000"/>
                    <a:lumOff val="35000"/>
                  </a:schemeClr>
                </a:solidFill>
              </a:rPr>
              <a:t>by Market, 2018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'Market Analyses'!$B$175</c:f>
              <c:strCache>
                <c:ptCount val="1"/>
                <c:pt idx="0">
                  <c:v>Medicaid</c:v>
                </c:pt>
              </c:strCache>
            </c:strRef>
          </c:tx>
          <c:spPr>
            <a:solidFill>
              <a:schemeClr val="accent1"/>
            </a:solidFill>
            <a:ln>
              <a:noFill/>
            </a:ln>
            <a:effectLst/>
          </c:spPr>
          <c:invertIfNegative val="0"/>
          <c:cat>
            <c:strRef>
              <c:f>'Market Analyses'!$A$176:$A$183</c:f>
              <c:strCache>
                <c:ptCount val="8"/>
                <c:pt idx="0">
                  <c:v>Hospital Inpatient</c:v>
                </c:pt>
                <c:pt idx="1">
                  <c:v>Retail Pharmacy (Net of Rebates)</c:v>
                </c:pt>
                <c:pt idx="2">
                  <c:v>Hospital Outpatient</c:v>
                </c:pt>
                <c:pt idx="3">
                  <c:v>Professional Physician</c:v>
                </c:pt>
                <c:pt idx="4">
                  <c:v>Long-Term Care</c:v>
                </c:pt>
                <c:pt idx="5">
                  <c:v>Other Professional</c:v>
                </c:pt>
                <c:pt idx="6">
                  <c:v>Other Claims</c:v>
                </c:pt>
                <c:pt idx="7">
                  <c:v>Non-Claims</c:v>
                </c:pt>
              </c:strCache>
            </c:strRef>
          </c:cat>
          <c:val>
            <c:numRef>
              <c:f>'Market Analyses'!$B$176:$B$183</c:f>
              <c:numCache>
                <c:formatCode>_("$"* #,##0_);_("$"* \(#,##0\);_("$"* "-"??_);_(@_)</c:formatCode>
                <c:ptCount val="8"/>
                <c:pt idx="0">
                  <c:v>294.6737691073655</c:v>
                </c:pt>
                <c:pt idx="1">
                  <c:v>130.45545698999999</c:v>
                </c:pt>
                <c:pt idx="2">
                  <c:v>262.88784823459565</c:v>
                </c:pt>
                <c:pt idx="3">
                  <c:v>171.1285479875728</c:v>
                </c:pt>
                <c:pt idx="4">
                  <c:v>645.23231771714018</c:v>
                </c:pt>
                <c:pt idx="5">
                  <c:v>203.38837915822043</c:v>
                </c:pt>
                <c:pt idx="6">
                  <c:v>134.49052290184346</c:v>
                </c:pt>
                <c:pt idx="7">
                  <c:v>101.83325108999999</c:v>
                </c:pt>
              </c:numCache>
            </c:numRef>
          </c:val>
          <c:extLst>
            <c:ext xmlns:c16="http://schemas.microsoft.com/office/drawing/2014/chart" uri="{C3380CC4-5D6E-409C-BE32-E72D297353CC}">
              <c16:uniqueId val="{00000000-5FC5-4960-B416-2277AD8E65EF}"/>
            </c:ext>
          </c:extLst>
        </c:ser>
        <c:ser>
          <c:idx val="1"/>
          <c:order val="1"/>
          <c:tx>
            <c:strRef>
              <c:f>'Market Analyses'!$C$175</c:f>
              <c:strCache>
                <c:ptCount val="1"/>
                <c:pt idx="0">
                  <c:v>Medicare</c:v>
                </c:pt>
              </c:strCache>
            </c:strRef>
          </c:tx>
          <c:spPr>
            <a:solidFill>
              <a:schemeClr val="accent2"/>
            </a:solidFill>
            <a:ln>
              <a:noFill/>
            </a:ln>
            <a:effectLst/>
          </c:spPr>
          <c:invertIfNegative val="0"/>
          <c:cat>
            <c:strRef>
              <c:f>'Market Analyses'!$A$176:$A$183</c:f>
              <c:strCache>
                <c:ptCount val="8"/>
                <c:pt idx="0">
                  <c:v>Hospital Inpatient</c:v>
                </c:pt>
                <c:pt idx="1">
                  <c:v>Retail Pharmacy (Net of Rebates)</c:v>
                </c:pt>
                <c:pt idx="2">
                  <c:v>Hospital Outpatient</c:v>
                </c:pt>
                <c:pt idx="3">
                  <c:v>Professional Physician</c:v>
                </c:pt>
                <c:pt idx="4">
                  <c:v>Long-Term Care</c:v>
                </c:pt>
                <c:pt idx="5">
                  <c:v>Other Professional</c:v>
                </c:pt>
                <c:pt idx="6">
                  <c:v>Other Claims</c:v>
                </c:pt>
                <c:pt idx="7">
                  <c:v>Non-Claims</c:v>
                </c:pt>
              </c:strCache>
            </c:strRef>
          </c:cat>
          <c:val>
            <c:numRef>
              <c:f>'Market Analyses'!$C$176:$C$183</c:f>
              <c:numCache>
                <c:formatCode>_("$"* #,##0_);_("$"* \(#,##0\);_("$"* "-"??_);_(@_)</c:formatCode>
                <c:ptCount val="8"/>
                <c:pt idx="0">
                  <c:v>636.33486603824758</c:v>
                </c:pt>
                <c:pt idx="1">
                  <c:v>631.01036765921833</c:v>
                </c:pt>
                <c:pt idx="2">
                  <c:v>389.38569949059763</c:v>
                </c:pt>
                <c:pt idx="3">
                  <c:v>399.36541864775296</c:v>
                </c:pt>
                <c:pt idx="4">
                  <c:v>287.95676313999837</c:v>
                </c:pt>
                <c:pt idx="5">
                  <c:v>84.284096055040678</c:v>
                </c:pt>
                <c:pt idx="6">
                  <c:v>122.07438101717236</c:v>
                </c:pt>
                <c:pt idx="7">
                  <c:v>25.006948912344043</c:v>
                </c:pt>
              </c:numCache>
            </c:numRef>
          </c:val>
          <c:extLst>
            <c:ext xmlns:c16="http://schemas.microsoft.com/office/drawing/2014/chart" uri="{C3380CC4-5D6E-409C-BE32-E72D297353CC}">
              <c16:uniqueId val="{00000001-5FC5-4960-B416-2277AD8E65EF}"/>
            </c:ext>
          </c:extLst>
        </c:ser>
        <c:ser>
          <c:idx val="2"/>
          <c:order val="2"/>
          <c:tx>
            <c:strRef>
              <c:f>'Market Analyses'!$D$175</c:f>
              <c:strCache>
                <c:ptCount val="1"/>
                <c:pt idx="0">
                  <c:v>Commercial</c:v>
                </c:pt>
              </c:strCache>
            </c:strRef>
          </c:tx>
          <c:spPr>
            <a:solidFill>
              <a:schemeClr val="accent3"/>
            </a:solidFill>
            <a:ln>
              <a:noFill/>
            </a:ln>
            <a:effectLst/>
          </c:spPr>
          <c:invertIfNegative val="0"/>
          <c:cat>
            <c:strRef>
              <c:f>'Market Analyses'!$A$176:$A$183</c:f>
              <c:strCache>
                <c:ptCount val="8"/>
                <c:pt idx="0">
                  <c:v>Hospital Inpatient</c:v>
                </c:pt>
                <c:pt idx="1">
                  <c:v>Retail Pharmacy (Net of Rebates)</c:v>
                </c:pt>
                <c:pt idx="2">
                  <c:v>Hospital Outpatient</c:v>
                </c:pt>
                <c:pt idx="3">
                  <c:v>Professional Physician</c:v>
                </c:pt>
                <c:pt idx="4">
                  <c:v>Long-Term Care</c:v>
                </c:pt>
                <c:pt idx="5">
                  <c:v>Other Professional</c:v>
                </c:pt>
                <c:pt idx="6">
                  <c:v>Other Claims</c:v>
                </c:pt>
                <c:pt idx="7">
                  <c:v>Non-Claims</c:v>
                </c:pt>
              </c:strCache>
            </c:strRef>
          </c:cat>
          <c:val>
            <c:numRef>
              <c:f>'Market Analyses'!$D$176:$D$183</c:f>
              <c:numCache>
                <c:formatCode>_("$"* #,##0_);_("$"* \(#,##0\);_("$"* "-"??_);_(@_)</c:formatCode>
                <c:ptCount val="8"/>
                <c:pt idx="0">
                  <c:v>412.57769660775421</c:v>
                </c:pt>
                <c:pt idx="1">
                  <c:v>442.93467175526808</c:v>
                </c:pt>
                <c:pt idx="2">
                  <c:v>551.99686736529191</c:v>
                </c:pt>
                <c:pt idx="3">
                  <c:v>484.56709701685196</c:v>
                </c:pt>
                <c:pt idx="4">
                  <c:v>10.895853420450276</c:v>
                </c:pt>
                <c:pt idx="5">
                  <c:v>169.07859936794759</c:v>
                </c:pt>
                <c:pt idx="6">
                  <c:v>58.393989379561702</c:v>
                </c:pt>
                <c:pt idx="7">
                  <c:v>35.394061304827282</c:v>
                </c:pt>
              </c:numCache>
            </c:numRef>
          </c:val>
          <c:extLst>
            <c:ext xmlns:c16="http://schemas.microsoft.com/office/drawing/2014/chart" uri="{C3380CC4-5D6E-409C-BE32-E72D297353CC}">
              <c16:uniqueId val="{00000002-5FC5-4960-B416-2277AD8E65EF}"/>
            </c:ext>
          </c:extLst>
        </c:ser>
        <c:dLbls>
          <c:showLegendKey val="0"/>
          <c:showVal val="0"/>
          <c:showCatName val="0"/>
          <c:showSerName val="0"/>
          <c:showPercent val="0"/>
          <c:showBubbleSize val="0"/>
        </c:dLbls>
        <c:gapWidth val="150"/>
        <c:overlap val="100"/>
        <c:axId val="1032207600"/>
        <c:axId val="1032204320"/>
      </c:barChart>
      <c:catAx>
        <c:axId val="1032207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2204320"/>
        <c:crosses val="autoZero"/>
        <c:auto val="1"/>
        <c:lblAlgn val="ctr"/>
        <c:lblOffset val="100"/>
        <c:noMultiLvlLbl val="0"/>
      </c:catAx>
      <c:valAx>
        <c:axId val="1032204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in millions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2207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600" baseline="0">
                <a:solidFill>
                  <a:schemeClr val="tx1">
                    <a:lumMod val="65000"/>
                    <a:lumOff val="35000"/>
                  </a:schemeClr>
                </a:solidFill>
              </a:rPr>
              <a:t>Annual Growth in </a:t>
            </a:r>
            <a:r>
              <a:rPr lang="en-US" sz="2600">
                <a:solidFill>
                  <a:schemeClr val="tx1">
                    <a:lumMod val="65000"/>
                    <a:lumOff val="35000"/>
                  </a:schemeClr>
                </a:solidFill>
              </a:rPr>
              <a:t>Commercial Total Medical Expense </a:t>
            </a:r>
          </a:p>
          <a:p>
            <a:pPr>
              <a:defRPr/>
            </a:pPr>
            <a:r>
              <a:rPr lang="en-US" sz="2600" baseline="0">
                <a:solidFill>
                  <a:schemeClr val="tx1">
                    <a:lumMod val="65000"/>
                    <a:lumOff val="35000"/>
                  </a:schemeClr>
                </a:solidFill>
              </a:rPr>
              <a:t>by Service Category</a:t>
            </a:r>
            <a:endParaRPr lang="en-US" sz="2600">
              <a:solidFill>
                <a:schemeClr val="tx1">
                  <a:lumMod val="65000"/>
                  <a:lumOff val="35000"/>
                </a:schemeClr>
              </a:solidFill>
            </a:endParaRPr>
          </a:p>
        </c:rich>
      </c:tx>
      <c:layout>
        <c:manualLayout>
          <c:xMode val="edge"/>
          <c:yMode val="edge"/>
          <c:x val="0.15867425942939536"/>
          <c:y val="1.713043613146193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'Market Analyses'!$C$139</c:f>
              <c:strCache>
                <c:ptCount val="1"/>
                <c:pt idx="0">
                  <c:v>2017</c:v>
                </c:pt>
              </c:strCache>
            </c:strRef>
          </c:tx>
          <c:spPr>
            <a:solidFill>
              <a:srgbClr val="A39B4E"/>
            </a:solidFill>
            <a:ln>
              <a:noFill/>
            </a:ln>
            <a:effectLst/>
          </c:spPr>
          <c:invertIfNegative val="0"/>
          <c:cat>
            <c:strRef>
              <c:f>'Market Analyses'!$A$140:$A$148</c:f>
              <c:strCache>
                <c:ptCount val="9"/>
                <c:pt idx="0">
                  <c:v>Hospital Outpatient</c:v>
                </c:pt>
                <c:pt idx="1">
                  <c:v>Retail Pharmacy (Net of Rebates)</c:v>
                </c:pt>
                <c:pt idx="2">
                  <c:v>Hospital Inpatient</c:v>
                </c:pt>
                <c:pt idx="3">
                  <c:v>Professional Physician - Primary Care</c:v>
                </c:pt>
                <c:pt idx="4">
                  <c:v>Professional Physician - Specialty Care</c:v>
                </c:pt>
                <c:pt idx="5">
                  <c:v>Other Professional</c:v>
                </c:pt>
                <c:pt idx="6">
                  <c:v>Other Claims</c:v>
                </c:pt>
                <c:pt idx="7">
                  <c:v>Non-Claims</c:v>
                </c:pt>
                <c:pt idx="8">
                  <c:v>Long-Term Care</c:v>
                </c:pt>
              </c:strCache>
            </c:strRef>
          </c:cat>
          <c:val>
            <c:numRef>
              <c:f>'Market Analyses'!$C$140:$C$148</c:f>
              <c:numCache>
                <c:formatCode>_("$"* #,##0.00_);_("$"* \(#,##0.00\);_("$"* "-"??_);_(@_)</c:formatCode>
                <c:ptCount val="9"/>
                <c:pt idx="0">
                  <c:v>525.33426168986875</c:v>
                </c:pt>
                <c:pt idx="1">
                  <c:v>436.10138956786045</c:v>
                </c:pt>
                <c:pt idx="2">
                  <c:v>419.78628722732566</c:v>
                </c:pt>
                <c:pt idx="3">
                  <c:v>242.18355939434704</c:v>
                </c:pt>
                <c:pt idx="4">
                  <c:v>233.39468971797288</c:v>
                </c:pt>
                <c:pt idx="5">
                  <c:v>161.46353913082245</c:v>
                </c:pt>
                <c:pt idx="6">
                  <c:v>59.887545746687657</c:v>
                </c:pt>
                <c:pt idx="7">
                  <c:v>34.45053393091596</c:v>
                </c:pt>
                <c:pt idx="8">
                  <c:v>12.179718450000026</c:v>
                </c:pt>
              </c:numCache>
            </c:numRef>
          </c:val>
          <c:extLst>
            <c:ext xmlns:c16="http://schemas.microsoft.com/office/drawing/2014/chart" uri="{C3380CC4-5D6E-409C-BE32-E72D297353CC}">
              <c16:uniqueId val="{00000000-8942-44EB-A80B-87082251754B}"/>
            </c:ext>
          </c:extLst>
        </c:ser>
        <c:ser>
          <c:idx val="3"/>
          <c:order val="1"/>
          <c:tx>
            <c:strRef>
              <c:f>'Market Analyses'!$E$139</c:f>
              <c:strCache>
                <c:ptCount val="1"/>
                <c:pt idx="0">
                  <c:v>2018</c:v>
                </c:pt>
              </c:strCache>
            </c:strRef>
          </c:tx>
          <c:spPr>
            <a:solidFill>
              <a:srgbClr val="2C4D75"/>
            </a:solidFill>
            <a:ln>
              <a:noFill/>
            </a:ln>
            <a:effectLst/>
          </c:spPr>
          <c:invertIfNegative val="0"/>
          <c:cat>
            <c:strRef>
              <c:f>'Market Analyses'!$A$140:$A$148</c:f>
              <c:strCache>
                <c:ptCount val="9"/>
                <c:pt idx="0">
                  <c:v>Hospital Outpatient</c:v>
                </c:pt>
                <c:pt idx="1">
                  <c:v>Retail Pharmacy (Net of Rebates)</c:v>
                </c:pt>
                <c:pt idx="2">
                  <c:v>Hospital Inpatient</c:v>
                </c:pt>
                <c:pt idx="3">
                  <c:v>Professional Physician - Primary Care</c:v>
                </c:pt>
                <c:pt idx="4">
                  <c:v>Professional Physician - Specialty Care</c:v>
                </c:pt>
                <c:pt idx="5">
                  <c:v>Other Professional</c:v>
                </c:pt>
                <c:pt idx="6">
                  <c:v>Other Claims</c:v>
                </c:pt>
                <c:pt idx="7">
                  <c:v>Non-Claims</c:v>
                </c:pt>
                <c:pt idx="8">
                  <c:v>Long-Term Care</c:v>
                </c:pt>
              </c:strCache>
            </c:strRef>
          </c:cat>
          <c:val>
            <c:numRef>
              <c:f>'Market Analyses'!$E$140:$E$148</c:f>
              <c:numCache>
                <c:formatCode>_("$"* #,##0.00_);_("$"* \(#,##0.00\);_("$"* "-"??_);_(@_)</c:formatCode>
                <c:ptCount val="9"/>
                <c:pt idx="0">
                  <c:v>551.99686736529191</c:v>
                </c:pt>
                <c:pt idx="1">
                  <c:v>442.93467175526808</c:v>
                </c:pt>
                <c:pt idx="2">
                  <c:v>412.57769660775421</c:v>
                </c:pt>
                <c:pt idx="3">
                  <c:v>234.69595031569457</c:v>
                </c:pt>
                <c:pt idx="4">
                  <c:v>249.87114670115733</c:v>
                </c:pt>
                <c:pt idx="5">
                  <c:v>169.07859936794759</c:v>
                </c:pt>
                <c:pt idx="6">
                  <c:v>58.393989379561702</c:v>
                </c:pt>
                <c:pt idx="7">
                  <c:v>35.394061304827282</c:v>
                </c:pt>
                <c:pt idx="8">
                  <c:v>10.895853420450276</c:v>
                </c:pt>
              </c:numCache>
            </c:numRef>
          </c:val>
          <c:extLst>
            <c:ext xmlns:c16="http://schemas.microsoft.com/office/drawing/2014/chart" uri="{C3380CC4-5D6E-409C-BE32-E72D297353CC}">
              <c16:uniqueId val="{00000001-8942-44EB-A80B-87082251754B}"/>
            </c:ext>
          </c:extLst>
        </c:ser>
        <c:dLbls>
          <c:showLegendKey val="0"/>
          <c:showVal val="0"/>
          <c:showCatName val="0"/>
          <c:showSerName val="0"/>
          <c:showPercent val="0"/>
          <c:showBubbleSize val="0"/>
        </c:dLbls>
        <c:gapWidth val="219"/>
        <c:overlap val="-27"/>
        <c:axId val="1147814624"/>
        <c:axId val="1147813312"/>
      </c:barChart>
      <c:catAx>
        <c:axId val="114781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47813312"/>
        <c:crosses val="autoZero"/>
        <c:auto val="1"/>
        <c:lblAlgn val="ctr"/>
        <c:lblOffset val="100"/>
        <c:noMultiLvlLbl val="0"/>
      </c:catAx>
      <c:valAx>
        <c:axId val="1147813312"/>
        <c:scaling>
          <c:orientation val="minMax"/>
          <c:max val="7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In millions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4781462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600">
                <a:solidFill>
                  <a:schemeClr val="tx1">
                    <a:lumMod val="65000"/>
                    <a:lumOff val="35000"/>
                  </a:schemeClr>
                </a:solidFill>
              </a:rPr>
              <a:t>7. Annual Growth in Medicare Total Medical</a:t>
            </a:r>
            <a:r>
              <a:rPr lang="en-US" sz="2600" baseline="0">
                <a:solidFill>
                  <a:schemeClr val="tx1">
                    <a:lumMod val="65000"/>
                    <a:lumOff val="35000"/>
                  </a:schemeClr>
                </a:solidFill>
              </a:rPr>
              <a:t> Expense </a:t>
            </a:r>
          </a:p>
          <a:p>
            <a:pPr>
              <a:defRPr/>
            </a:pPr>
            <a:r>
              <a:rPr lang="en-US" sz="2600">
                <a:solidFill>
                  <a:schemeClr val="tx1">
                    <a:lumMod val="65000"/>
                    <a:lumOff val="35000"/>
                  </a:schemeClr>
                </a:solidFill>
              </a:rPr>
              <a:t>by Service Category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'Market Analyses'!$C$91</c:f>
              <c:strCache>
                <c:ptCount val="1"/>
                <c:pt idx="0">
                  <c:v>Medicare</c:v>
                </c:pt>
              </c:strCache>
            </c:strRef>
          </c:tx>
          <c:spPr>
            <a:solidFill>
              <a:srgbClr val="A39B4E"/>
            </a:solidFill>
            <a:ln>
              <a:noFill/>
            </a:ln>
            <a:effectLst/>
          </c:spPr>
          <c:invertIfNegative val="0"/>
          <c:cat>
            <c:strRef>
              <c:f>'Market Analyses'!$A$92:$A$99</c:f>
              <c:strCache>
                <c:ptCount val="8"/>
                <c:pt idx="0">
                  <c:v>Hospital Inpatient</c:v>
                </c:pt>
                <c:pt idx="1">
                  <c:v>Retail Pharmacy (Net of Rebates)</c:v>
                </c:pt>
                <c:pt idx="2">
                  <c:v>Professional Physician</c:v>
                </c:pt>
                <c:pt idx="3">
                  <c:v>Hospital Outpatient</c:v>
                </c:pt>
                <c:pt idx="4">
                  <c:v>Long-Term Care</c:v>
                </c:pt>
                <c:pt idx="5">
                  <c:v>Other Claims</c:v>
                </c:pt>
                <c:pt idx="6">
                  <c:v>Other Professional</c:v>
                </c:pt>
                <c:pt idx="7">
                  <c:v>Non-Claims</c:v>
                </c:pt>
              </c:strCache>
            </c:strRef>
          </c:cat>
          <c:val>
            <c:numRef>
              <c:f>'Market Analyses'!$C$92:$C$99</c:f>
              <c:numCache>
                <c:formatCode>_("$"* #,##0.00_);_("$"* \(#,##0.00\);_("$"* "-"??_);_(@_)</c:formatCode>
                <c:ptCount val="8"/>
                <c:pt idx="0">
                  <c:v>658.23325243999977</c:v>
                </c:pt>
                <c:pt idx="1">
                  <c:v>561.68026010535925</c:v>
                </c:pt>
                <c:pt idx="2">
                  <c:v>391.162735710015</c:v>
                </c:pt>
                <c:pt idx="3">
                  <c:v>350.68129852345811</c:v>
                </c:pt>
                <c:pt idx="4">
                  <c:v>295.42922536999822</c:v>
                </c:pt>
                <c:pt idx="5">
                  <c:v>116.8761988085203</c:v>
                </c:pt>
                <c:pt idx="6">
                  <c:v>80.854400029998729</c:v>
                </c:pt>
                <c:pt idx="7">
                  <c:v>20.259409841639215</c:v>
                </c:pt>
              </c:numCache>
            </c:numRef>
          </c:val>
          <c:extLst>
            <c:ext xmlns:c16="http://schemas.microsoft.com/office/drawing/2014/chart" uri="{C3380CC4-5D6E-409C-BE32-E72D297353CC}">
              <c16:uniqueId val="{00000000-9190-4025-8B1D-BD1400966E61}"/>
            </c:ext>
          </c:extLst>
        </c:ser>
        <c:ser>
          <c:idx val="4"/>
          <c:order val="1"/>
          <c:tx>
            <c:strRef>
              <c:f>'Market Analyses'!$F$91</c:f>
              <c:strCache>
                <c:ptCount val="1"/>
                <c:pt idx="0">
                  <c:v>Medicare</c:v>
                </c:pt>
              </c:strCache>
            </c:strRef>
          </c:tx>
          <c:spPr>
            <a:solidFill>
              <a:srgbClr val="2C4D75"/>
            </a:solidFill>
            <a:ln>
              <a:noFill/>
            </a:ln>
            <a:effectLst/>
          </c:spPr>
          <c:invertIfNegative val="0"/>
          <c:cat>
            <c:strRef>
              <c:f>'Market Analyses'!$A$92:$A$99</c:f>
              <c:strCache>
                <c:ptCount val="8"/>
                <c:pt idx="0">
                  <c:v>Hospital Inpatient</c:v>
                </c:pt>
                <c:pt idx="1">
                  <c:v>Retail Pharmacy (Net of Rebates)</c:v>
                </c:pt>
                <c:pt idx="2">
                  <c:v>Professional Physician</c:v>
                </c:pt>
                <c:pt idx="3">
                  <c:v>Hospital Outpatient</c:v>
                </c:pt>
                <c:pt idx="4">
                  <c:v>Long-Term Care</c:v>
                </c:pt>
                <c:pt idx="5">
                  <c:v>Other Claims</c:v>
                </c:pt>
                <c:pt idx="6">
                  <c:v>Other Professional</c:v>
                </c:pt>
                <c:pt idx="7">
                  <c:v>Non-Claims</c:v>
                </c:pt>
              </c:strCache>
            </c:strRef>
          </c:cat>
          <c:val>
            <c:numRef>
              <c:f>'Market Analyses'!$F$92:$F$99</c:f>
              <c:numCache>
                <c:formatCode>_("$"* #,##0.00_);_("$"* \(#,##0.00\);_("$"* "-"??_);_(@_)</c:formatCode>
                <c:ptCount val="8"/>
                <c:pt idx="0">
                  <c:v>636.33486603824758</c:v>
                </c:pt>
                <c:pt idx="1">
                  <c:v>631.01036765921833</c:v>
                </c:pt>
                <c:pt idx="2">
                  <c:v>399.36541864775296</c:v>
                </c:pt>
                <c:pt idx="3">
                  <c:v>389.38569949059763</c:v>
                </c:pt>
                <c:pt idx="4">
                  <c:v>287.95676313999837</c:v>
                </c:pt>
                <c:pt idx="5">
                  <c:v>122.07438101717236</c:v>
                </c:pt>
                <c:pt idx="6">
                  <c:v>84.284096055040678</c:v>
                </c:pt>
                <c:pt idx="7">
                  <c:v>25.006948912344043</c:v>
                </c:pt>
              </c:numCache>
            </c:numRef>
          </c:val>
          <c:extLst>
            <c:ext xmlns:c16="http://schemas.microsoft.com/office/drawing/2014/chart" uri="{C3380CC4-5D6E-409C-BE32-E72D297353CC}">
              <c16:uniqueId val="{00000001-9190-4025-8B1D-BD1400966E61}"/>
            </c:ext>
          </c:extLst>
        </c:ser>
        <c:dLbls>
          <c:showLegendKey val="0"/>
          <c:showVal val="0"/>
          <c:showCatName val="0"/>
          <c:showSerName val="0"/>
          <c:showPercent val="0"/>
          <c:showBubbleSize val="0"/>
        </c:dLbls>
        <c:gapWidth val="150"/>
        <c:overlap val="-30"/>
        <c:axId val="732614232"/>
        <c:axId val="732610624"/>
      </c:barChart>
      <c:catAx>
        <c:axId val="73261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2610624"/>
        <c:crosses val="autoZero"/>
        <c:auto val="1"/>
        <c:lblAlgn val="ctr"/>
        <c:lblOffset val="100"/>
        <c:noMultiLvlLbl val="0"/>
      </c:catAx>
      <c:valAx>
        <c:axId val="732610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In millions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2614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600">
                <a:solidFill>
                  <a:schemeClr val="tx1">
                    <a:lumMod val="65000"/>
                    <a:lumOff val="35000"/>
                  </a:schemeClr>
                </a:solidFill>
              </a:rPr>
              <a:t>Annual Growth in Medicaid Total Medical Expense by Service Category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'Market Analyses'!$B$158</c:f>
              <c:strCache>
                <c:ptCount val="1"/>
                <c:pt idx="0">
                  <c:v>2017</c:v>
                </c:pt>
              </c:strCache>
            </c:strRef>
          </c:tx>
          <c:spPr>
            <a:solidFill>
              <a:schemeClr val="accent1"/>
            </a:solidFill>
            <a:ln>
              <a:noFill/>
            </a:ln>
            <a:effectLst/>
          </c:spPr>
          <c:invertIfNegative val="0"/>
          <c:cat>
            <c:strRef>
              <c:f>'Market Analyses'!$A$159:$A$167</c:f>
              <c:strCache>
                <c:ptCount val="9"/>
                <c:pt idx="0">
                  <c:v>Long-Term Care</c:v>
                </c:pt>
                <c:pt idx="1">
                  <c:v>Hospital Inpatient</c:v>
                </c:pt>
                <c:pt idx="2">
                  <c:v>Hospital Outpatient</c:v>
                </c:pt>
                <c:pt idx="3">
                  <c:v>Other Professional</c:v>
                </c:pt>
                <c:pt idx="4">
                  <c:v>Other Claims</c:v>
                </c:pt>
                <c:pt idx="5">
                  <c:v>Retail Pharmacy (Net of Rebates)</c:v>
                </c:pt>
                <c:pt idx="6">
                  <c:v>Non-Claims</c:v>
                </c:pt>
                <c:pt idx="7">
                  <c:v>Professional Physician - Specialty Care</c:v>
                </c:pt>
                <c:pt idx="8">
                  <c:v>Professional Physician - Primary Care</c:v>
                </c:pt>
              </c:strCache>
            </c:strRef>
          </c:cat>
          <c:val>
            <c:numRef>
              <c:f>'Market Analyses'!$B$159:$B$167</c:f>
              <c:numCache>
                <c:formatCode>_("$"* #,##0.00_);_("$"* \(#,##0.00\);_("$"* "-"??_);_(@_)</c:formatCode>
                <c:ptCount val="9"/>
                <c:pt idx="0">
                  <c:v>595.66859915546866</c:v>
                </c:pt>
                <c:pt idx="1">
                  <c:v>289.76845130248188</c:v>
                </c:pt>
                <c:pt idx="2">
                  <c:v>253.75644722920293</c:v>
                </c:pt>
                <c:pt idx="3">
                  <c:v>184.67376218612523</c:v>
                </c:pt>
                <c:pt idx="4">
                  <c:v>133.04844090761571</c:v>
                </c:pt>
                <c:pt idx="5">
                  <c:v>106.47141444999998</c:v>
                </c:pt>
                <c:pt idx="6">
                  <c:v>97.659228620000007</c:v>
                </c:pt>
                <c:pt idx="7">
                  <c:v>94.096917193579401</c:v>
                </c:pt>
                <c:pt idx="8">
                  <c:v>71.356584457282452</c:v>
                </c:pt>
              </c:numCache>
            </c:numRef>
          </c:val>
          <c:extLst>
            <c:ext xmlns:c16="http://schemas.microsoft.com/office/drawing/2014/chart" uri="{C3380CC4-5D6E-409C-BE32-E72D297353CC}">
              <c16:uniqueId val="{00000000-E85D-4D5E-954E-1D7E9B5F8CCF}"/>
            </c:ext>
          </c:extLst>
        </c:ser>
        <c:ser>
          <c:idx val="2"/>
          <c:order val="1"/>
          <c:tx>
            <c:strRef>
              <c:f>'Market Analyses'!$D$158</c:f>
              <c:strCache>
                <c:ptCount val="1"/>
                <c:pt idx="0">
                  <c:v>2018</c:v>
                </c:pt>
              </c:strCache>
            </c:strRef>
          </c:tx>
          <c:spPr>
            <a:solidFill>
              <a:srgbClr val="2C4D75"/>
            </a:solidFill>
            <a:ln>
              <a:noFill/>
            </a:ln>
            <a:effectLst/>
          </c:spPr>
          <c:invertIfNegative val="0"/>
          <c:cat>
            <c:strRef>
              <c:f>'Market Analyses'!$A$159:$A$167</c:f>
              <c:strCache>
                <c:ptCount val="9"/>
                <c:pt idx="0">
                  <c:v>Long-Term Care</c:v>
                </c:pt>
                <c:pt idx="1">
                  <c:v>Hospital Inpatient</c:v>
                </c:pt>
                <c:pt idx="2">
                  <c:v>Hospital Outpatient</c:v>
                </c:pt>
                <c:pt idx="3">
                  <c:v>Other Professional</c:v>
                </c:pt>
                <c:pt idx="4">
                  <c:v>Other Claims</c:v>
                </c:pt>
                <c:pt idx="5">
                  <c:v>Retail Pharmacy (Net of Rebates)</c:v>
                </c:pt>
                <c:pt idx="6">
                  <c:v>Non-Claims</c:v>
                </c:pt>
                <c:pt idx="7">
                  <c:v>Professional Physician - Specialty Care</c:v>
                </c:pt>
                <c:pt idx="8">
                  <c:v>Professional Physician - Primary Care</c:v>
                </c:pt>
              </c:strCache>
            </c:strRef>
          </c:cat>
          <c:val>
            <c:numRef>
              <c:f>'Market Analyses'!$D$159:$D$167</c:f>
              <c:numCache>
                <c:formatCode>_("$"* #,##0.00_);_("$"* \(#,##0.00\);_("$"* "-"??_);_(@_)</c:formatCode>
                <c:ptCount val="9"/>
                <c:pt idx="0">
                  <c:v>645.23231771714018</c:v>
                </c:pt>
                <c:pt idx="1">
                  <c:v>294.6737691073655</c:v>
                </c:pt>
                <c:pt idx="2">
                  <c:v>262.88784823459565</c:v>
                </c:pt>
                <c:pt idx="3">
                  <c:v>203.38837915822043</c:v>
                </c:pt>
                <c:pt idx="4">
                  <c:v>134.49052290184346</c:v>
                </c:pt>
                <c:pt idx="5">
                  <c:v>130.45545698999999</c:v>
                </c:pt>
                <c:pt idx="6">
                  <c:v>101.83325108999999</c:v>
                </c:pt>
                <c:pt idx="7">
                  <c:v>96.27428837439308</c:v>
                </c:pt>
                <c:pt idx="8">
                  <c:v>74.854259613179735</c:v>
                </c:pt>
              </c:numCache>
            </c:numRef>
          </c:val>
          <c:extLst>
            <c:ext xmlns:c16="http://schemas.microsoft.com/office/drawing/2014/chart" uri="{C3380CC4-5D6E-409C-BE32-E72D297353CC}">
              <c16:uniqueId val="{00000001-E85D-4D5E-954E-1D7E9B5F8CCF}"/>
            </c:ext>
          </c:extLst>
        </c:ser>
        <c:dLbls>
          <c:showLegendKey val="0"/>
          <c:showVal val="0"/>
          <c:showCatName val="0"/>
          <c:showSerName val="0"/>
          <c:showPercent val="0"/>
          <c:showBubbleSize val="0"/>
        </c:dLbls>
        <c:gapWidth val="219"/>
        <c:overlap val="-27"/>
        <c:axId val="1158123808"/>
        <c:axId val="1158116920"/>
      </c:barChart>
      <c:catAx>
        <c:axId val="115812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58116920"/>
        <c:crosses val="autoZero"/>
        <c:auto val="1"/>
        <c:lblAlgn val="ctr"/>
        <c:lblOffset val="100"/>
        <c:noMultiLvlLbl val="0"/>
      </c:catAx>
      <c:valAx>
        <c:axId val="1158116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In millions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5812380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Hospital Inpatient vs. Hospital</a:t>
            </a:r>
            <a:r>
              <a:rPr lang="en-US" sz="2400" baseline="0"/>
              <a:t> Outpatient Growth Trends</a:t>
            </a:r>
          </a:p>
          <a:p>
            <a:pPr>
              <a:defRPr sz="2400"/>
            </a:pPr>
            <a:r>
              <a:rPr lang="en-US" sz="2400" baseline="0"/>
              <a:t>2017-2018</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Statewide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Hospital Inpatient</c:v>
                </c:pt>
                <c:pt idx="1">
                  <c:v>HospitalOutpatient</c:v>
                </c:pt>
              </c:strCache>
            </c:strRef>
          </c:cat>
          <c:val>
            <c:numRef>
              <c:f>Sheet1!$B$2:$B$3</c:f>
              <c:numCache>
                <c:formatCode>0%</c:formatCode>
                <c:ptCount val="2"/>
                <c:pt idx="0">
                  <c:v>-8.9999999999999993E-3</c:v>
                </c:pt>
                <c:pt idx="1">
                  <c:v>7.1999999999999995E-2</c:v>
                </c:pt>
              </c:numCache>
            </c:numRef>
          </c:val>
          <c:extLst>
            <c:ext xmlns:c16="http://schemas.microsoft.com/office/drawing/2014/chart" uri="{C3380CC4-5D6E-409C-BE32-E72D297353CC}">
              <c16:uniqueId val="{00000000-FC3D-4F82-814D-0BD75B6E9A01}"/>
            </c:ext>
          </c:extLst>
        </c:ser>
        <c:ser>
          <c:idx val="1"/>
          <c:order val="1"/>
          <c:tx>
            <c:strRef>
              <c:f>Sheet1!$C$1</c:f>
              <c:strCache>
                <c:ptCount val="1"/>
                <c:pt idx="0">
                  <c:v>Commercial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Hospital Inpatient</c:v>
                </c:pt>
                <c:pt idx="1">
                  <c:v>HospitalOutpatient</c:v>
                </c:pt>
              </c:strCache>
            </c:strRef>
          </c:cat>
          <c:val>
            <c:numRef>
              <c:f>Sheet1!$C$2:$C$3</c:f>
              <c:numCache>
                <c:formatCode>0%</c:formatCode>
                <c:ptCount val="2"/>
                <c:pt idx="0">
                  <c:v>-0.02</c:v>
                </c:pt>
                <c:pt idx="1">
                  <c:v>0.05</c:v>
                </c:pt>
              </c:numCache>
            </c:numRef>
          </c:val>
          <c:extLst>
            <c:ext xmlns:c16="http://schemas.microsoft.com/office/drawing/2014/chart" uri="{C3380CC4-5D6E-409C-BE32-E72D297353CC}">
              <c16:uniqueId val="{00000001-FC3D-4F82-814D-0BD75B6E9A01}"/>
            </c:ext>
          </c:extLst>
        </c:ser>
        <c:ser>
          <c:idx val="2"/>
          <c:order val="2"/>
          <c:tx>
            <c:strRef>
              <c:f>Sheet1!$D$1</c:f>
              <c:strCache>
                <c:ptCount val="1"/>
                <c:pt idx="0">
                  <c:v>Medicare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Hospital Inpatient</c:v>
                </c:pt>
                <c:pt idx="1">
                  <c:v>HospitalOutpatient</c:v>
                </c:pt>
              </c:strCache>
            </c:strRef>
          </c:cat>
          <c:val>
            <c:numRef>
              <c:f>Sheet1!$D$2:$D$3</c:f>
              <c:numCache>
                <c:formatCode>0%</c:formatCode>
                <c:ptCount val="2"/>
                <c:pt idx="0">
                  <c:v>-0.03</c:v>
                </c:pt>
                <c:pt idx="1">
                  <c:v>0.11</c:v>
                </c:pt>
              </c:numCache>
            </c:numRef>
          </c:val>
          <c:extLst>
            <c:ext xmlns:c16="http://schemas.microsoft.com/office/drawing/2014/chart" uri="{C3380CC4-5D6E-409C-BE32-E72D297353CC}">
              <c16:uniqueId val="{00000002-FC3D-4F82-814D-0BD75B6E9A01}"/>
            </c:ext>
          </c:extLst>
        </c:ser>
        <c:ser>
          <c:idx val="3"/>
          <c:order val="3"/>
          <c:tx>
            <c:strRef>
              <c:f>Sheet1!$E$1</c:f>
              <c:strCache>
                <c:ptCount val="1"/>
                <c:pt idx="0">
                  <c:v>Medicaid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Hospital Inpatient</c:v>
                </c:pt>
                <c:pt idx="1">
                  <c:v>HospitalOutpatient</c:v>
                </c:pt>
              </c:strCache>
            </c:strRef>
          </c:cat>
          <c:val>
            <c:numRef>
              <c:f>Sheet1!$E$2:$E$3</c:f>
              <c:numCache>
                <c:formatCode>0%</c:formatCode>
                <c:ptCount val="2"/>
                <c:pt idx="0">
                  <c:v>0.02</c:v>
                </c:pt>
                <c:pt idx="1">
                  <c:v>0.04</c:v>
                </c:pt>
              </c:numCache>
            </c:numRef>
          </c:val>
          <c:extLst>
            <c:ext xmlns:c16="http://schemas.microsoft.com/office/drawing/2014/chart" uri="{C3380CC4-5D6E-409C-BE32-E72D297353CC}">
              <c16:uniqueId val="{00000004-FC3D-4F82-814D-0BD75B6E9A01}"/>
            </c:ext>
          </c:extLst>
        </c:ser>
        <c:dLbls>
          <c:dLblPos val="outEnd"/>
          <c:showLegendKey val="0"/>
          <c:showVal val="1"/>
          <c:showCatName val="0"/>
          <c:showSerName val="0"/>
          <c:showPercent val="0"/>
          <c:showBubbleSize val="0"/>
        </c:dLbls>
        <c:gapWidth val="219"/>
        <c:overlap val="-27"/>
        <c:axId val="622459912"/>
        <c:axId val="622466472"/>
      </c:barChart>
      <c:catAx>
        <c:axId val="622459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466472"/>
        <c:crosses val="autoZero"/>
        <c:auto val="1"/>
        <c:lblAlgn val="ctr"/>
        <c:lblOffset val="100"/>
        <c:noMultiLvlLbl val="0"/>
      </c:catAx>
      <c:valAx>
        <c:axId val="622466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459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0.35295</cdr:x>
      <cdr:y>0.3763</cdr:y>
    </cdr:from>
    <cdr:to>
      <cdr:x>0.44984</cdr:x>
      <cdr:y>0.3763</cdr:y>
    </cdr:to>
    <cdr:cxnSp macro="">
      <cdr:nvCxnSpPr>
        <cdr:cNvPr id="3" name="Straight Connector 2">
          <a:extLst xmlns:a="http://schemas.openxmlformats.org/drawingml/2006/main">
            <a:ext uri="{FF2B5EF4-FFF2-40B4-BE49-F238E27FC236}">
              <a16:creationId xmlns:a16="http://schemas.microsoft.com/office/drawing/2014/main" id="{6E0E6CBC-053B-4DF9-9CB3-9C191F77620C}"/>
            </a:ext>
          </a:extLst>
        </cdr:cNvPr>
        <cdr:cNvCxnSpPr/>
      </cdr:nvCxnSpPr>
      <cdr:spPr>
        <a:xfrm xmlns:a="http://schemas.openxmlformats.org/drawingml/2006/main">
          <a:off x="1814518" y="1542382"/>
          <a:ext cx="498105" cy="0"/>
        </a:xfrm>
        <a:prstGeom xmlns:a="http://schemas.openxmlformats.org/drawingml/2006/main" prst="line">
          <a:avLst/>
        </a:prstGeom>
        <a:ln xmlns:a="http://schemas.openxmlformats.org/drawingml/2006/main" w="9525" cap="flat" cmpd="sng" algn="ctr">
          <a:solidFill>
            <a:schemeClr val="accent3"/>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0.54853</cdr:x>
      <cdr:y>0.37627</cdr:y>
    </cdr:from>
    <cdr:to>
      <cdr:x>0.64544</cdr:x>
      <cdr:y>0.37627</cdr:y>
    </cdr:to>
    <cdr:cxnSp macro="">
      <cdr:nvCxnSpPr>
        <cdr:cNvPr id="5" name="Straight Connector 4">
          <a:extLst xmlns:a="http://schemas.openxmlformats.org/drawingml/2006/main">
            <a:ext uri="{FF2B5EF4-FFF2-40B4-BE49-F238E27FC236}">
              <a16:creationId xmlns:a16="http://schemas.microsoft.com/office/drawing/2014/main" id="{976FD17A-9FD4-4726-BFCD-921F5B0F5497}"/>
            </a:ext>
          </a:extLst>
        </cdr:cNvPr>
        <cdr:cNvCxnSpPr/>
      </cdr:nvCxnSpPr>
      <cdr:spPr>
        <a:xfrm xmlns:a="http://schemas.openxmlformats.org/drawingml/2006/main">
          <a:off x="2819959" y="1542241"/>
          <a:ext cx="498208" cy="0"/>
        </a:xfrm>
        <a:prstGeom xmlns:a="http://schemas.openxmlformats.org/drawingml/2006/main" prst="line">
          <a:avLst/>
        </a:prstGeom>
        <a:ln xmlns:a="http://schemas.openxmlformats.org/drawingml/2006/main" w="9525" cap="flat" cmpd="sng" algn="ctr">
          <a:solidFill>
            <a:schemeClr val="accent3"/>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0.36165</cdr:x>
      <cdr:y>0.60296</cdr:y>
    </cdr:from>
    <cdr:to>
      <cdr:x>0.45855</cdr:x>
      <cdr:y>0.60296</cdr:y>
    </cdr:to>
    <cdr:cxnSp macro="">
      <cdr:nvCxnSpPr>
        <cdr:cNvPr id="6" name="Straight Connector 5">
          <a:extLst xmlns:a="http://schemas.openxmlformats.org/drawingml/2006/main">
            <a:ext uri="{FF2B5EF4-FFF2-40B4-BE49-F238E27FC236}">
              <a16:creationId xmlns:a16="http://schemas.microsoft.com/office/drawing/2014/main" id="{47358A9A-6C16-40E9-A144-88275AF6625C}"/>
            </a:ext>
          </a:extLst>
        </cdr:cNvPr>
        <cdr:cNvCxnSpPr/>
      </cdr:nvCxnSpPr>
      <cdr:spPr>
        <a:xfrm xmlns:a="http://schemas.openxmlformats.org/drawingml/2006/main">
          <a:off x="1859219" y="2471412"/>
          <a:ext cx="498157" cy="0"/>
        </a:xfrm>
        <a:prstGeom xmlns:a="http://schemas.openxmlformats.org/drawingml/2006/main" prst="line">
          <a:avLst/>
        </a:prstGeom>
        <a:ln xmlns:a="http://schemas.openxmlformats.org/drawingml/2006/main" w="9525"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0.54145</cdr:x>
      <cdr:y>0.60296</cdr:y>
    </cdr:from>
    <cdr:to>
      <cdr:x>0.63835</cdr:x>
      <cdr:y>0.60296</cdr:y>
    </cdr:to>
    <cdr:cxnSp macro="">
      <cdr:nvCxnSpPr>
        <cdr:cNvPr id="7" name="Straight Connector 6">
          <a:extLst xmlns:a="http://schemas.openxmlformats.org/drawingml/2006/main">
            <a:ext uri="{FF2B5EF4-FFF2-40B4-BE49-F238E27FC236}">
              <a16:creationId xmlns:a16="http://schemas.microsoft.com/office/drawing/2014/main" id="{219AD672-36A7-4353-8F8A-120BFB1FDD90}"/>
            </a:ext>
          </a:extLst>
        </cdr:cNvPr>
        <cdr:cNvCxnSpPr/>
      </cdr:nvCxnSpPr>
      <cdr:spPr>
        <a:xfrm xmlns:a="http://schemas.openxmlformats.org/drawingml/2006/main">
          <a:off x="2783558" y="2471412"/>
          <a:ext cx="498157" cy="0"/>
        </a:xfrm>
        <a:prstGeom xmlns:a="http://schemas.openxmlformats.org/drawingml/2006/main" prst="line">
          <a:avLst/>
        </a:prstGeom>
        <a:ln xmlns:a="http://schemas.openxmlformats.org/drawingml/2006/main" w="9525"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0.33142</cdr:x>
      <cdr:y>0.84308</cdr:y>
    </cdr:from>
    <cdr:to>
      <cdr:x>0.42832</cdr:x>
      <cdr:y>0.84308</cdr:y>
    </cdr:to>
    <cdr:cxnSp macro="">
      <cdr:nvCxnSpPr>
        <cdr:cNvPr id="8" name="Straight Connector 7">
          <a:extLst xmlns:a="http://schemas.openxmlformats.org/drawingml/2006/main">
            <a:ext uri="{FF2B5EF4-FFF2-40B4-BE49-F238E27FC236}">
              <a16:creationId xmlns:a16="http://schemas.microsoft.com/office/drawing/2014/main" id="{805898D5-5B07-4659-A8B2-FDB5BE4CB625}"/>
            </a:ext>
          </a:extLst>
        </cdr:cNvPr>
        <cdr:cNvCxnSpPr/>
      </cdr:nvCxnSpPr>
      <cdr:spPr>
        <a:xfrm xmlns:a="http://schemas.openxmlformats.org/drawingml/2006/main">
          <a:off x="1703786" y="3455616"/>
          <a:ext cx="498157" cy="0"/>
        </a:xfrm>
        <a:prstGeom xmlns:a="http://schemas.openxmlformats.org/drawingml/2006/main" prst="line">
          <a:avLst/>
        </a:prstGeom>
        <a:ln xmlns:a="http://schemas.openxmlformats.org/drawingml/2006/main" w="9525" cap="flat" cmpd="sng" algn="ctr">
          <a:solidFill>
            <a:schemeClr val="accent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0.55054</cdr:x>
      <cdr:y>0.84308</cdr:y>
    </cdr:from>
    <cdr:to>
      <cdr:x>0.64744</cdr:x>
      <cdr:y>0.84308</cdr:y>
    </cdr:to>
    <cdr:cxnSp macro="">
      <cdr:nvCxnSpPr>
        <cdr:cNvPr id="9" name="Straight Connector 8">
          <a:extLst xmlns:a="http://schemas.openxmlformats.org/drawingml/2006/main">
            <a:ext uri="{FF2B5EF4-FFF2-40B4-BE49-F238E27FC236}">
              <a16:creationId xmlns:a16="http://schemas.microsoft.com/office/drawing/2014/main" id="{ABFCA83E-1203-4DCD-A6F0-8BD08B3AB2DA}"/>
            </a:ext>
          </a:extLst>
        </cdr:cNvPr>
        <cdr:cNvCxnSpPr/>
      </cdr:nvCxnSpPr>
      <cdr:spPr>
        <a:xfrm xmlns:a="http://schemas.openxmlformats.org/drawingml/2006/main">
          <a:off x="2830284" y="3455616"/>
          <a:ext cx="498157" cy="0"/>
        </a:xfrm>
        <a:prstGeom xmlns:a="http://schemas.openxmlformats.org/drawingml/2006/main" prst="line">
          <a:avLst/>
        </a:prstGeom>
        <a:ln xmlns:a="http://schemas.openxmlformats.org/drawingml/2006/main" w="9525" cap="flat" cmpd="sng" algn="ctr">
          <a:solidFill>
            <a:schemeClr val="accent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0.17059</cdr:y>
    </cdr:from>
    <cdr:to>
      <cdr:x>0.21102</cdr:x>
      <cdr:y>0.24012</cdr:y>
    </cdr:to>
    <cdr:sp macro="" textlink="">
      <cdr:nvSpPr>
        <cdr:cNvPr id="2" name="TextBox 1">
          <a:extLst xmlns:a="http://schemas.openxmlformats.org/drawingml/2006/main">
            <a:ext uri="{FF2B5EF4-FFF2-40B4-BE49-F238E27FC236}">
              <a16:creationId xmlns:a16="http://schemas.microsoft.com/office/drawing/2014/main" id="{42CC2AC6-8CC8-46B1-A2D4-3F9DD6EC1D4E}"/>
            </a:ext>
          </a:extLst>
        </cdr:cNvPr>
        <cdr:cNvSpPr txBox="1"/>
      </cdr:nvSpPr>
      <cdr:spPr>
        <a:xfrm xmlns:a="http://schemas.openxmlformats.org/drawingml/2006/main">
          <a:off x="0" y="842312"/>
          <a:ext cx="1389299" cy="34336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rgbClr val="616161"/>
              </a:solidFill>
            </a:rPr>
            <a:t>Medicaid FFS</a:t>
          </a:r>
        </a:p>
      </cdr:txBody>
    </cdr:sp>
  </cdr:relSizeAnchor>
  <cdr:relSizeAnchor xmlns:cdr="http://schemas.openxmlformats.org/drawingml/2006/chartDrawing">
    <cdr:from>
      <cdr:x>0</cdr:x>
      <cdr:y>0.27313</cdr:y>
    </cdr:from>
    <cdr:to>
      <cdr:x>0.21929</cdr:x>
      <cdr:y>0.33933</cdr:y>
    </cdr:to>
    <cdr:sp macro="" textlink="">
      <cdr:nvSpPr>
        <cdr:cNvPr id="13" name="TextBox 1">
          <a:extLst xmlns:a="http://schemas.openxmlformats.org/drawingml/2006/main">
            <a:ext uri="{FF2B5EF4-FFF2-40B4-BE49-F238E27FC236}">
              <a16:creationId xmlns:a16="http://schemas.microsoft.com/office/drawing/2014/main" id="{5FE7A108-2185-4E3E-9C3A-924E4D9D3687}"/>
            </a:ext>
          </a:extLst>
        </cdr:cNvPr>
        <cdr:cNvSpPr txBox="1"/>
      </cdr:nvSpPr>
      <cdr:spPr>
        <a:xfrm xmlns:a="http://schemas.openxmlformats.org/drawingml/2006/main">
          <a:off x="-119743" y="1348654"/>
          <a:ext cx="1499523" cy="32688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616161"/>
              </a:solidFill>
            </a:rPr>
            <a:t>Medicare MCO</a:t>
          </a:r>
        </a:p>
      </cdr:txBody>
    </cdr:sp>
  </cdr:relSizeAnchor>
  <cdr:relSizeAnchor xmlns:cdr="http://schemas.openxmlformats.org/drawingml/2006/chartDrawing">
    <cdr:from>
      <cdr:x>0.00322</cdr:x>
      <cdr:y>0.40031</cdr:y>
    </cdr:from>
    <cdr:to>
      <cdr:x>0.2192</cdr:x>
      <cdr:y>0.4742</cdr:y>
    </cdr:to>
    <cdr:sp macro="" textlink="">
      <cdr:nvSpPr>
        <cdr:cNvPr id="14" name="TextBox 1">
          <a:extLst xmlns:a="http://schemas.openxmlformats.org/drawingml/2006/main">
            <a:ext uri="{FF2B5EF4-FFF2-40B4-BE49-F238E27FC236}">
              <a16:creationId xmlns:a16="http://schemas.microsoft.com/office/drawing/2014/main" id="{89F6B2FB-0198-4916-8111-F9BB935762E3}"/>
            </a:ext>
          </a:extLst>
        </cdr:cNvPr>
        <cdr:cNvSpPr txBox="1"/>
      </cdr:nvSpPr>
      <cdr:spPr>
        <a:xfrm xmlns:a="http://schemas.openxmlformats.org/drawingml/2006/main">
          <a:off x="21992" y="1976655"/>
          <a:ext cx="1476911" cy="3648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616161"/>
              </a:solidFill>
            </a:rPr>
            <a:t>Medicaid MCO</a:t>
          </a:r>
        </a:p>
      </cdr:txBody>
    </cdr:sp>
  </cdr:relSizeAnchor>
  <cdr:relSizeAnchor xmlns:cdr="http://schemas.openxmlformats.org/drawingml/2006/chartDrawing">
    <cdr:from>
      <cdr:x>0.01148</cdr:x>
      <cdr:y>0.55057</cdr:y>
    </cdr:from>
    <cdr:to>
      <cdr:x>0.2192</cdr:x>
      <cdr:y>0.62256</cdr:y>
    </cdr:to>
    <cdr:sp macro="" textlink="">
      <cdr:nvSpPr>
        <cdr:cNvPr id="15" name="TextBox 1">
          <a:extLst xmlns:a="http://schemas.openxmlformats.org/drawingml/2006/main">
            <a:ext uri="{FF2B5EF4-FFF2-40B4-BE49-F238E27FC236}">
              <a16:creationId xmlns:a16="http://schemas.microsoft.com/office/drawing/2014/main" id="{28A5FAA8-4054-4248-B8DC-D511B7F42B8A}"/>
            </a:ext>
          </a:extLst>
        </cdr:cNvPr>
        <cdr:cNvSpPr txBox="1"/>
      </cdr:nvSpPr>
      <cdr:spPr>
        <a:xfrm xmlns:a="http://schemas.openxmlformats.org/drawingml/2006/main">
          <a:off x="78524" y="2718572"/>
          <a:ext cx="1420379" cy="3554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616161"/>
              </a:solidFill>
            </a:rPr>
            <a:t>Medicare FFS</a:t>
          </a:r>
        </a:p>
      </cdr:txBody>
    </cdr:sp>
  </cdr:relSizeAnchor>
  <cdr:relSizeAnchor xmlns:cdr="http://schemas.openxmlformats.org/drawingml/2006/chartDrawing">
    <cdr:from>
      <cdr:x>0</cdr:x>
      <cdr:y>0.75014</cdr:y>
    </cdr:from>
    <cdr:to>
      <cdr:x>0.20441</cdr:x>
      <cdr:y>0.81193</cdr:y>
    </cdr:to>
    <cdr:sp macro="" textlink="">
      <cdr:nvSpPr>
        <cdr:cNvPr id="16" name="TextBox 1">
          <a:extLst xmlns:a="http://schemas.openxmlformats.org/drawingml/2006/main">
            <a:ext uri="{FF2B5EF4-FFF2-40B4-BE49-F238E27FC236}">
              <a16:creationId xmlns:a16="http://schemas.microsoft.com/office/drawing/2014/main" id="{0EF9B1E2-54B7-44A0-BCE3-4C871373E97D}"/>
            </a:ext>
          </a:extLst>
        </cdr:cNvPr>
        <cdr:cNvSpPr txBox="1"/>
      </cdr:nvSpPr>
      <cdr:spPr>
        <a:xfrm xmlns:a="http://schemas.openxmlformats.org/drawingml/2006/main">
          <a:off x="0" y="3704019"/>
          <a:ext cx="1397766" cy="30511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616161"/>
              </a:solidFill>
            </a:rPr>
            <a:t>Commercial</a:t>
          </a:r>
        </a:p>
      </cdr:txBody>
    </cdr:sp>
  </cdr:relSizeAnchor>
  <cdr:relSizeAnchor xmlns:cdr="http://schemas.openxmlformats.org/drawingml/2006/chartDrawing">
    <cdr:from>
      <cdr:x>0.47399</cdr:x>
      <cdr:y>0.15221</cdr:y>
    </cdr:from>
    <cdr:to>
      <cdr:x>0.62819</cdr:x>
      <cdr:y>0.2124</cdr:y>
    </cdr:to>
    <cdr:sp macro="" textlink="">
      <cdr:nvSpPr>
        <cdr:cNvPr id="17" name="TextBox 1">
          <a:extLst xmlns:a="http://schemas.openxmlformats.org/drawingml/2006/main">
            <a:ext uri="{FF2B5EF4-FFF2-40B4-BE49-F238E27FC236}">
              <a16:creationId xmlns:a16="http://schemas.microsoft.com/office/drawing/2014/main" id="{8ED89778-4D8D-4A89-B333-3EFC35FCE905}"/>
            </a:ext>
          </a:extLst>
        </cdr:cNvPr>
        <cdr:cNvSpPr txBox="1"/>
      </cdr:nvSpPr>
      <cdr:spPr>
        <a:xfrm xmlns:a="http://schemas.openxmlformats.org/drawingml/2006/main">
          <a:off x="3241176" y="751599"/>
          <a:ext cx="1054494" cy="297158"/>
        </a:xfrm>
        <a:prstGeom xmlns:a="http://schemas.openxmlformats.org/drawingml/2006/main" prst="rect">
          <a:avLst/>
        </a:prstGeom>
        <a:solidFill xmlns:a="http://schemas.openxmlformats.org/drawingml/2006/main">
          <a:srgbClr val="BABABA"/>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5.7%</a:t>
          </a:r>
        </a:p>
      </cdr:txBody>
    </cdr:sp>
  </cdr:relSizeAnchor>
  <cdr:relSizeAnchor xmlns:cdr="http://schemas.openxmlformats.org/drawingml/2006/chartDrawing">
    <cdr:from>
      <cdr:x>0.47539</cdr:x>
      <cdr:y>0.25476</cdr:y>
    </cdr:from>
    <cdr:to>
      <cdr:x>0.62763</cdr:x>
      <cdr:y>0.31205</cdr:y>
    </cdr:to>
    <cdr:sp macro="" textlink="">
      <cdr:nvSpPr>
        <cdr:cNvPr id="18" name="TextBox 1">
          <a:extLst xmlns:a="http://schemas.openxmlformats.org/drawingml/2006/main">
            <a:ext uri="{FF2B5EF4-FFF2-40B4-BE49-F238E27FC236}">
              <a16:creationId xmlns:a16="http://schemas.microsoft.com/office/drawing/2014/main" id="{5D8FD9E0-3FEA-43B6-AAFE-FACCCA6AE8D6}"/>
            </a:ext>
          </a:extLst>
        </cdr:cNvPr>
        <cdr:cNvSpPr txBox="1"/>
      </cdr:nvSpPr>
      <cdr:spPr>
        <a:xfrm xmlns:a="http://schemas.openxmlformats.org/drawingml/2006/main">
          <a:off x="3250797" y="1257943"/>
          <a:ext cx="1041035" cy="282890"/>
        </a:xfrm>
        <a:prstGeom xmlns:a="http://schemas.openxmlformats.org/drawingml/2006/main" prst="rect">
          <a:avLst/>
        </a:prstGeom>
        <a:solidFill xmlns:a="http://schemas.openxmlformats.org/drawingml/2006/main">
          <a:srgbClr val="89B3DE"/>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3.4%</a:t>
          </a:r>
        </a:p>
      </cdr:txBody>
    </cdr:sp>
  </cdr:relSizeAnchor>
  <cdr:relSizeAnchor xmlns:cdr="http://schemas.openxmlformats.org/drawingml/2006/chartDrawing">
    <cdr:from>
      <cdr:x>0.47729</cdr:x>
      <cdr:y>0.37972</cdr:y>
    </cdr:from>
    <cdr:to>
      <cdr:x>0.6261</cdr:x>
      <cdr:y>0.43871</cdr:y>
    </cdr:to>
    <cdr:sp macro="" textlink="">
      <cdr:nvSpPr>
        <cdr:cNvPr id="19" name="TextBox 1">
          <a:extLst xmlns:a="http://schemas.openxmlformats.org/drawingml/2006/main">
            <a:ext uri="{FF2B5EF4-FFF2-40B4-BE49-F238E27FC236}">
              <a16:creationId xmlns:a16="http://schemas.microsoft.com/office/drawing/2014/main" id="{28B1C5C0-F796-4482-BA09-4FE4308723B8}"/>
            </a:ext>
          </a:extLst>
        </cdr:cNvPr>
        <cdr:cNvSpPr txBox="1"/>
      </cdr:nvSpPr>
      <cdr:spPr>
        <a:xfrm xmlns:a="http://schemas.openxmlformats.org/drawingml/2006/main">
          <a:off x="3263785" y="1874986"/>
          <a:ext cx="1017587" cy="291272"/>
        </a:xfrm>
        <a:prstGeom xmlns:a="http://schemas.openxmlformats.org/drawingml/2006/main" prst="rect">
          <a:avLst/>
        </a:prstGeom>
        <a:solidFill xmlns:a="http://schemas.openxmlformats.org/drawingml/2006/main">
          <a:srgbClr val="4E8DCD"/>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5.8%</a:t>
          </a:r>
        </a:p>
      </cdr:txBody>
    </cdr:sp>
  </cdr:relSizeAnchor>
  <cdr:relSizeAnchor xmlns:cdr="http://schemas.openxmlformats.org/drawingml/2006/chartDrawing">
    <cdr:from>
      <cdr:x>0.48333</cdr:x>
      <cdr:y>0.55057</cdr:y>
    </cdr:from>
    <cdr:to>
      <cdr:x>0.62721</cdr:x>
      <cdr:y>0.61287</cdr:y>
    </cdr:to>
    <cdr:sp macro="" textlink="">
      <cdr:nvSpPr>
        <cdr:cNvPr id="20" name="TextBox 1">
          <a:extLst xmlns:a="http://schemas.openxmlformats.org/drawingml/2006/main">
            <a:ext uri="{FF2B5EF4-FFF2-40B4-BE49-F238E27FC236}">
              <a16:creationId xmlns:a16="http://schemas.microsoft.com/office/drawing/2014/main" id="{39D06324-60DC-49DF-85AF-9BCCDD79C5F0}"/>
            </a:ext>
          </a:extLst>
        </cdr:cNvPr>
        <cdr:cNvSpPr txBox="1"/>
      </cdr:nvSpPr>
      <cdr:spPr>
        <a:xfrm xmlns:a="http://schemas.openxmlformats.org/drawingml/2006/main">
          <a:off x="3305042" y="2718572"/>
          <a:ext cx="983930" cy="307657"/>
        </a:xfrm>
        <a:prstGeom xmlns:a="http://schemas.openxmlformats.org/drawingml/2006/main" prst="rect">
          <a:avLst/>
        </a:prstGeom>
        <a:solidFill xmlns:a="http://schemas.openxmlformats.org/drawingml/2006/main">
          <a:srgbClr val="2F5674"/>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3.7%</a:t>
          </a:r>
        </a:p>
      </cdr:txBody>
    </cdr:sp>
  </cdr:relSizeAnchor>
  <cdr:relSizeAnchor xmlns:cdr="http://schemas.openxmlformats.org/drawingml/2006/chartDrawing">
    <cdr:from>
      <cdr:x>0.48277</cdr:x>
      <cdr:y>0.74794</cdr:y>
    </cdr:from>
    <cdr:to>
      <cdr:x>0.62769</cdr:x>
      <cdr:y>0.80141</cdr:y>
    </cdr:to>
    <cdr:sp macro="" textlink="">
      <cdr:nvSpPr>
        <cdr:cNvPr id="21" name="TextBox 1">
          <a:extLst xmlns:a="http://schemas.openxmlformats.org/drawingml/2006/main">
            <a:ext uri="{FF2B5EF4-FFF2-40B4-BE49-F238E27FC236}">
              <a16:creationId xmlns:a16="http://schemas.microsoft.com/office/drawing/2014/main" id="{2A136170-2366-41B6-97D6-65B405858FEF}"/>
            </a:ext>
          </a:extLst>
        </cdr:cNvPr>
        <cdr:cNvSpPr txBox="1"/>
      </cdr:nvSpPr>
      <cdr:spPr>
        <a:xfrm xmlns:a="http://schemas.openxmlformats.org/drawingml/2006/main">
          <a:off x="3301224" y="3693134"/>
          <a:ext cx="990972" cy="264050"/>
        </a:xfrm>
        <a:prstGeom xmlns:a="http://schemas.openxmlformats.org/drawingml/2006/main" prst="rect">
          <a:avLst/>
        </a:prstGeom>
        <a:solidFill xmlns:a="http://schemas.openxmlformats.org/drawingml/2006/main">
          <a:srgbClr val="A39B4E"/>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1.9%</a:t>
          </a:r>
        </a:p>
      </cdr:txBody>
    </cdr:sp>
  </cdr:relSizeAnchor>
</c:userShapes>
</file>

<file path=ppt/drawings/drawing3.xml><?xml version="1.0" encoding="utf-8"?>
<c:userShapes xmlns:c="http://schemas.openxmlformats.org/drawingml/2006/chart">
  <cdr:relSizeAnchor xmlns:cdr="http://schemas.openxmlformats.org/drawingml/2006/chartDrawing">
    <cdr:from>
      <cdr:x>0.43015</cdr:x>
      <cdr:y>0.3347</cdr:y>
    </cdr:from>
    <cdr:to>
      <cdr:x>0.5321</cdr:x>
      <cdr:y>0.3347</cdr:y>
    </cdr:to>
    <cdr:cxnSp macro="">
      <cdr:nvCxnSpPr>
        <cdr:cNvPr id="2" name="Straight Connector 1">
          <a:extLst xmlns:a="http://schemas.openxmlformats.org/drawingml/2006/main">
            <a:ext uri="{FF2B5EF4-FFF2-40B4-BE49-F238E27FC236}">
              <a16:creationId xmlns:a16="http://schemas.microsoft.com/office/drawing/2014/main" id="{D5C50770-820D-41C1-8FD2-12DFBFA04D51}"/>
            </a:ext>
          </a:extLst>
        </cdr:cNvPr>
        <cdr:cNvCxnSpPr/>
      </cdr:nvCxnSpPr>
      <cdr:spPr>
        <a:xfrm xmlns:a="http://schemas.openxmlformats.org/drawingml/2006/main">
          <a:off x="3161378" y="1726785"/>
          <a:ext cx="749300" cy="0"/>
        </a:xfrm>
        <a:prstGeom xmlns:a="http://schemas.openxmlformats.org/drawingml/2006/main" prst="line">
          <a:avLst/>
        </a:prstGeom>
        <a:ln xmlns:a="http://schemas.openxmlformats.org/drawingml/2006/main" w="9525" cap="flat" cmpd="sng" algn="ctr">
          <a:solidFill>
            <a:schemeClr val="accent3"/>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0.63526</cdr:x>
      <cdr:y>0.33224</cdr:y>
    </cdr:from>
    <cdr:to>
      <cdr:x>0.73722</cdr:x>
      <cdr:y>0.33224</cdr:y>
    </cdr:to>
    <cdr:cxnSp macro="">
      <cdr:nvCxnSpPr>
        <cdr:cNvPr id="3" name="Straight Connector 2">
          <a:extLst xmlns:a="http://schemas.openxmlformats.org/drawingml/2006/main">
            <a:ext uri="{FF2B5EF4-FFF2-40B4-BE49-F238E27FC236}">
              <a16:creationId xmlns:a16="http://schemas.microsoft.com/office/drawing/2014/main" id="{B756E8EF-916E-4511-B5C2-ED498F1EA8D8}"/>
            </a:ext>
          </a:extLst>
        </cdr:cNvPr>
        <cdr:cNvCxnSpPr/>
      </cdr:nvCxnSpPr>
      <cdr:spPr>
        <a:xfrm xmlns:a="http://schemas.openxmlformats.org/drawingml/2006/main">
          <a:off x="4668867" y="1714085"/>
          <a:ext cx="749300" cy="0"/>
        </a:xfrm>
        <a:prstGeom xmlns:a="http://schemas.openxmlformats.org/drawingml/2006/main" prst="line">
          <a:avLst/>
        </a:prstGeom>
        <a:ln xmlns:a="http://schemas.openxmlformats.org/drawingml/2006/main" w="9525" cap="flat" cmpd="sng" algn="ctr">
          <a:solidFill>
            <a:schemeClr val="accent3"/>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0.42814</cdr:x>
      <cdr:y>0.6264</cdr:y>
    </cdr:from>
    <cdr:to>
      <cdr:x>0.53009</cdr:x>
      <cdr:y>0.6264</cdr:y>
    </cdr:to>
    <cdr:cxnSp macro="">
      <cdr:nvCxnSpPr>
        <cdr:cNvPr id="4" name="Straight Connector 3">
          <a:extLst xmlns:a="http://schemas.openxmlformats.org/drawingml/2006/main">
            <a:ext uri="{FF2B5EF4-FFF2-40B4-BE49-F238E27FC236}">
              <a16:creationId xmlns:a16="http://schemas.microsoft.com/office/drawing/2014/main" id="{B2009FEA-7FA5-432B-B937-6CB40FC99AA9}"/>
            </a:ext>
          </a:extLst>
        </cdr:cNvPr>
        <cdr:cNvCxnSpPr/>
      </cdr:nvCxnSpPr>
      <cdr:spPr>
        <a:xfrm xmlns:a="http://schemas.openxmlformats.org/drawingml/2006/main">
          <a:off x="3146591" y="3231735"/>
          <a:ext cx="749300" cy="0"/>
        </a:xfrm>
        <a:prstGeom xmlns:a="http://schemas.openxmlformats.org/drawingml/2006/main" prst="line">
          <a:avLst/>
        </a:prstGeom>
        <a:ln xmlns:a="http://schemas.openxmlformats.org/drawingml/2006/main" w="9525"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0.63526</cdr:x>
      <cdr:y>0.6264</cdr:y>
    </cdr:from>
    <cdr:to>
      <cdr:x>0.73722</cdr:x>
      <cdr:y>0.6264</cdr:y>
    </cdr:to>
    <cdr:cxnSp macro="">
      <cdr:nvCxnSpPr>
        <cdr:cNvPr id="5" name="Straight Connector 4">
          <a:extLst xmlns:a="http://schemas.openxmlformats.org/drawingml/2006/main">
            <a:ext uri="{FF2B5EF4-FFF2-40B4-BE49-F238E27FC236}">
              <a16:creationId xmlns:a16="http://schemas.microsoft.com/office/drawing/2014/main" id="{38997E2C-EA22-451B-A9F8-0A45716A4360}"/>
            </a:ext>
          </a:extLst>
        </cdr:cNvPr>
        <cdr:cNvCxnSpPr/>
      </cdr:nvCxnSpPr>
      <cdr:spPr>
        <a:xfrm xmlns:a="http://schemas.openxmlformats.org/drawingml/2006/main">
          <a:off x="4668867" y="3231735"/>
          <a:ext cx="749300" cy="0"/>
        </a:xfrm>
        <a:prstGeom xmlns:a="http://schemas.openxmlformats.org/drawingml/2006/main" prst="line">
          <a:avLst/>
        </a:prstGeom>
        <a:ln xmlns:a="http://schemas.openxmlformats.org/drawingml/2006/main" w="9525"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0.42814</cdr:x>
      <cdr:y>0.86886</cdr:y>
    </cdr:from>
    <cdr:to>
      <cdr:x>0.53009</cdr:x>
      <cdr:y>0.86886</cdr:y>
    </cdr:to>
    <cdr:cxnSp macro="">
      <cdr:nvCxnSpPr>
        <cdr:cNvPr id="6" name="Straight Connector 5">
          <a:extLst xmlns:a="http://schemas.openxmlformats.org/drawingml/2006/main">
            <a:ext uri="{FF2B5EF4-FFF2-40B4-BE49-F238E27FC236}">
              <a16:creationId xmlns:a16="http://schemas.microsoft.com/office/drawing/2014/main" id="{CC531A7A-F048-48FB-8350-A28C0080D47D}"/>
            </a:ext>
          </a:extLst>
        </cdr:cNvPr>
        <cdr:cNvCxnSpPr/>
      </cdr:nvCxnSpPr>
      <cdr:spPr>
        <a:xfrm xmlns:a="http://schemas.openxmlformats.org/drawingml/2006/main">
          <a:off x="3146591" y="4482685"/>
          <a:ext cx="749300" cy="0"/>
        </a:xfrm>
        <a:prstGeom xmlns:a="http://schemas.openxmlformats.org/drawingml/2006/main" prst="line">
          <a:avLst/>
        </a:prstGeom>
        <a:ln xmlns:a="http://schemas.openxmlformats.org/drawingml/2006/main" w="9525" cap="flat" cmpd="sng" algn="ctr">
          <a:solidFill>
            <a:schemeClr val="accent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0.63526</cdr:x>
      <cdr:y>0.87256</cdr:y>
    </cdr:from>
    <cdr:to>
      <cdr:x>0.73722</cdr:x>
      <cdr:y>0.87256</cdr:y>
    </cdr:to>
    <cdr:cxnSp macro="">
      <cdr:nvCxnSpPr>
        <cdr:cNvPr id="7" name="Straight Connector 6">
          <a:extLst xmlns:a="http://schemas.openxmlformats.org/drawingml/2006/main">
            <a:ext uri="{FF2B5EF4-FFF2-40B4-BE49-F238E27FC236}">
              <a16:creationId xmlns:a16="http://schemas.microsoft.com/office/drawing/2014/main" id="{F8CE5609-B0B0-4208-BC65-109474E1F262}"/>
            </a:ext>
          </a:extLst>
        </cdr:cNvPr>
        <cdr:cNvCxnSpPr/>
      </cdr:nvCxnSpPr>
      <cdr:spPr>
        <a:xfrm xmlns:a="http://schemas.openxmlformats.org/drawingml/2006/main">
          <a:off x="4668867" y="4501735"/>
          <a:ext cx="749300" cy="0"/>
        </a:xfrm>
        <a:prstGeom xmlns:a="http://schemas.openxmlformats.org/drawingml/2006/main" prst="line">
          <a:avLst/>
        </a:prstGeom>
        <a:ln xmlns:a="http://schemas.openxmlformats.org/drawingml/2006/main" w="9525" cap="flat" cmpd="sng" algn="ctr">
          <a:solidFill>
            <a:schemeClr val="accent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0.43915</cdr:x>
      <cdr:y>0.17612</cdr:y>
    </cdr:from>
    <cdr:to>
      <cdr:x>0.66364</cdr:x>
      <cdr:y>0.25346</cdr:y>
    </cdr:to>
    <cdr:sp macro="" textlink="">
      <cdr:nvSpPr>
        <cdr:cNvPr id="8" name="Flowchart: Process 7">
          <a:extLst xmlns:a="http://schemas.openxmlformats.org/drawingml/2006/main">
            <a:ext uri="{FF2B5EF4-FFF2-40B4-BE49-F238E27FC236}">
              <a16:creationId xmlns:a16="http://schemas.microsoft.com/office/drawing/2014/main" id="{41768E49-A0B7-4AC2-9C60-A2E38511C4E4}"/>
            </a:ext>
          </a:extLst>
        </cdr:cNvPr>
        <cdr:cNvSpPr/>
      </cdr:nvSpPr>
      <cdr:spPr>
        <a:xfrm xmlns:a="http://schemas.openxmlformats.org/drawingml/2006/main">
          <a:off x="3227515" y="908635"/>
          <a:ext cx="1649895" cy="399033"/>
        </a:xfrm>
        <a:prstGeom xmlns:a="http://schemas.openxmlformats.org/drawingml/2006/main" prst="flowChartProcess">
          <a:avLst/>
        </a:prstGeom>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dirty="0"/>
            <a:t>Annual Growth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3EC56-CECA-443B-B578-BD2C76F49B15}" type="datetimeFigureOut">
              <a:rPr lang="en-US" smtClean="0"/>
              <a:t>9/3/2020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BFF34-4E4C-47C4-BB1F-F6A660910A80}" type="slidenum">
              <a:rPr lang="en-US" smtClean="0"/>
              <a:t>‹#›</a:t>
            </a:fld>
            <a:endParaRPr lang="en-US"/>
          </a:p>
        </p:txBody>
      </p:sp>
    </p:spTree>
    <p:extLst>
      <p:ext uri="{BB962C8B-B14F-4D97-AF65-F5344CB8AC3E}">
        <p14:creationId xmlns:p14="http://schemas.microsoft.com/office/powerpoint/2010/main" val="261225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https://www.commonwealthfund.org/publications/2020/aug/impact-covid-19-pandemic-outpatient-visits-changing-patterns-care-newest and </a:t>
            </a:r>
          </a:p>
        </p:txBody>
      </p:sp>
      <p:sp>
        <p:nvSpPr>
          <p:cNvPr id="4" name="Slide Number Placeholder 3"/>
          <p:cNvSpPr>
            <a:spLocks noGrp="1"/>
          </p:cNvSpPr>
          <p:nvPr>
            <p:ph type="sldNum" sz="quarter" idx="5"/>
          </p:nvPr>
        </p:nvSpPr>
        <p:spPr/>
        <p:txBody>
          <a:bodyPr/>
          <a:lstStyle/>
          <a:p>
            <a:fld id="{88ABFF34-4E4C-47C4-BB1F-F6A660910A80}" type="slidenum">
              <a:rPr lang="en-US" smtClean="0"/>
              <a:t>10</a:t>
            </a:fld>
            <a:endParaRPr lang="en-US"/>
          </a:p>
        </p:txBody>
      </p:sp>
    </p:spTree>
    <p:extLst>
      <p:ext uri="{BB962C8B-B14F-4D97-AF65-F5344CB8AC3E}">
        <p14:creationId xmlns:p14="http://schemas.microsoft.com/office/powerpoint/2010/main" val="119623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Segoe UI" panose="020B0502040204020203" pitchFamily="34" charset="0"/>
              </a:rPr>
              <a:t>The insurers will be very sensitive to this slide.  I think you should explain that NCPHI trend may be volatile due to changes in insurer profitability levels from year to year.</a:t>
            </a:r>
          </a:p>
          <a:p>
            <a:endParaRPr lang="en-US"/>
          </a:p>
        </p:txBody>
      </p:sp>
      <p:sp>
        <p:nvSpPr>
          <p:cNvPr id="4" name="Slide Number Placeholder 3"/>
          <p:cNvSpPr>
            <a:spLocks noGrp="1"/>
          </p:cNvSpPr>
          <p:nvPr>
            <p:ph type="sldNum" sz="quarter" idx="5"/>
          </p:nvPr>
        </p:nvSpPr>
        <p:spPr/>
        <p:txBody>
          <a:bodyPr/>
          <a:lstStyle/>
          <a:p>
            <a:fld id="{88ABFF34-4E4C-47C4-BB1F-F6A660910A80}" type="slidenum">
              <a:rPr lang="en-US" smtClean="0"/>
              <a:t>26</a:t>
            </a:fld>
            <a:endParaRPr lang="en-US"/>
          </a:p>
        </p:txBody>
      </p:sp>
    </p:spTree>
    <p:extLst>
      <p:ext uri="{BB962C8B-B14F-4D97-AF65-F5344CB8AC3E}">
        <p14:creationId xmlns:p14="http://schemas.microsoft.com/office/powerpoint/2010/main" val="183204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BFF34-4E4C-47C4-BB1F-F6A660910A80}" type="slidenum">
              <a:rPr lang="en-US" smtClean="0"/>
              <a:t>27</a:t>
            </a:fld>
            <a:endParaRPr lang="en-US"/>
          </a:p>
        </p:txBody>
      </p:sp>
    </p:spTree>
    <p:extLst>
      <p:ext uri="{BB962C8B-B14F-4D97-AF65-F5344CB8AC3E}">
        <p14:creationId xmlns:p14="http://schemas.microsoft.com/office/powerpoint/2010/main" val="300509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a:t>
            </a:r>
          </a:p>
          <a:p>
            <a:pPr marL="171450" indent="-171450">
              <a:buFont typeface="Arial" panose="020B0604020202020204" pitchFamily="34" charset="0"/>
              <a:buChar char="•"/>
            </a:pPr>
            <a:r>
              <a:rPr lang="en-US"/>
              <a:t>The state’s four largest insurers submitted Medicaid MCO and Medicare Advantage data.</a:t>
            </a:r>
          </a:p>
          <a:p>
            <a:pPr marL="171450" indent="-171450">
              <a:buFont typeface="Arial" panose="020B0604020202020204" pitchFamily="34" charset="0"/>
              <a:buChar char="•"/>
            </a:pPr>
            <a:r>
              <a:rPr lang="en-US"/>
              <a:t>Data from Medicare Part D plans was not captured.</a:t>
            </a:r>
          </a:p>
          <a:p>
            <a:pPr marL="171450" indent="-171450">
              <a:buFont typeface="Arial" panose="020B0604020202020204" pitchFamily="34" charset="0"/>
              <a:buChar char="•"/>
            </a:pPr>
            <a:r>
              <a:rPr lang="en-US"/>
              <a:t>Data on spending from the Veteran’s Health Administration was not collected.</a:t>
            </a:r>
          </a:p>
        </p:txBody>
      </p:sp>
      <p:sp>
        <p:nvSpPr>
          <p:cNvPr id="4" name="Slide Number Placeholder 3"/>
          <p:cNvSpPr>
            <a:spLocks noGrp="1"/>
          </p:cNvSpPr>
          <p:nvPr>
            <p:ph type="sldNum" sz="quarter" idx="5"/>
          </p:nvPr>
        </p:nvSpPr>
        <p:spPr/>
        <p:txBody>
          <a:bodyPr/>
          <a:lstStyle/>
          <a:p>
            <a:fld id="{88ABFF34-4E4C-47C4-BB1F-F6A660910A80}" type="slidenum">
              <a:rPr lang="en-US" smtClean="0"/>
              <a:t>13</a:t>
            </a:fld>
            <a:endParaRPr lang="en-US"/>
          </a:p>
        </p:txBody>
      </p:sp>
    </p:spTree>
    <p:extLst>
      <p:ext uri="{BB962C8B-B14F-4D97-AF65-F5344CB8AC3E}">
        <p14:creationId xmlns:p14="http://schemas.microsoft.com/office/powerpoint/2010/main" val="339578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a:t>
            </a:r>
          </a:p>
          <a:p>
            <a:pPr marL="171450" indent="-171450">
              <a:buFont typeface="Arial" panose="020B0604020202020204" pitchFamily="34" charset="0"/>
              <a:buChar char="•"/>
            </a:pPr>
            <a:r>
              <a:rPr lang="en-US"/>
              <a:t>Medicare FFS data came directly from CMS and therefore, was not validated by project staff.</a:t>
            </a:r>
          </a:p>
          <a:p>
            <a:pPr marL="171450" indent="-171450">
              <a:buFont typeface="Arial" panose="020B0604020202020204" pitchFamily="34" charset="0"/>
              <a:buChar char="•"/>
            </a:pPr>
            <a:r>
              <a:rPr lang="en-US"/>
              <a:t>Medicaid FFS data came from EOHHS and project staff worked with EOHHS to ensure the data were reasonable.</a:t>
            </a:r>
          </a:p>
        </p:txBody>
      </p:sp>
      <p:sp>
        <p:nvSpPr>
          <p:cNvPr id="4" name="Slide Number Placeholder 3"/>
          <p:cNvSpPr>
            <a:spLocks noGrp="1"/>
          </p:cNvSpPr>
          <p:nvPr>
            <p:ph type="sldNum" sz="quarter" idx="5"/>
          </p:nvPr>
        </p:nvSpPr>
        <p:spPr/>
        <p:txBody>
          <a:bodyPr/>
          <a:lstStyle/>
          <a:p>
            <a:fld id="{88ABFF34-4E4C-47C4-BB1F-F6A660910A80}" type="slidenum">
              <a:rPr lang="en-US" smtClean="0"/>
              <a:t>14</a:t>
            </a:fld>
            <a:endParaRPr lang="en-US"/>
          </a:p>
        </p:txBody>
      </p:sp>
    </p:spTree>
    <p:extLst>
      <p:ext uri="{BB962C8B-B14F-4D97-AF65-F5344CB8AC3E}">
        <p14:creationId xmlns:p14="http://schemas.microsoft.com/office/powerpoint/2010/main" val="169381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a:t>
            </a:r>
          </a:p>
          <a:p>
            <a:r>
              <a:rPr lang="en-US"/>
              <a:t>There may be a lot of reasons why other publicly available measures of health spending are not comparable.  They include:</a:t>
            </a:r>
          </a:p>
          <a:p>
            <a:pPr marL="171450" indent="-171450">
              <a:buFont typeface="Arial" panose="020B0604020202020204" pitchFamily="34" charset="0"/>
              <a:buChar char="•"/>
            </a:pPr>
            <a:r>
              <a:rPr lang="en-US"/>
              <a:t>Different data specifications </a:t>
            </a:r>
          </a:p>
          <a:p>
            <a:pPr marL="171450" indent="-171450">
              <a:buFont typeface="Arial" panose="020B0604020202020204" pitchFamily="34" charset="0"/>
              <a:buChar char="•"/>
            </a:pPr>
            <a:r>
              <a:rPr lang="en-US"/>
              <a:t>Project staff know of no other spending analysis that analyzes resident populations only</a:t>
            </a:r>
          </a:p>
          <a:p>
            <a:pPr marL="171450" indent="-171450">
              <a:buFont typeface="Arial" panose="020B0604020202020204" pitchFamily="34" charset="0"/>
              <a:buChar char="•"/>
            </a:pPr>
            <a:r>
              <a:rPr lang="en-US"/>
              <a:t>These data are net pharmaceutical rebate spending and project staff know of no other spending analysis that accounts for Rx rebates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8ABFF34-4E4C-47C4-BB1F-F6A660910A80}" type="slidenum">
              <a:rPr lang="en-US" smtClean="0"/>
              <a:t>15</a:t>
            </a:fld>
            <a:endParaRPr lang="en-US"/>
          </a:p>
        </p:txBody>
      </p:sp>
    </p:spTree>
    <p:extLst>
      <p:ext uri="{BB962C8B-B14F-4D97-AF65-F5344CB8AC3E}">
        <p14:creationId xmlns:p14="http://schemas.microsoft.com/office/powerpoint/2010/main" val="260214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Medicaid accounted for 28% of THCE in 2018.</a:t>
            </a:r>
          </a:p>
          <a:p>
            <a:r>
              <a:rPr lang="en-US"/>
              <a:t>The NCPHI trend from 2017-2018 was driven by increases in the commercial individual and small group markets.</a:t>
            </a:r>
          </a:p>
        </p:txBody>
      </p:sp>
      <p:sp>
        <p:nvSpPr>
          <p:cNvPr id="4" name="Slide Number Placeholder 3"/>
          <p:cNvSpPr>
            <a:spLocks noGrp="1"/>
          </p:cNvSpPr>
          <p:nvPr>
            <p:ph type="sldNum" sz="quarter" idx="5"/>
          </p:nvPr>
        </p:nvSpPr>
        <p:spPr/>
        <p:txBody>
          <a:bodyPr/>
          <a:lstStyle/>
          <a:p>
            <a:fld id="{88ABFF34-4E4C-47C4-BB1F-F6A660910A80}" type="slidenum">
              <a:rPr lang="en-US" smtClean="0"/>
              <a:t>18</a:t>
            </a:fld>
            <a:endParaRPr lang="en-US"/>
          </a:p>
        </p:txBody>
      </p:sp>
    </p:spTree>
    <p:extLst>
      <p:ext uri="{BB962C8B-B14F-4D97-AF65-F5344CB8AC3E}">
        <p14:creationId xmlns:p14="http://schemas.microsoft.com/office/powerpoint/2010/main" val="282107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Medicare cannot be reported on a per capita basis due to data limitations in CMS-supplied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rPr>
              <a:t>Spending on NHPRI’s “Integrity” Medicare/Medicaid product population and associated member months was attributed 40% to Medicaid MCO and 60% to Medicare MCO based on NHPRI’s estimate of Medicare and Medicaid spending. Fee-for-service spending on individuals dually eligible for both programs were not separately identifiable in Medicare or Medicaid FFS data which did not allow for duals to be separately reported.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rPr>
              <a:t>Shrinking commercial market ?</a:t>
            </a:r>
          </a:p>
          <a:p>
            <a:endParaRPr lang="en-US"/>
          </a:p>
        </p:txBody>
      </p:sp>
      <p:sp>
        <p:nvSpPr>
          <p:cNvPr id="4" name="Slide Number Placeholder 3"/>
          <p:cNvSpPr>
            <a:spLocks noGrp="1"/>
          </p:cNvSpPr>
          <p:nvPr>
            <p:ph type="sldNum" sz="quarter" idx="5"/>
          </p:nvPr>
        </p:nvSpPr>
        <p:spPr/>
        <p:txBody>
          <a:bodyPr/>
          <a:lstStyle/>
          <a:p>
            <a:fld id="{88ABFF34-4E4C-47C4-BB1F-F6A660910A80}" type="slidenum">
              <a:rPr lang="en-US" smtClean="0"/>
              <a:t>19</a:t>
            </a:fld>
            <a:endParaRPr lang="en-US"/>
          </a:p>
        </p:txBody>
      </p:sp>
    </p:spTree>
    <p:extLst>
      <p:ext uri="{BB962C8B-B14F-4D97-AF65-F5344CB8AC3E}">
        <p14:creationId xmlns:p14="http://schemas.microsoft.com/office/powerpoint/2010/main" val="291284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BFF34-4E4C-47C4-BB1F-F6A660910A80}" type="slidenum">
              <a:rPr lang="en-US" smtClean="0"/>
              <a:t>22</a:t>
            </a:fld>
            <a:endParaRPr lang="en-US"/>
          </a:p>
        </p:txBody>
      </p:sp>
    </p:spTree>
    <p:extLst>
      <p:ext uri="{BB962C8B-B14F-4D97-AF65-F5344CB8AC3E}">
        <p14:creationId xmlns:p14="http://schemas.microsoft.com/office/powerpoint/2010/main" val="369272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“Other professional consists of payments on the basis of claims to providers for services provided by a licensed practitioner other than a physician.  This includes, but is not limited to, community health center services, freestanding ambulatory surgical center services, licensed podiatrists, nurse practitioners, physician assistants, PT/OT/SLP, psychologists, LICSW, counselors, dieticians, dentists and chiropractors. </a:t>
            </a:r>
          </a:p>
        </p:txBody>
      </p:sp>
      <p:sp>
        <p:nvSpPr>
          <p:cNvPr id="4" name="Slide Number Placeholder 3"/>
          <p:cNvSpPr>
            <a:spLocks noGrp="1"/>
          </p:cNvSpPr>
          <p:nvPr>
            <p:ph type="sldNum" sz="quarter" idx="5"/>
          </p:nvPr>
        </p:nvSpPr>
        <p:spPr/>
        <p:txBody>
          <a:bodyPr/>
          <a:lstStyle/>
          <a:p>
            <a:fld id="{88ABFF34-4E4C-47C4-BB1F-F6A660910A80}" type="slidenum">
              <a:rPr lang="en-US" smtClean="0"/>
              <a:t>23</a:t>
            </a:fld>
            <a:endParaRPr lang="en-US"/>
          </a:p>
        </p:txBody>
      </p:sp>
    </p:spTree>
    <p:extLst>
      <p:ext uri="{BB962C8B-B14F-4D97-AF65-F5344CB8AC3E}">
        <p14:creationId xmlns:p14="http://schemas.microsoft.com/office/powerpoint/2010/main" val="126121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Segoe UI" panose="020B0502040204020203" pitchFamily="34" charset="0"/>
              </a:rPr>
              <a:t>Payer-reported aggregate data can only lend so much insight.  APCD analysis would be required to ID to what extent there is a) site of service substitution hospital IP to OP, b) site of service substitution MD office to hospital OP, and c) new OP services and/or volume.</a:t>
            </a:r>
          </a:p>
          <a:p>
            <a:endParaRPr lang="en-US"/>
          </a:p>
        </p:txBody>
      </p:sp>
      <p:sp>
        <p:nvSpPr>
          <p:cNvPr id="4" name="Slide Number Placeholder 3"/>
          <p:cNvSpPr>
            <a:spLocks noGrp="1"/>
          </p:cNvSpPr>
          <p:nvPr>
            <p:ph type="sldNum" sz="quarter" idx="5"/>
          </p:nvPr>
        </p:nvSpPr>
        <p:spPr/>
        <p:txBody>
          <a:bodyPr/>
          <a:lstStyle/>
          <a:p>
            <a:fld id="{88ABFF34-4E4C-47C4-BB1F-F6A660910A80}" type="slidenum">
              <a:rPr lang="en-US" smtClean="0"/>
              <a:t>24</a:t>
            </a:fld>
            <a:endParaRPr lang="en-US"/>
          </a:p>
        </p:txBody>
      </p:sp>
    </p:spTree>
    <p:extLst>
      <p:ext uri="{BB962C8B-B14F-4D97-AF65-F5344CB8AC3E}">
        <p14:creationId xmlns:p14="http://schemas.microsoft.com/office/powerpoint/2010/main" val="483099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306356"/>
            <a:ext cx="10058400" cy="2018755"/>
          </a:xfrm>
        </p:spPr>
        <p:txBody>
          <a:bodyPr anchor="b">
            <a:normAutofit/>
          </a:bodyPr>
          <a:lstStyle>
            <a:lvl1pPr algn="ctr">
              <a:lnSpc>
                <a:spcPct val="85000"/>
              </a:lnSpc>
              <a:defRPr sz="8000" spc="-50" baseline="0">
                <a:solidFill>
                  <a:srgbClr val="1D4268"/>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D81651D-A16F-4C37-9A39-C199241A6C01}" type="datetime1">
              <a:rPr lang="en-US" smtClean="0"/>
              <a:pPr/>
              <a:t>9/3/2020</a:t>
            </a:fld>
            <a:endParaRPr lang="en-US"/>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1.jpeg">
            <a:extLst>
              <a:ext uri="{FF2B5EF4-FFF2-40B4-BE49-F238E27FC236}">
                <a16:creationId xmlns:a16="http://schemas.microsoft.com/office/drawing/2014/main" id="{3AE31069-7D15-41AE-B081-49D9D66454A6}"/>
              </a:ext>
            </a:extLst>
          </p:cNvPr>
          <p:cNvPicPr/>
          <p:nvPr userDrawn="1"/>
        </p:nvPicPr>
        <p:blipFill>
          <a:blip r:embed="rId2" cstate="print"/>
          <a:stretch>
            <a:fillRect/>
          </a:stretch>
        </p:blipFill>
        <p:spPr>
          <a:xfrm>
            <a:off x="3803559" y="23154"/>
            <a:ext cx="4584882" cy="2120039"/>
          </a:xfrm>
          <a:prstGeom prst="rect">
            <a:avLst/>
          </a:prstGeom>
        </p:spPr>
      </p:pic>
    </p:spTree>
    <p:extLst>
      <p:ext uri="{BB962C8B-B14F-4D97-AF65-F5344CB8AC3E}">
        <p14:creationId xmlns:p14="http://schemas.microsoft.com/office/powerpoint/2010/main" val="343144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4268"/>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29EBE-4401-477E-931E-805A5A3AC7CC}" type="datetime1">
              <a:rPr lang="en-US" smtClean="0"/>
              <a:pPr/>
              <a:t>9/3/2020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214379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solidFill>
                  <a:srgbClr val="1D4268"/>
                </a:solidFill>
              </a:defRPr>
            </a:lvl1pPr>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29EBE-4401-477E-931E-805A5A3AC7CC}" type="datetime1">
              <a:rPr lang="en-US" smtClean="0"/>
              <a:pPr/>
              <a:t>9/3/2020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370097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41B5C302-2967-466F-AB87-32FBE3DC0034}"/>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3272A2D9-1C29-4931-84D9-8E396571BC4B}"/>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168222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8AF59CA-9A0A-4708-991B-9EA712BC766F}"/>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0438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4839BFF-9ECC-457E-A89E-D80634445C7D}"/>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F63434C9-75F2-4FBE-AAB5-8DD0AE09F3D5}"/>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429000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7590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2037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584951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5">
            <a:extLst>
              <a:ext uri="{FF2B5EF4-FFF2-40B4-BE49-F238E27FC236}">
                <a16:creationId xmlns:a16="http://schemas.microsoft.com/office/drawing/2014/main" id="{E5C79C45-808A-49F1-9C82-72DF978C382C}"/>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5C6FB3CA-FE55-4F81-BE76-EBD293AF20D2}"/>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2783203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5099858" cy="365125"/>
          </a:xfrm>
          <a:prstGeom prst="rect">
            <a:avLst/>
          </a:prstGeo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344068"/>
                </a:solidFill>
                <a:effectLst/>
                <a:uLnTx/>
                <a:uFillTx/>
                <a:latin typeface="Calibri"/>
                <a:ea typeface="+mn-ea"/>
                <a:cs typeface="+mn-cs"/>
              </a:rPr>
              <a:t>State of Rhode Island  Support provided by the  Peterson Center on Healthcare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34406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344068"/>
              </a:solidFill>
              <a:effectLst/>
              <a:uLnTx/>
              <a:uFillTx/>
              <a:latin typeface="Calibri"/>
              <a:ea typeface="+mn-ea"/>
              <a:cs typeface="+mn-cs"/>
            </a:endParaRPr>
          </a:p>
        </p:txBody>
      </p:sp>
    </p:spTree>
    <p:extLst>
      <p:ext uri="{BB962C8B-B14F-4D97-AF65-F5344CB8AC3E}">
        <p14:creationId xmlns:p14="http://schemas.microsoft.com/office/powerpoint/2010/main" val="259511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1D4268"/>
                </a:solidFill>
              </a:defRPr>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D24412-2748-4BFF-BC48-DB209666C6CF}" type="datetime1">
              <a:rPr lang="en-US" smtClean="0"/>
              <a:pPr/>
              <a:t>9/3/2020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671631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77930D2F-DBF3-4165-897C-F4EF71BF2188}"/>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BAB244DF-19AB-4763-9464-2A8D205EEC9B}"/>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650284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02369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81751DFF-58CF-49E1-B757-841659A05350}"/>
              </a:ext>
            </a:extLst>
          </p:cNvPr>
          <p:cNvSpPr txBox="1">
            <a:spLocks/>
          </p:cNvSpPr>
          <p:nvPr userDrawn="1"/>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88AA37-CDEA-44EC-A0B7-972E33B09182}" type="slidenum">
              <a:rPr lang="en-US" smtClean="0">
                <a:latin typeface="Calibri"/>
              </a:rPr>
              <a:pPr>
                <a:defRPr/>
              </a:pPr>
              <a:t>‹#›</a:t>
            </a:fld>
            <a:endParaRPr lang="en-US">
              <a:latin typeface="Calibri"/>
            </a:endParaRPr>
          </a:p>
        </p:txBody>
      </p:sp>
      <p:sp>
        <p:nvSpPr>
          <p:cNvPr id="10" name="Footer Placeholder 3">
            <a:extLst>
              <a:ext uri="{FF2B5EF4-FFF2-40B4-BE49-F238E27FC236}">
                <a16:creationId xmlns:a16="http://schemas.microsoft.com/office/drawing/2014/main" id="{9AD44724-A3C3-4F77-943C-D348B8573A68}"/>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1291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 y="1716464"/>
            <a:ext cx="12188825" cy="1237047"/>
          </a:xfrm>
          <a:solidFill>
            <a:schemeClr val="accent4">
              <a:lumMod val="20000"/>
              <a:lumOff val="80000"/>
            </a:schemeClr>
          </a:solidFill>
          <a:ln>
            <a:solidFill>
              <a:schemeClr val="tx2"/>
            </a:solidFill>
          </a:ln>
        </p:spPr>
        <p:txBody>
          <a:bodyPr anchor="b" anchorCtr="0">
            <a:normAutofit/>
          </a:bodyPr>
          <a:lstStyle>
            <a:lvl1pPr>
              <a:lnSpc>
                <a:spcPct val="85000"/>
              </a:lnSpc>
              <a:defRPr sz="6000" b="0">
                <a:solidFill>
                  <a:srgbClr val="1D4268"/>
                </a:solidFill>
              </a:defRPr>
            </a:lvl1pPr>
          </a:lstStyle>
          <a:p>
            <a:r>
              <a:rPr lang="en-US"/>
              <a:t>Click to edit Master title style</a:t>
            </a:r>
          </a:p>
        </p:txBody>
      </p:sp>
      <p:sp>
        <p:nvSpPr>
          <p:cNvPr id="3" name="Text Placeholder 2"/>
          <p:cNvSpPr>
            <a:spLocks noGrp="1"/>
          </p:cNvSpPr>
          <p:nvPr>
            <p:ph type="body" idx="1"/>
          </p:nvPr>
        </p:nvSpPr>
        <p:spPr>
          <a:xfrm>
            <a:off x="0" y="2977023"/>
            <a:ext cx="12188824" cy="1143000"/>
          </a:xfrm>
        </p:spPr>
        <p:txBody>
          <a:bodyPr lIns="91440" rIns="91440" anchor="t" anchorCtr="0">
            <a:normAutofit/>
          </a:bodyPr>
          <a:lstStyle>
            <a:lvl1pPr marL="0" indent="0">
              <a:buNone/>
              <a:defRPr sz="2400" cap="all" spc="200" baseline="0">
                <a:solidFill>
                  <a:schemeClr val="tx2">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852ED-31E4-45F0-B926-2DDA15617DE7}" type="datetime1">
              <a:rPr lang="en-US" smtClean="0"/>
              <a:pPr/>
              <a:t>9/3/2020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85799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44137" y="286604"/>
            <a:ext cx="11312433" cy="968440"/>
          </a:xfrm>
        </p:spPr>
        <p:txBody>
          <a:bodyPr/>
          <a:lstStyle>
            <a:lvl1pPr>
              <a:defRPr>
                <a:solidFill>
                  <a:srgbClr val="1D4268"/>
                </a:solidFill>
              </a:defRPr>
            </a:lvl1pPr>
          </a:lstStyle>
          <a:p>
            <a:r>
              <a:rPr lang="en-US"/>
              <a:t>Click to edit Master title style</a:t>
            </a:r>
          </a:p>
        </p:txBody>
      </p:sp>
      <p:sp>
        <p:nvSpPr>
          <p:cNvPr id="3" name="Content Placeholder 2"/>
          <p:cNvSpPr>
            <a:spLocks noGrp="1"/>
          </p:cNvSpPr>
          <p:nvPr>
            <p:ph sz="half" idx="1"/>
          </p:nvPr>
        </p:nvSpPr>
        <p:spPr>
          <a:xfrm>
            <a:off x="444137" y="1372611"/>
            <a:ext cx="5590902" cy="489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666" y="1372611"/>
            <a:ext cx="5586984" cy="489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EF34C7-9E75-47C4-A516-66C3CB6DF461}" type="datetime1">
              <a:rPr lang="en-US" smtClean="0"/>
              <a:pPr/>
              <a:t>9/3/2020</a:t>
            </a:fld>
            <a:endParaRPr lang="en-US"/>
          </a:p>
        </p:txBody>
      </p:sp>
      <p:sp>
        <p:nvSpPr>
          <p:cNvPr id="6" name="Footer Placeholder 5"/>
          <p:cNvSpPr>
            <a:spLocks noGrp="1"/>
          </p:cNvSpPr>
          <p:nvPr>
            <p:ph type="ftr" sz="quarter" idx="11"/>
          </p:nvPr>
        </p:nvSpPr>
        <p:spPr/>
        <p:txBody>
          <a:bodyPr/>
          <a:lstStyle/>
          <a:p>
            <a:r>
              <a:rPr lang="en-US"/>
              <a:t>Office of the Health Insurance Commissioner</a:t>
            </a:r>
          </a:p>
        </p:txBody>
      </p:sp>
      <p:sp>
        <p:nvSpPr>
          <p:cNvPr id="7" name="Slide Number Placeholder 6"/>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50128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57200" y="286604"/>
            <a:ext cx="11273246" cy="954368"/>
          </a:xfrm>
        </p:spPr>
        <p:txBody>
          <a:bodyPr/>
          <a:lstStyle>
            <a:lvl1pPr>
              <a:defRPr>
                <a:solidFill>
                  <a:srgbClr val="1D4268"/>
                </a:solidFill>
              </a:defRPr>
            </a:lvl1pPr>
          </a:lstStyle>
          <a:p>
            <a:r>
              <a:rPr lang="en-US"/>
              <a:t>Click to edit Master title style</a:t>
            </a:r>
          </a:p>
        </p:txBody>
      </p:sp>
      <p:sp>
        <p:nvSpPr>
          <p:cNvPr id="3" name="Text Placeholder 2"/>
          <p:cNvSpPr>
            <a:spLocks noGrp="1"/>
          </p:cNvSpPr>
          <p:nvPr>
            <p:ph type="body" idx="1"/>
          </p:nvPr>
        </p:nvSpPr>
        <p:spPr>
          <a:xfrm>
            <a:off x="457200" y="1334506"/>
            <a:ext cx="5586984" cy="736282"/>
          </a:xfrm>
        </p:spPr>
        <p:txBody>
          <a:bodyPr lIns="91440" rIns="91440" anchor="ctr">
            <a:normAutofit/>
          </a:bodyPr>
          <a:lstStyle>
            <a:lvl1pPr marL="0" indent="0">
              <a:buNone/>
              <a:defRPr sz="2000" b="0" cap="all"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45293"/>
            <a:ext cx="5586984" cy="4124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47818" y="1334506"/>
            <a:ext cx="5586984" cy="736282"/>
          </a:xfrm>
        </p:spPr>
        <p:txBody>
          <a:bodyPr lIns="91440" rIns="91440" anchor="ctr">
            <a:normAutofit/>
          </a:bodyPr>
          <a:lstStyle>
            <a:lvl1pPr marL="0" indent="0">
              <a:buNone/>
              <a:defRPr sz="2000" b="0" cap="all"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47818" y="2145292"/>
            <a:ext cx="5586984" cy="4124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8763B4-BC7E-42CD-B3D6-103D73BE7EE7}" type="datetime1">
              <a:rPr lang="en-US" smtClean="0"/>
              <a:pPr/>
              <a:t>9/3/2020</a:t>
            </a:fld>
            <a:endParaRPr lang="en-US"/>
          </a:p>
        </p:txBody>
      </p:sp>
      <p:sp>
        <p:nvSpPr>
          <p:cNvPr id="8" name="Footer Placeholder 7"/>
          <p:cNvSpPr>
            <a:spLocks noGrp="1"/>
          </p:cNvSpPr>
          <p:nvPr>
            <p:ph type="ftr" sz="quarter" idx="11"/>
          </p:nvPr>
        </p:nvSpPr>
        <p:spPr/>
        <p:txBody>
          <a:bodyPr/>
          <a:lstStyle/>
          <a:p>
            <a:r>
              <a:rPr lang="en-US"/>
              <a:t>Office of the Health Insurance Commissioner</a:t>
            </a:r>
          </a:p>
        </p:txBody>
      </p:sp>
      <p:sp>
        <p:nvSpPr>
          <p:cNvPr id="9" name="Slide Number Placeholder 8"/>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244131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4268"/>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97CB78B-CA1C-4CF2-83E0-2165CCF69628}" type="datetime1">
              <a:rPr lang="en-US" smtClean="0"/>
              <a:pPr/>
              <a:t>9/3/2020</a:t>
            </a:fld>
            <a:endParaRPr lang="en-US"/>
          </a:p>
        </p:txBody>
      </p:sp>
      <p:sp>
        <p:nvSpPr>
          <p:cNvPr id="4" name="Footer Placeholder 3"/>
          <p:cNvSpPr>
            <a:spLocks noGrp="1"/>
          </p:cNvSpPr>
          <p:nvPr>
            <p:ph type="ftr" sz="quarter" idx="11"/>
          </p:nvPr>
        </p:nvSpPr>
        <p:spPr/>
        <p:txBody>
          <a:bodyPr/>
          <a:lstStyle/>
          <a:p>
            <a:r>
              <a:rPr lang="en-US"/>
              <a:t>Office of the Health Insurance Commissioner</a:t>
            </a:r>
          </a:p>
        </p:txBody>
      </p:sp>
      <p:sp>
        <p:nvSpPr>
          <p:cNvPr id="5" name="Slide Number Placeholder 4"/>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98946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3D604F-33AD-42BE-935C-A82F196E525E}" type="datetime1">
              <a:rPr lang="en-US" smtClean="0"/>
              <a:pPr/>
              <a:t>9/3/2020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Office of the Health Insurance Commissioner</a:t>
            </a:r>
          </a:p>
        </p:txBody>
      </p:sp>
      <p:sp>
        <p:nvSpPr>
          <p:cNvPr id="9" name="Slide Number Placeholder 8"/>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6886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2D29EBE-4401-477E-931E-805A5A3AC7CC}" type="datetime1">
              <a:rPr lang="en-US" smtClean="0"/>
              <a:pPr/>
              <a:t>9/3/2020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1D4268"/>
                </a:solidFill>
              </a:defRPr>
            </a:lvl1pPr>
          </a:lstStyle>
          <a:p>
            <a:r>
              <a:rPr lang="en-US"/>
              <a:t>Office of the Health Insurance Commissioner</a:t>
            </a:r>
          </a:p>
        </p:txBody>
      </p:sp>
      <p:sp>
        <p:nvSpPr>
          <p:cNvPr id="7" name="Slide Number Placeholder 6"/>
          <p:cNvSpPr>
            <a:spLocks noGrp="1"/>
          </p:cNvSpPr>
          <p:nvPr>
            <p:ph type="sldNum" sz="quarter" idx="12"/>
          </p:nvPr>
        </p:nvSpPr>
        <p:spPr/>
        <p:txBody>
          <a:bodyPr/>
          <a:lstStyle>
            <a:lvl1pPr>
              <a:defRPr>
                <a:solidFill>
                  <a:srgbClr val="1D4268"/>
                </a:solidFill>
              </a:defRPr>
            </a:lvl1pPr>
          </a:lstStyle>
          <a:p>
            <a:fld id="{32BA1B2C-6684-47F0-87CE-B2A009176267}" type="slidenum">
              <a:rPr lang="en-US" smtClean="0"/>
              <a:pPr/>
              <a:t>‹#›</a:t>
            </a:fld>
            <a:endParaRPr lang="en-US"/>
          </a:p>
        </p:txBody>
      </p:sp>
    </p:spTree>
    <p:extLst>
      <p:ext uri="{BB962C8B-B14F-4D97-AF65-F5344CB8AC3E}">
        <p14:creationId xmlns:p14="http://schemas.microsoft.com/office/powerpoint/2010/main" val="305071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D29EBE-4401-477E-931E-805A5A3AC7CC}" type="datetime1">
              <a:rPr lang="en-US" smtClean="0"/>
              <a:pPr/>
              <a:t>9/3/2020</a:t>
            </a:fld>
            <a:endParaRPr lang="en-US"/>
          </a:p>
        </p:txBody>
      </p:sp>
      <p:sp>
        <p:nvSpPr>
          <p:cNvPr id="6" name="Footer Placeholder 5"/>
          <p:cNvSpPr>
            <a:spLocks noGrp="1"/>
          </p:cNvSpPr>
          <p:nvPr>
            <p:ph type="ftr" sz="quarter" idx="11"/>
          </p:nvPr>
        </p:nvSpPr>
        <p:spPr/>
        <p:txBody>
          <a:bodyPr/>
          <a:lstStyle/>
          <a:p>
            <a:r>
              <a:rPr lang="en-US"/>
              <a:t>Office of the Health Insurance Commissioner</a:t>
            </a:r>
          </a:p>
        </p:txBody>
      </p:sp>
      <p:sp>
        <p:nvSpPr>
          <p:cNvPr id="7" name="Slide Number Placeholder 6"/>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21734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44137" y="286604"/>
            <a:ext cx="11312433" cy="98602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44137" y="1352693"/>
            <a:ext cx="11312433" cy="481297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400">
                <a:solidFill>
                  <a:srgbClr val="FFFFFF"/>
                </a:solidFill>
              </a:defRPr>
            </a:lvl1pPr>
          </a:lstStyle>
          <a:p>
            <a:fld id="{BF549B56-B219-4FD1-9C98-88C32B3795BE}" type="datetime1">
              <a:rPr lang="en-US" smtClean="0"/>
              <a:t>9/3/2020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a:t>Office of the Health Insurance Commissioner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400">
                <a:solidFill>
                  <a:srgbClr val="FFFFFF"/>
                </a:solidFill>
              </a:defRPr>
            </a:lvl1pPr>
          </a:lstStyle>
          <a:p>
            <a:fld id="{32BA1B2C-6684-47F0-87CE-B2A009176267}" type="slidenum">
              <a:rPr lang="en-US" smtClean="0"/>
              <a:pPr/>
              <a:t>‹#›</a:t>
            </a:fld>
            <a:endParaRPr lang="en-US"/>
          </a:p>
        </p:txBody>
      </p:sp>
      <p:cxnSp>
        <p:nvCxnSpPr>
          <p:cNvPr id="10" name="Straight Connector 9"/>
          <p:cNvCxnSpPr>
            <a:cxnSpLocks/>
          </p:cNvCxnSpPr>
          <p:nvPr/>
        </p:nvCxnSpPr>
        <p:spPr>
          <a:xfrm>
            <a:off x="444137" y="1293707"/>
            <a:ext cx="113124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9713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035895B5-5FB6-48B9-808C-B8B1DB66E7DC}"/>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327149172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ass.gov/doc/presentation-2019-cost-trends-hearing-day-one/download"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1683D5-3787-42EC-89BE-BDF5AB5FE995}"/>
              </a:ext>
            </a:extLst>
          </p:cNvPr>
          <p:cNvSpPr>
            <a:spLocks noGrp="1"/>
          </p:cNvSpPr>
          <p:nvPr>
            <p:ph type="subTitle" idx="4294967295"/>
          </p:nvPr>
        </p:nvSpPr>
        <p:spPr>
          <a:xfrm>
            <a:off x="472565" y="3827330"/>
            <a:ext cx="10058400" cy="1143000"/>
          </a:xfrm>
        </p:spPr>
        <p:txBody>
          <a:bodyPr/>
          <a:lstStyle/>
          <a:p>
            <a:pPr>
              <a:spcBef>
                <a:spcPts val="600"/>
              </a:spcBef>
            </a:pPr>
            <a:r>
              <a:rPr lang="en-US"/>
              <a:t>August 17, 2020</a:t>
            </a:r>
          </a:p>
        </p:txBody>
      </p:sp>
      <p:sp>
        <p:nvSpPr>
          <p:cNvPr id="4" name="Title 3">
            <a:extLst>
              <a:ext uri="{FF2B5EF4-FFF2-40B4-BE49-F238E27FC236}">
                <a16:creationId xmlns:a16="http://schemas.microsoft.com/office/drawing/2014/main" id="{27A57F16-00B8-4F80-87A6-3B3F73F4AA8E}"/>
              </a:ext>
            </a:extLst>
          </p:cNvPr>
          <p:cNvSpPr>
            <a:spLocks noGrp="1"/>
          </p:cNvSpPr>
          <p:nvPr>
            <p:ph type="title" idx="4294967295"/>
          </p:nvPr>
        </p:nvSpPr>
        <p:spPr>
          <a:xfrm>
            <a:off x="439737" y="1988042"/>
            <a:ext cx="11312525" cy="1492834"/>
          </a:xfrm>
        </p:spPr>
        <p:txBody>
          <a:bodyPr>
            <a:noAutofit/>
          </a:bodyPr>
          <a:lstStyle/>
          <a:p>
            <a:pPr algn="l"/>
            <a:r>
              <a:rPr lang="en-US" sz="5400"/>
              <a:t>Rhode Island Health Care Cost Trends </a:t>
            </a:r>
            <a:br>
              <a:rPr lang="en-US" sz="5400"/>
            </a:br>
            <a:r>
              <a:rPr lang="en-US" sz="5400"/>
              <a:t>Steering Committee</a:t>
            </a:r>
          </a:p>
        </p:txBody>
      </p:sp>
      <p:pic>
        <p:nvPicPr>
          <p:cNvPr id="6" name="Picture 5">
            <a:extLst>
              <a:ext uri="{FF2B5EF4-FFF2-40B4-BE49-F238E27FC236}">
                <a16:creationId xmlns:a16="http://schemas.microsoft.com/office/drawing/2014/main" id="{E23D6507-64D5-45EA-82C2-6B4D0C3F6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0003" y="4869958"/>
            <a:ext cx="1350962" cy="1251085"/>
          </a:xfrm>
          <a:prstGeom prst="rect">
            <a:avLst/>
          </a:prstGeom>
        </p:spPr>
      </p:pic>
      <p:pic>
        <p:nvPicPr>
          <p:cNvPr id="7" name="Picture 6">
            <a:extLst>
              <a:ext uri="{FF2B5EF4-FFF2-40B4-BE49-F238E27FC236}">
                <a16:creationId xmlns:a16="http://schemas.microsoft.com/office/drawing/2014/main" id="{48D129BB-ED4E-461E-B3B4-8733B1A98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2217" y="4844016"/>
            <a:ext cx="1302967" cy="1302967"/>
          </a:xfrm>
          <a:prstGeom prst="rect">
            <a:avLst/>
          </a:prstGeom>
        </p:spPr>
      </p:pic>
      <p:sp>
        <p:nvSpPr>
          <p:cNvPr id="2" name="Slide Number Placeholder 1">
            <a:extLst>
              <a:ext uri="{FF2B5EF4-FFF2-40B4-BE49-F238E27FC236}">
                <a16:creationId xmlns:a16="http://schemas.microsoft.com/office/drawing/2014/main" id="{B64F1CB1-87C8-41C7-9079-3DEB61D980AF}"/>
              </a:ext>
            </a:extLst>
          </p:cNvPr>
          <p:cNvSpPr>
            <a:spLocks noGrp="1"/>
          </p:cNvSpPr>
          <p:nvPr>
            <p:ph type="sldNum" sz="quarter" idx="12"/>
          </p:nvPr>
        </p:nvSpPr>
        <p:spPr/>
        <p:txBody>
          <a:bodyPr/>
          <a:lstStyle/>
          <a:p>
            <a:fld id="{32BA1B2C-6684-47F0-87CE-B2A009176267}" type="slidenum">
              <a:rPr lang="en-US" smtClean="0"/>
              <a:t>1</a:t>
            </a:fld>
            <a:endParaRPr lang="en-US"/>
          </a:p>
        </p:txBody>
      </p:sp>
    </p:spTree>
    <p:extLst>
      <p:ext uri="{BB962C8B-B14F-4D97-AF65-F5344CB8AC3E}">
        <p14:creationId xmlns:p14="http://schemas.microsoft.com/office/powerpoint/2010/main" val="393791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B46CC3-D221-4388-95F7-9A4E76596D98}"/>
              </a:ext>
            </a:extLst>
          </p:cNvPr>
          <p:cNvSpPr>
            <a:spLocks noGrp="1"/>
          </p:cNvSpPr>
          <p:nvPr>
            <p:ph type="title"/>
          </p:nvPr>
        </p:nvSpPr>
        <p:spPr>
          <a:xfrm>
            <a:off x="417095" y="286604"/>
            <a:ext cx="11512308" cy="1040751"/>
          </a:xfrm>
        </p:spPr>
        <p:txBody>
          <a:bodyPr>
            <a:noAutofit/>
          </a:bodyPr>
          <a:lstStyle/>
          <a:p>
            <a:br>
              <a:rPr lang="en-US" sz="4000"/>
            </a:br>
            <a:br>
              <a:rPr lang="en-US" sz="4000"/>
            </a:br>
            <a:br>
              <a:rPr lang="en-US" sz="4000"/>
            </a:br>
            <a:br>
              <a:rPr lang="en-US" sz="4000"/>
            </a:br>
            <a:br>
              <a:rPr lang="en-US" sz="4000"/>
            </a:br>
            <a:r>
              <a:rPr lang="en-US" sz="4300"/>
              <a:t>Percentage Change in Outpatient Visit Volume from March 1-7, 2020</a:t>
            </a:r>
          </a:p>
        </p:txBody>
      </p:sp>
      <p:sp>
        <p:nvSpPr>
          <p:cNvPr id="2" name="Slide Number Placeholder 1">
            <a:extLst>
              <a:ext uri="{FF2B5EF4-FFF2-40B4-BE49-F238E27FC236}">
                <a16:creationId xmlns:a16="http://schemas.microsoft.com/office/drawing/2014/main" id="{1EEB8016-68B0-4818-8B39-3F55060FAA11}"/>
              </a:ext>
            </a:extLst>
          </p:cNvPr>
          <p:cNvSpPr>
            <a:spLocks noGrp="1"/>
          </p:cNvSpPr>
          <p:nvPr>
            <p:ph type="sldNum" sz="quarter" idx="12"/>
          </p:nvPr>
        </p:nvSpPr>
        <p:spPr/>
        <p:txBody>
          <a:bodyPr/>
          <a:lstStyle/>
          <a:p>
            <a:fld id="{32BA1B2C-6684-47F0-87CE-B2A009176267}" type="slidenum">
              <a:rPr lang="en-US" smtClean="0"/>
              <a:t>10</a:t>
            </a:fld>
            <a:endParaRPr lang="en-US"/>
          </a:p>
        </p:txBody>
      </p:sp>
      <p:pic>
        <p:nvPicPr>
          <p:cNvPr id="6" name="Picture 5">
            <a:extLst>
              <a:ext uri="{FF2B5EF4-FFF2-40B4-BE49-F238E27FC236}">
                <a16:creationId xmlns:a16="http://schemas.microsoft.com/office/drawing/2014/main" id="{2E6A1715-938C-40A4-8216-8F7CC41633F3}"/>
              </a:ext>
            </a:extLst>
          </p:cNvPr>
          <p:cNvPicPr>
            <a:picLocks noChangeAspect="1"/>
          </p:cNvPicPr>
          <p:nvPr/>
        </p:nvPicPr>
        <p:blipFill rotWithShape="1">
          <a:blip r:embed="rId3"/>
          <a:srcRect l="20192" t="13931" r="3538" b="5785"/>
          <a:stretch/>
        </p:blipFill>
        <p:spPr>
          <a:xfrm>
            <a:off x="1482330" y="1327355"/>
            <a:ext cx="9298742" cy="4967938"/>
          </a:xfrm>
          <a:prstGeom prst="rect">
            <a:avLst/>
          </a:prstGeom>
        </p:spPr>
      </p:pic>
    </p:spTree>
    <p:extLst>
      <p:ext uri="{BB962C8B-B14F-4D97-AF65-F5344CB8AC3E}">
        <p14:creationId xmlns:p14="http://schemas.microsoft.com/office/powerpoint/2010/main" val="47746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4B54-0ADD-4FBE-9D78-A7A6435AB4F5}"/>
              </a:ext>
            </a:extLst>
          </p:cNvPr>
          <p:cNvSpPr>
            <a:spLocks noGrp="1"/>
          </p:cNvSpPr>
          <p:nvPr>
            <p:ph type="title"/>
          </p:nvPr>
        </p:nvSpPr>
        <p:spPr/>
        <p:txBody>
          <a:bodyPr>
            <a:normAutofit fontScale="90000"/>
          </a:bodyPr>
          <a:lstStyle/>
          <a:p>
            <a:r>
              <a:rPr lang="en-US"/>
              <a:t>Evaluating Performance Against the Cost Growth Target for 2020 and 2021</a:t>
            </a:r>
          </a:p>
        </p:txBody>
      </p:sp>
      <p:sp>
        <p:nvSpPr>
          <p:cNvPr id="3" name="Content Placeholder 2">
            <a:extLst>
              <a:ext uri="{FF2B5EF4-FFF2-40B4-BE49-F238E27FC236}">
                <a16:creationId xmlns:a16="http://schemas.microsoft.com/office/drawing/2014/main" id="{21259D58-4069-4421-BA77-DFD13A9A29C8}"/>
              </a:ext>
            </a:extLst>
          </p:cNvPr>
          <p:cNvSpPr>
            <a:spLocks noGrp="1"/>
          </p:cNvSpPr>
          <p:nvPr>
            <p:ph idx="1"/>
          </p:nvPr>
        </p:nvSpPr>
        <p:spPr>
          <a:xfrm>
            <a:off x="444137" y="1352693"/>
            <a:ext cx="11312433" cy="4812972"/>
          </a:xfrm>
        </p:spPr>
        <p:txBody>
          <a:bodyPr>
            <a:normAutofit/>
          </a:bodyPr>
          <a:lstStyle/>
          <a:p>
            <a:pPr>
              <a:buFont typeface="Wingdings" panose="05000000000000000000" pitchFamily="2" charset="2"/>
              <a:buChar char="§"/>
            </a:pPr>
            <a:r>
              <a:rPr lang="en-US"/>
              <a:t>There are at least two potential approaches to evaluating 2020 and 2021 performance:</a:t>
            </a:r>
          </a:p>
          <a:p>
            <a:pPr>
              <a:buFont typeface="Wingdings" panose="05000000000000000000" pitchFamily="2" charset="2"/>
              <a:buChar char="§"/>
            </a:pPr>
            <a:endParaRPr lang="en-US" sz="300"/>
          </a:p>
          <a:p>
            <a:pPr marL="658368" lvl="1" indent="-457200">
              <a:buFont typeface="+mj-lt"/>
              <a:buAutoNum type="arabicPeriod"/>
            </a:pPr>
            <a:r>
              <a:rPr lang="en-US"/>
              <a:t>Acknowledge each year as producing aberrant results, much as MA did with </a:t>
            </a:r>
            <a:r>
              <a:rPr lang="en-US" err="1"/>
              <a:t>Solvaldi</a:t>
            </a:r>
            <a:r>
              <a:rPr lang="en-US"/>
              <a:t> and a major malfunction of its health insurance marketplace one year.</a:t>
            </a:r>
          </a:p>
          <a:p>
            <a:pPr marL="658368" lvl="1" indent="-457200">
              <a:buFont typeface="+mj-lt"/>
              <a:buAutoNum type="arabicPeriod"/>
            </a:pPr>
            <a:r>
              <a:rPr lang="en-US"/>
              <a:t>Assess performance for 2020 and 2021 by looking at a 2-year compounded annual rate, assuming (for now) a rebound in 2021.</a:t>
            </a:r>
          </a:p>
          <a:p>
            <a:pPr>
              <a:buFont typeface="Wingdings" panose="05000000000000000000" pitchFamily="2" charset="2"/>
              <a:buChar char="§"/>
            </a:pPr>
            <a:endParaRPr lang="en-US" b="1"/>
          </a:p>
          <a:p>
            <a:pPr>
              <a:buFont typeface="Wingdings" panose="05000000000000000000" pitchFamily="2" charset="2"/>
              <a:buChar char="§"/>
            </a:pPr>
            <a:endParaRPr lang="en-US" b="1"/>
          </a:p>
          <a:p>
            <a:pPr>
              <a:buFont typeface="Wingdings" panose="05000000000000000000" pitchFamily="2" charset="2"/>
              <a:buChar char="§"/>
            </a:pPr>
            <a:r>
              <a:rPr lang="en-US" b="1"/>
              <a:t>What are the Steering Committee recommendations regarding these two options for evaluating performance against the target for 2020 and 2021?</a:t>
            </a:r>
          </a:p>
          <a:p>
            <a:pPr>
              <a:buFont typeface="Wingdings" panose="05000000000000000000" pitchFamily="2" charset="2"/>
              <a:buChar char="§"/>
            </a:pPr>
            <a:endParaRPr lang="en-US"/>
          </a:p>
        </p:txBody>
      </p:sp>
      <p:sp>
        <p:nvSpPr>
          <p:cNvPr id="4" name="Slide Number Placeholder 3">
            <a:extLst>
              <a:ext uri="{FF2B5EF4-FFF2-40B4-BE49-F238E27FC236}">
                <a16:creationId xmlns:a16="http://schemas.microsoft.com/office/drawing/2014/main" id="{248736DB-79CC-42FD-99C1-761B6AD34E34}"/>
              </a:ext>
            </a:extLst>
          </p:cNvPr>
          <p:cNvSpPr>
            <a:spLocks noGrp="1"/>
          </p:cNvSpPr>
          <p:nvPr>
            <p:ph type="sldNum" sz="quarter" idx="12"/>
          </p:nvPr>
        </p:nvSpPr>
        <p:spPr/>
        <p:txBody>
          <a:bodyPr/>
          <a:lstStyle/>
          <a:p>
            <a:fld id="{32BA1B2C-6684-47F0-87CE-B2A009176267}" type="slidenum">
              <a:rPr lang="en-US" smtClean="0"/>
              <a:t>11</a:t>
            </a:fld>
            <a:endParaRPr lang="en-US"/>
          </a:p>
        </p:txBody>
      </p:sp>
    </p:spTree>
    <p:extLst>
      <p:ext uri="{BB962C8B-B14F-4D97-AF65-F5344CB8AC3E}">
        <p14:creationId xmlns:p14="http://schemas.microsoft.com/office/powerpoint/2010/main" val="157569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8CBC-D21A-4C4F-B899-E5B023F60F3A}"/>
              </a:ext>
            </a:extLst>
          </p:cNvPr>
          <p:cNvSpPr>
            <a:spLocks noGrp="1"/>
          </p:cNvSpPr>
          <p:nvPr>
            <p:ph type="title"/>
          </p:nvPr>
        </p:nvSpPr>
        <p:spPr>
          <a:xfrm>
            <a:off x="-1" y="1716465"/>
            <a:ext cx="12188825" cy="1712536"/>
          </a:xfrm>
        </p:spPr>
        <p:txBody>
          <a:bodyPr>
            <a:normAutofit/>
          </a:bodyPr>
          <a:lstStyle/>
          <a:p>
            <a:r>
              <a:rPr lang="en-US"/>
              <a:t>Baseline 2017-2018 Performance Against the Cost Growth Target </a:t>
            </a:r>
          </a:p>
        </p:txBody>
      </p:sp>
      <p:sp>
        <p:nvSpPr>
          <p:cNvPr id="3" name="Slide Number Placeholder 2">
            <a:extLst>
              <a:ext uri="{FF2B5EF4-FFF2-40B4-BE49-F238E27FC236}">
                <a16:creationId xmlns:a16="http://schemas.microsoft.com/office/drawing/2014/main" id="{B7E97640-7E2E-46DD-B240-037B580D8CF5}"/>
              </a:ext>
            </a:extLst>
          </p:cNvPr>
          <p:cNvSpPr>
            <a:spLocks noGrp="1"/>
          </p:cNvSpPr>
          <p:nvPr>
            <p:ph type="sldNum" sz="quarter" idx="12"/>
          </p:nvPr>
        </p:nvSpPr>
        <p:spPr/>
        <p:txBody>
          <a:bodyPr/>
          <a:lstStyle/>
          <a:p>
            <a:fld id="{32BA1B2C-6684-47F0-87CE-B2A009176267}" type="slidenum">
              <a:rPr lang="en-US" smtClean="0"/>
              <a:t>12</a:t>
            </a:fld>
            <a:endParaRPr lang="en-US"/>
          </a:p>
        </p:txBody>
      </p:sp>
    </p:spTree>
    <p:extLst>
      <p:ext uri="{BB962C8B-B14F-4D97-AF65-F5344CB8AC3E}">
        <p14:creationId xmlns:p14="http://schemas.microsoft.com/office/powerpoint/2010/main" val="319120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86DD-57D9-4153-A7AF-E5309AE00434}"/>
              </a:ext>
            </a:extLst>
          </p:cNvPr>
          <p:cNvSpPr>
            <a:spLocks noGrp="1"/>
          </p:cNvSpPr>
          <p:nvPr>
            <p:ph type="title"/>
          </p:nvPr>
        </p:nvSpPr>
        <p:spPr/>
        <p:txBody>
          <a:bodyPr>
            <a:normAutofit/>
          </a:bodyPr>
          <a:lstStyle/>
          <a:p>
            <a:r>
              <a:rPr lang="en-US"/>
              <a:t>Background</a:t>
            </a:r>
          </a:p>
        </p:txBody>
      </p:sp>
      <p:sp>
        <p:nvSpPr>
          <p:cNvPr id="3" name="Content Placeholder 2">
            <a:extLst>
              <a:ext uri="{FF2B5EF4-FFF2-40B4-BE49-F238E27FC236}">
                <a16:creationId xmlns:a16="http://schemas.microsoft.com/office/drawing/2014/main" id="{B0282EE5-7682-4287-95B6-F516A92EDAA9}"/>
              </a:ext>
            </a:extLst>
          </p:cNvPr>
          <p:cNvSpPr>
            <a:spLocks noGrp="1"/>
          </p:cNvSpPr>
          <p:nvPr>
            <p:ph idx="1"/>
          </p:nvPr>
        </p:nvSpPr>
        <p:spPr/>
        <p:txBody>
          <a:bodyPr>
            <a:normAutofit/>
          </a:bodyPr>
          <a:lstStyle/>
          <a:p>
            <a:pPr>
              <a:buFont typeface="Wingdings" panose="05000000000000000000" pitchFamily="2" charset="2"/>
              <a:buChar char="§"/>
            </a:pPr>
            <a:r>
              <a:rPr lang="en-US"/>
              <a:t>In December 2018 the Cost Trends Steering Committee established an annual cost growth target of 3.2% per capita for 2019-2022.  Data to evaluate the first year of performance will be gathered from public and private payers later this year.</a:t>
            </a:r>
          </a:p>
          <a:p>
            <a:pPr>
              <a:buFont typeface="Wingdings" panose="05000000000000000000" pitchFamily="2" charset="2"/>
              <a:buChar char="§"/>
            </a:pPr>
            <a:r>
              <a:rPr lang="en-US"/>
              <a:t>In order to calculate the per capita cost trend for the year preceding the cost growth target, OHIC requested that the state’s four largest insurers submit total medical expense data in October for calendar years 2017 and 2018.  Data were also gathered from Medicare, and from Medicaid for non-MCO expenditures.</a:t>
            </a:r>
          </a:p>
          <a:p>
            <a:pPr>
              <a:buFont typeface="Wingdings" panose="05000000000000000000" pitchFamily="2" charset="2"/>
              <a:buChar char="§"/>
            </a:pPr>
            <a:r>
              <a:rPr lang="en-US"/>
              <a:t>Payers were asked to follow the specifications outlined in the July 31, 2019 Cost Trends Implementation Manual when preparing their submissions.</a:t>
            </a:r>
          </a:p>
        </p:txBody>
      </p:sp>
      <p:sp>
        <p:nvSpPr>
          <p:cNvPr id="4" name="Slide Number Placeholder 3">
            <a:extLst>
              <a:ext uri="{FF2B5EF4-FFF2-40B4-BE49-F238E27FC236}">
                <a16:creationId xmlns:a16="http://schemas.microsoft.com/office/drawing/2014/main" id="{A97A5DD1-3EF2-4086-A5CD-7704E8F826C2}"/>
              </a:ext>
            </a:extLst>
          </p:cNvPr>
          <p:cNvSpPr>
            <a:spLocks noGrp="1"/>
          </p:cNvSpPr>
          <p:nvPr>
            <p:ph type="sldNum" sz="quarter" idx="12"/>
          </p:nvPr>
        </p:nvSpPr>
        <p:spPr/>
        <p:txBody>
          <a:bodyPr/>
          <a:lstStyle/>
          <a:p>
            <a:fld id="{32BA1B2C-6684-47F0-87CE-B2A009176267}" type="slidenum">
              <a:rPr lang="en-US" smtClean="0"/>
              <a:t>13</a:t>
            </a:fld>
            <a:endParaRPr lang="en-US"/>
          </a:p>
        </p:txBody>
      </p:sp>
    </p:spTree>
    <p:custDataLst>
      <p:tags r:id="rId1"/>
    </p:custDataLst>
    <p:extLst>
      <p:ext uri="{BB962C8B-B14F-4D97-AF65-F5344CB8AC3E}">
        <p14:creationId xmlns:p14="http://schemas.microsoft.com/office/powerpoint/2010/main" val="3842854504"/>
      </p:ext>
    </p:extLst>
  </p:cSld>
  <p:clrMapOvr>
    <a:masterClrMapping/>
  </p:clrMapOvr>
  <mc:AlternateContent xmlns:mc="http://schemas.openxmlformats.org/markup-compatibility/2006" xmlns:p14="http://schemas.microsoft.com/office/powerpoint/2010/main">
    <mc:Choice Requires="p14">
      <p:transition spd="slow" p14:dur="2000" advTm="72498"/>
    </mc:Choice>
    <mc:Fallback xmlns="">
      <p:transition spd="slow" advTm="724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86DD-57D9-4153-A7AF-E5309AE00434}"/>
              </a:ext>
            </a:extLst>
          </p:cNvPr>
          <p:cNvSpPr>
            <a:spLocks noGrp="1"/>
          </p:cNvSpPr>
          <p:nvPr>
            <p:ph type="title"/>
          </p:nvPr>
        </p:nvSpPr>
        <p:spPr/>
        <p:txBody>
          <a:bodyPr>
            <a:normAutofit/>
          </a:bodyPr>
          <a:lstStyle/>
          <a:p>
            <a:r>
              <a:rPr lang="en-US"/>
              <a:t>Validation of Baseline Performance Data</a:t>
            </a:r>
          </a:p>
        </p:txBody>
      </p:sp>
      <p:sp>
        <p:nvSpPr>
          <p:cNvPr id="3" name="Content Placeholder 2">
            <a:extLst>
              <a:ext uri="{FF2B5EF4-FFF2-40B4-BE49-F238E27FC236}">
                <a16:creationId xmlns:a16="http://schemas.microsoft.com/office/drawing/2014/main" id="{B0282EE5-7682-4287-95B6-F516A92EDAA9}"/>
              </a:ext>
            </a:extLst>
          </p:cNvPr>
          <p:cNvSpPr>
            <a:spLocks noGrp="1"/>
          </p:cNvSpPr>
          <p:nvPr>
            <p:ph idx="1"/>
          </p:nvPr>
        </p:nvSpPr>
        <p:spPr>
          <a:xfrm>
            <a:off x="444137" y="1352693"/>
            <a:ext cx="11312433" cy="5107092"/>
          </a:xfrm>
        </p:spPr>
        <p:txBody>
          <a:bodyPr>
            <a:normAutofit/>
          </a:bodyPr>
          <a:lstStyle/>
          <a:p>
            <a:pPr>
              <a:buFont typeface="Wingdings" panose="05000000000000000000" pitchFamily="2" charset="2"/>
              <a:buChar char="§"/>
            </a:pPr>
            <a:r>
              <a:rPr lang="en-US"/>
              <a:t>Project staff performed a two-part validation process on insurer-submitted data.</a:t>
            </a:r>
          </a:p>
          <a:p>
            <a:pPr lvl="1">
              <a:buFont typeface="Wingdings" panose="05000000000000000000" pitchFamily="2" charset="2"/>
              <a:buChar char="§"/>
            </a:pPr>
            <a:r>
              <a:rPr lang="en-US"/>
              <a:t>Completeness check</a:t>
            </a:r>
          </a:p>
          <a:p>
            <a:pPr lvl="1">
              <a:spcAft>
                <a:spcPts val="1200"/>
              </a:spcAft>
              <a:buFont typeface="Wingdings" panose="05000000000000000000" pitchFamily="2" charset="2"/>
              <a:buChar char="§"/>
            </a:pPr>
            <a:r>
              <a:rPr lang="en-US"/>
              <a:t>Reasonableness check using publicly available benchmarks and other data</a:t>
            </a:r>
          </a:p>
          <a:p>
            <a:pPr>
              <a:spcAft>
                <a:spcPts val="1200"/>
              </a:spcAft>
              <a:buFont typeface="Wingdings" panose="05000000000000000000" pitchFamily="2" charset="2"/>
              <a:buChar char="§"/>
            </a:pPr>
            <a:r>
              <a:rPr lang="en-US"/>
              <a:t>Following the initial validation process, project staff worked with insurers to improve their data submissions.</a:t>
            </a:r>
          </a:p>
          <a:p>
            <a:pPr>
              <a:buFont typeface="Wingdings" panose="05000000000000000000" pitchFamily="2" charset="2"/>
              <a:buChar char="§"/>
            </a:pPr>
            <a:r>
              <a:rPr lang="en-US"/>
              <a:t>Project staff also calculated the Net Cost of Private Health Insurance (NCPHI) using publicly available data sources.</a:t>
            </a:r>
          </a:p>
          <a:p>
            <a:pPr lvl="1">
              <a:spcAft>
                <a:spcPts val="1200"/>
              </a:spcAft>
              <a:buFont typeface="Wingdings" panose="05000000000000000000" pitchFamily="2" charset="2"/>
              <a:buChar char="§"/>
            </a:pPr>
            <a:r>
              <a:rPr lang="en-US"/>
              <a:t>NCPHI represents insurer administrative expense plus margin.</a:t>
            </a:r>
          </a:p>
          <a:p>
            <a:pPr>
              <a:buFont typeface="Wingdings" panose="05000000000000000000" pitchFamily="2" charset="2"/>
              <a:buChar char="§"/>
            </a:pPr>
            <a:r>
              <a:rPr lang="en-US"/>
              <a:t>Finally, staff at Gorman Actuarial provided a peer review of the results.</a:t>
            </a:r>
          </a:p>
        </p:txBody>
      </p:sp>
      <p:sp>
        <p:nvSpPr>
          <p:cNvPr id="4" name="Slide Number Placeholder 3">
            <a:extLst>
              <a:ext uri="{FF2B5EF4-FFF2-40B4-BE49-F238E27FC236}">
                <a16:creationId xmlns:a16="http://schemas.microsoft.com/office/drawing/2014/main" id="{A97A5DD1-3EF2-4086-A5CD-7704E8F826C2}"/>
              </a:ext>
            </a:extLst>
          </p:cNvPr>
          <p:cNvSpPr>
            <a:spLocks noGrp="1"/>
          </p:cNvSpPr>
          <p:nvPr>
            <p:ph type="sldNum" sz="quarter" idx="12"/>
          </p:nvPr>
        </p:nvSpPr>
        <p:spPr/>
        <p:txBody>
          <a:bodyPr/>
          <a:lstStyle/>
          <a:p>
            <a:fld id="{32BA1B2C-6684-47F0-87CE-B2A009176267}" type="slidenum">
              <a:rPr lang="en-US" smtClean="0"/>
              <a:t>14</a:t>
            </a:fld>
            <a:endParaRPr lang="en-US"/>
          </a:p>
        </p:txBody>
      </p:sp>
    </p:spTree>
    <p:custDataLst>
      <p:tags r:id="rId1"/>
    </p:custDataLst>
    <p:extLst>
      <p:ext uri="{BB962C8B-B14F-4D97-AF65-F5344CB8AC3E}">
        <p14:creationId xmlns:p14="http://schemas.microsoft.com/office/powerpoint/2010/main" val="216393576"/>
      </p:ext>
    </p:extLst>
  </p:cSld>
  <p:clrMapOvr>
    <a:masterClrMapping/>
  </p:clrMapOvr>
  <mc:AlternateContent xmlns:mc="http://schemas.openxmlformats.org/markup-compatibility/2006" xmlns:p14="http://schemas.microsoft.com/office/powerpoint/2010/main">
    <mc:Choice Requires="p14">
      <p:transition spd="slow" p14:dur="2000" advTm="81666"/>
    </mc:Choice>
    <mc:Fallback xmlns="">
      <p:transition spd="slow" advTm="816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E6FB-1914-469C-9BA1-95DAC2B4F323}"/>
              </a:ext>
            </a:extLst>
          </p:cNvPr>
          <p:cNvSpPr>
            <a:spLocks noGrp="1"/>
          </p:cNvSpPr>
          <p:nvPr>
            <p:ph type="title"/>
          </p:nvPr>
        </p:nvSpPr>
        <p:spPr/>
        <p:txBody>
          <a:bodyPr/>
          <a:lstStyle/>
          <a:p>
            <a:r>
              <a:rPr lang="en-US"/>
              <a:t>Baseline Performance: Notes of Caution</a:t>
            </a:r>
          </a:p>
        </p:txBody>
      </p:sp>
      <p:sp>
        <p:nvSpPr>
          <p:cNvPr id="3" name="Content Placeholder 2">
            <a:extLst>
              <a:ext uri="{FF2B5EF4-FFF2-40B4-BE49-F238E27FC236}">
                <a16:creationId xmlns:a16="http://schemas.microsoft.com/office/drawing/2014/main" id="{4E546824-6208-41A4-816E-210CEAE01894}"/>
              </a:ext>
            </a:extLst>
          </p:cNvPr>
          <p:cNvSpPr>
            <a:spLocks noGrp="1"/>
          </p:cNvSpPr>
          <p:nvPr>
            <p:ph idx="1"/>
          </p:nvPr>
        </p:nvSpPr>
        <p:spPr>
          <a:xfrm>
            <a:off x="444137" y="1272624"/>
            <a:ext cx="11312433" cy="5298772"/>
          </a:xfrm>
        </p:spPr>
        <p:txBody>
          <a:bodyPr>
            <a:normAutofit/>
          </a:bodyPr>
          <a:lstStyle/>
          <a:p>
            <a:pPr marL="514350" indent="-514350">
              <a:buFont typeface="+mj-lt"/>
              <a:buAutoNum type="arabicPeriod"/>
            </a:pPr>
            <a:r>
              <a:rPr lang="en-US"/>
              <a:t>The baseline performance results </a:t>
            </a:r>
            <a:r>
              <a:rPr lang="en-US" u="sng"/>
              <a:t>cannot</a:t>
            </a:r>
            <a:r>
              <a:rPr lang="en-US"/>
              <a:t> be compared to Brown’s analysis of All-Payer Claims Database (APCD) data.  Insurer-submitted data includes the following, which are not found in APCD data:</a:t>
            </a:r>
          </a:p>
          <a:p>
            <a:pPr lvl="3">
              <a:buFont typeface="Wingdings" panose="05000000000000000000" pitchFamily="2" charset="2"/>
              <a:buChar char="§"/>
            </a:pPr>
            <a:r>
              <a:rPr lang="en-US" sz="2400"/>
              <a:t>Non-claims payments</a:t>
            </a:r>
          </a:p>
          <a:p>
            <a:pPr lvl="3">
              <a:buFont typeface="Wingdings" panose="05000000000000000000" pitchFamily="2" charset="2"/>
              <a:buChar char="§"/>
            </a:pPr>
            <a:r>
              <a:rPr lang="en-US" sz="2400"/>
              <a:t>Self-insured population</a:t>
            </a:r>
          </a:p>
          <a:p>
            <a:pPr lvl="3">
              <a:buFont typeface="Wingdings" panose="05000000000000000000" pitchFamily="2" charset="2"/>
              <a:buChar char="§"/>
            </a:pPr>
            <a:r>
              <a:rPr lang="en-US" sz="2400"/>
              <a:t>Pharmacy rebates</a:t>
            </a:r>
          </a:p>
          <a:p>
            <a:pPr marL="514350" indent="-514350">
              <a:buFont typeface="+mj-lt"/>
              <a:buAutoNum type="arabicPeriod"/>
            </a:pPr>
            <a:r>
              <a:rPr lang="en-US"/>
              <a:t>The baseline performance results cannot be compared to other publicly available measurements of health spending for similar reasons.</a:t>
            </a:r>
          </a:p>
          <a:p>
            <a:pPr marL="514350" indent="-514350">
              <a:buFont typeface="+mj-lt"/>
              <a:buAutoNum type="arabicPeriod"/>
            </a:pPr>
            <a:r>
              <a:rPr lang="en-US"/>
              <a:t>Payer data submissions were validated, but not audited.  We cannot be certain that each payer performed the calculations correctly.  Project staff have been sharing with each insurer its own specific data relative to overall trends by market as one final review.</a:t>
            </a:r>
          </a:p>
          <a:p>
            <a:pPr marL="514350" indent="-514350">
              <a:buFont typeface="+mj-lt"/>
              <a:buAutoNum type="arabicPeriod"/>
            </a:pPr>
            <a:endParaRPr lang="en-US"/>
          </a:p>
          <a:p>
            <a:pPr>
              <a:buFont typeface="Wingdings" panose="05000000000000000000" pitchFamily="2" charset="2"/>
              <a:buChar char="§"/>
            </a:pPr>
            <a:endParaRPr lang="en-US"/>
          </a:p>
          <a:p>
            <a:endParaRPr lang="en-US"/>
          </a:p>
        </p:txBody>
      </p:sp>
      <p:sp>
        <p:nvSpPr>
          <p:cNvPr id="4" name="Slide Number Placeholder 3">
            <a:extLst>
              <a:ext uri="{FF2B5EF4-FFF2-40B4-BE49-F238E27FC236}">
                <a16:creationId xmlns:a16="http://schemas.microsoft.com/office/drawing/2014/main" id="{FD60353B-C6AF-4EB8-B924-473A4AB4E3AB}"/>
              </a:ext>
            </a:extLst>
          </p:cNvPr>
          <p:cNvSpPr>
            <a:spLocks noGrp="1"/>
          </p:cNvSpPr>
          <p:nvPr>
            <p:ph type="sldNum" sz="quarter" idx="12"/>
          </p:nvPr>
        </p:nvSpPr>
        <p:spPr/>
        <p:txBody>
          <a:bodyPr/>
          <a:lstStyle/>
          <a:p>
            <a:fld id="{32BA1B2C-6684-47F0-87CE-B2A009176267}" type="slidenum">
              <a:rPr lang="en-US" smtClean="0"/>
              <a:t>15</a:t>
            </a:fld>
            <a:endParaRPr lang="en-US"/>
          </a:p>
        </p:txBody>
      </p:sp>
    </p:spTree>
    <p:custDataLst>
      <p:tags r:id="rId1"/>
    </p:custDataLst>
    <p:extLst>
      <p:ext uri="{BB962C8B-B14F-4D97-AF65-F5344CB8AC3E}">
        <p14:creationId xmlns:p14="http://schemas.microsoft.com/office/powerpoint/2010/main" val="1191891413"/>
      </p:ext>
    </p:extLst>
  </p:cSld>
  <p:clrMapOvr>
    <a:masterClrMapping/>
  </p:clrMapOvr>
  <mc:AlternateContent xmlns:mc="http://schemas.openxmlformats.org/markup-compatibility/2006" xmlns:p14="http://schemas.microsoft.com/office/powerpoint/2010/main">
    <mc:Choice Requires="p14">
      <p:transition spd="slow" p14:dur="2000" advTm="62094"/>
    </mc:Choice>
    <mc:Fallback xmlns="">
      <p:transition spd="slow" advTm="620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F397-0B5A-4F3E-9B46-66E0D69D6067}"/>
              </a:ext>
            </a:extLst>
          </p:cNvPr>
          <p:cNvSpPr>
            <a:spLocks noGrp="1"/>
          </p:cNvSpPr>
          <p:nvPr>
            <p:ph type="title"/>
          </p:nvPr>
        </p:nvSpPr>
        <p:spPr>
          <a:xfrm>
            <a:off x="457200" y="286604"/>
            <a:ext cx="11273246" cy="954368"/>
          </a:xfrm>
        </p:spPr>
        <p:txBody>
          <a:bodyPr anchor="b">
            <a:normAutofit fontScale="90000"/>
          </a:bodyPr>
          <a:lstStyle/>
          <a:p>
            <a:r>
              <a:rPr lang="en-US" sz="4400"/>
              <a:t>Using Different Data Sources to Inform Understanding</a:t>
            </a:r>
          </a:p>
        </p:txBody>
      </p:sp>
      <p:sp>
        <p:nvSpPr>
          <p:cNvPr id="5" name="Text Placeholder 4">
            <a:extLst>
              <a:ext uri="{FF2B5EF4-FFF2-40B4-BE49-F238E27FC236}">
                <a16:creationId xmlns:a16="http://schemas.microsoft.com/office/drawing/2014/main" id="{09B8B775-9D3B-41CA-9277-DC977E6D46DF}"/>
              </a:ext>
            </a:extLst>
          </p:cNvPr>
          <p:cNvSpPr>
            <a:spLocks noGrp="1"/>
          </p:cNvSpPr>
          <p:nvPr>
            <p:ph type="body" idx="1"/>
          </p:nvPr>
        </p:nvSpPr>
        <p:spPr>
          <a:xfrm>
            <a:off x="457200" y="1334506"/>
            <a:ext cx="5586984" cy="736282"/>
          </a:xfrm>
        </p:spPr>
        <p:txBody>
          <a:bodyPr anchor="ctr">
            <a:normAutofit/>
          </a:bodyPr>
          <a:lstStyle/>
          <a:p>
            <a:r>
              <a:rPr lang="en-US"/>
              <a:t>Payer-Reported aggregate Data</a:t>
            </a:r>
          </a:p>
        </p:txBody>
      </p:sp>
      <p:sp>
        <p:nvSpPr>
          <p:cNvPr id="6" name="Content Placeholder 5">
            <a:extLst>
              <a:ext uri="{FF2B5EF4-FFF2-40B4-BE49-F238E27FC236}">
                <a16:creationId xmlns:a16="http://schemas.microsoft.com/office/drawing/2014/main" id="{FA32446A-A8E4-4F84-9AC4-ECFB0E8937F2}"/>
              </a:ext>
            </a:extLst>
          </p:cNvPr>
          <p:cNvSpPr>
            <a:spLocks noGrp="1"/>
          </p:cNvSpPr>
          <p:nvPr>
            <p:ph sz="half" idx="2"/>
          </p:nvPr>
        </p:nvSpPr>
        <p:spPr>
          <a:xfrm>
            <a:off x="457200" y="2145293"/>
            <a:ext cx="5586984" cy="4124877"/>
          </a:xfrm>
        </p:spPr>
        <p:txBody>
          <a:bodyPr>
            <a:normAutofit/>
          </a:bodyPr>
          <a:lstStyle/>
          <a:p>
            <a:r>
              <a:rPr lang="en-US" sz="2400" b="1"/>
              <a:t>Primary purpose</a:t>
            </a:r>
            <a:r>
              <a:rPr lang="en-US" sz="2400"/>
              <a:t>:  assess performance against the cost growth target</a:t>
            </a:r>
          </a:p>
          <a:p>
            <a:r>
              <a:rPr lang="en-US" sz="2400"/>
              <a:t>Payer-reported data are provided in aggregate and are limited in detail, but do represent all health care spending in the state (including spending in self-insured employer benefit programs).</a:t>
            </a:r>
          </a:p>
          <a:p>
            <a:endParaRPr lang="en-US" sz="2400"/>
          </a:p>
        </p:txBody>
      </p:sp>
      <p:sp>
        <p:nvSpPr>
          <p:cNvPr id="7" name="Text Placeholder 6">
            <a:extLst>
              <a:ext uri="{FF2B5EF4-FFF2-40B4-BE49-F238E27FC236}">
                <a16:creationId xmlns:a16="http://schemas.microsoft.com/office/drawing/2014/main" id="{085831F6-2F90-4577-8B1F-C648998914B2}"/>
              </a:ext>
            </a:extLst>
          </p:cNvPr>
          <p:cNvSpPr>
            <a:spLocks noGrp="1"/>
          </p:cNvSpPr>
          <p:nvPr>
            <p:ph type="body" sz="quarter" idx="3"/>
          </p:nvPr>
        </p:nvSpPr>
        <p:spPr>
          <a:xfrm>
            <a:off x="6147818" y="1334506"/>
            <a:ext cx="5586984" cy="736282"/>
          </a:xfrm>
        </p:spPr>
        <p:txBody>
          <a:bodyPr anchor="ctr">
            <a:normAutofit/>
          </a:bodyPr>
          <a:lstStyle/>
          <a:p>
            <a:r>
              <a:rPr lang="en-US"/>
              <a:t>APCD Analyzed data</a:t>
            </a:r>
          </a:p>
        </p:txBody>
      </p:sp>
      <p:sp>
        <p:nvSpPr>
          <p:cNvPr id="4" name="Slide Number Placeholder 3">
            <a:extLst>
              <a:ext uri="{FF2B5EF4-FFF2-40B4-BE49-F238E27FC236}">
                <a16:creationId xmlns:a16="http://schemas.microsoft.com/office/drawing/2014/main" id="{EBFBE2E2-834F-493E-A8CF-819417F2113C}"/>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16</a:t>
            </a:fld>
            <a:endParaRPr lang="en-US"/>
          </a:p>
        </p:txBody>
      </p:sp>
      <p:sp>
        <p:nvSpPr>
          <p:cNvPr id="13" name="Rectangle: Rounded Corners 12">
            <a:extLst>
              <a:ext uri="{FF2B5EF4-FFF2-40B4-BE49-F238E27FC236}">
                <a16:creationId xmlns:a16="http://schemas.microsoft.com/office/drawing/2014/main" id="{A210B78E-F937-4FD6-B667-AE9634425EFD}"/>
              </a:ext>
            </a:extLst>
          </p:cNvPr>
          <p:cNvSpPr/>
          <p:nvPr/>
        </p:nvSpPr>
        <p:spPr>
          <a:xfrm>
            <a:off x="353566" y="5113837"/>
            <a:ext cx="5586983" cy="10283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1800" b="1"/>
              <a:t>		</a:t>
            </a:r>
          </a:p>
          <a:p>
            <a:r>
              <a:rPr lang="en-US" sz="2000" b="1"/>
              <a:t>			How much did spending increase or 			decrease from one year to the next?</a:t>
            </a:r>
          </a:p>
          <a:p>
            <a:endParaRPr lang="en-US"/>
          </a:p>
        </p:txBody>
      </p:sp>
      <p:sp>
        <p:nvSpPr>
          <p:cNvPr id="15" name="Rectangle 14" descr="Money">
            <a:extLst>
              <a:ext uri="{FF2B5EF4-FFF2-40B4-BE49-F238E27FC236}">
                <a16:creationId xmlns:a16="http://schemas.microsoft.com/office/drawing/2014/main" id="{D3BC9A0A-01EA-4E04-A11E-3CF43C0F7888}"/>
              </a:ext>
            </a:extLst>
          </p:cNvPr>
          <p:cNvSpPr/>
          <p:nvPr/>
        </p:nvSpPr>
        <p:spPr>
          <a:xfrm>
            <a:off x="631248" y="5342568"/>
            <a:ext cx="680604" cy="68060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ectangle: Rounded Corners 16">
            <a:extLst>
              <a:ext uri="{FF2B5EF4-FFF2-40B4-BE49-F238E27FC236}">
                <a16:creationId xmlns:a16="http://schemas.microsoft.com/office/drawing/2014/main" id="{C63518B3-0A15-41F6-9DFD-1857ABDDF170}"/>
              </a:ext>
            </a:extLst>
          </p:cNvPr>
          <p:cNvSpPr/>
          <p:nvPr/>
        </p:nvSpPr>
        <p:spPr>
          <a:xfrm>
            <a:off x="6237282" y="5113837"/>
            <a:ext cx="5586983" cy="1049457"/>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2000" b="1"/>
          </a:p>
          <a:p>
            <a:r>
              <a:rPr lang="en-US" sz="2000" b="1"/>
              <a:t>			What is driving overall cost and cost 			trends?  Where are opportunities?</a:t>
            </a:r>
          </a:p>
        </p:txBody>
      </p:sp>
      <p:sp>
        <p:nvSpPr>
          <p:cNvPr id="18" name="Rectangle 17" descr="Statistics">
            <a:extLst>
              <a:ext uri="{FF2B5EF4-FFF2-40B4-BE49-F238E27FC236}">
                <a16:creationId xmlns:a16="http://schemas.microsoft.com/office/drawing/2014/main" id="{20CB5CAA-C0F3-42FB-8B0A-3E5A9E1DCBFB}"/>
              </a:ext>
            </a:extLst>
          </p:cNvPr>
          <p:cNvSpPr/>
          <p:nvPr/>
        </p:nvSpPr>
        <p:spPr>
          <a:xfrm>
            <a:off x="6511914" y="5344072"/>
            <a:ext cx="680604" cy="68060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Content Placeholder 5">
            <a:extLst>
              <a:ext uri="{FF2B5EF4-FFF2-40B4-BE49-F238E27FC236}">
                <a16:creationId xmlns:a16="http://schemas.microsoft.com/office/drawing/2014/main" id="{69E88E04-8A2C-4699-AE9A-DFE1128D8793}"/>
              </a:ext>
            </a:extLst>
          </p:cNvPr>
          <p:cNvSpPr txBox="1">
            <a:spLocks/>
          </p:cNvSpPr>
          <p:nvPr/>
        </p:nvSpPr>
        <p:spPr>
          <a:xfrm>
            <a:off x="6147818" y="2145293"/>
            <a:ext cx="5586984" cy="412487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a:t>Primary purpose</a:t>
            </a:r>
            <a:r>
              <a:rPr lang="en-US" sz="2400"/>
              <a:t>:  identify underlying cost and cost growth drivers</a:t>
            </a:r>
          </a:p>
          <a:p>
            <a:r>
              <a:rPr lang="en-US" sz="2400"/>
              <a:t>APCD data are more detailed than payer-reported aggregate data.  Claims-level analyses can be performed.  While not all state spending data are included, there is more than enough to understand underlying trends.</a:t>
            </a:r>
          </a:p>
          <a:p>
            <a:endParaRPr lang="en-US" sz="2400"/>
          </a:p>
        </p:txBody>
      </p:sp>
    </p:spTree>
    <p:extLst>
      <p:ext uri="{BB962C8B-B14F-4D97-AF65-F5344CB8AC3E}">
        <p14:creationId xmlns:p14="http://schemas.microsoft.com/office/powerpoint/2010/main" val="322715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C408-8313-4935-AF95-E5F11B57A743}"/>
              </a:ext>
            </a:extLst>
          </p:cNvPr>
          <p:cNvSpPr>
            <a:spLocks noGrp="1"/>
          </p:cNvSpPr>
          <p:nvPr>
            <p:ph type="title"/>
          </p:nvPr>
        </p:nvSpPr>
        <p:spPr/>
        <p:txBody>
          <a:bodyPr/>
          <a:lstStyle/>
          <a:p>
            <a:r>
              <a:rPr lang="en-US"/>
              <a:t>Key Definitions:</a:t>
            </a:r>
          </a:p>
        </p:txBody>
      </p:sp>
      <p:sp>
        <p:nvSpPr>
          <p:cNvPr id="3" name="Content Placeholder 2">
            <a:extLst>
              <a:ext uri="{FF2B5EF4-FFF2-40B4-BE49-F238E27FC236}">
                <a16:creationId xmlns:a16="http://schemas.microsoft.com/office/drawing/2014/main" id="{EFD26D07-DF56-40B0-B4DC-9955B847F15D}"/>
              </a:ext>
            </a:extLst>
          </p:cNvPr>
          <p:cNvSpPr>
            <a:spLocks noGrp="1"/>
          </p:cNvSpPr>
          <p:nvPr>
            <p:ph idx="1"/>
          </p:nvPr>
        </p:nvSpPr>
        <p:spPr>
          <a:xfrm>
            <a:off x="444137" y="1459718"/>
            <a:ext cx="11312433" cy="4812972"/>
          </a:xfrm>
        </p:spPr>
        <p:txBody>
          <a:bodyPr>
            <a:normAutofit fontScale="92500" lnSpcReduction="10000"/>
          </a:bodyPr>
          <a:lstStyle/>
          <a:p>
            <a:r>
              <a:rPr lang="en-US" b="1"/>
              <a:t>Total Medical Expense (TME):</a:t>
            </a:r>
            <a:r>
              <a:rPr lang="en-US"/>
              <a:t>  The medical expenses incurred by Rhode Island residents for all health care services by all payers reporting cost growth data to OHIC.  TME is reported net of pharmacy rebates.</a:t>
            </a:r>
          </a:p>
          <a:p>
            <a:endParaRPr lang="en-US" sz="400" b="1"/>
          </a:p>
          <a:p>
            <a:r>
              <a:rPr lang="en-US" b="1"/>
              <a:t>Net Cost of Private Health Insurance (NCHPI):</a:t>
            </a:r>
            <a:r>
              <a:rPr lang="en-US"/>
              <a:t> Measures the cost to Rhode Island residents associated with the administration of private health insurance (including Medicare Advantage and Medicaid managed care).  It is defined as the difference between health premiums earned and benefits incurred, and consists of insurers’ cost of paying bills, advertising, sales commissions and other administrative costs, premium taxes and profits (or contributions to reserves) or losses.</a:t>
            </a:r>
          </a:p>
          <a:p>
            <a:endParaRPr lang="en-US" sz="400" b="1"/>
          </a:p>
          <a:p>
            <a:r>
              <a:rPr lang="en-US" b="1"/>
              <a:t>Total Health Care Expenditures (THCE): </a:t>
            </a:r>
            <a:r>
              <a:rPr lang="en-US"/>
              <a:t>TME plus NCPHI.  THCE is reported net of pharmacy rebates.</a:t>
            </a:r>
          </a:p>
        </p:txBody>
      </p:sp>
      <p:sp>
        <p:nvSpPr>
          <p:cNvPr id="4" name="Slide Number Placeholder 3">
            <a:extLst>
              <a:ext uri="{FF2B5EF4-FFF2-40B4-BE49-F238E27FC236}">
                <a16:creationId xmlns:a16="http://schemas.microsoft.com/office/drawing/2014/main" id="{4DBA8938-A6E2-4B6D-97AA-A94C04F834BD}"/>
              </a:ext>
            </a:extLst>
          </p:cNvPr>
          <p:cNvSpPr>
            <a:spLocks noGrp="1"/>
          </p:cNvSpPr>
          <p:nvPr>
            <p:ph type="sldNum" sz="quarter" idx="12"/>
          </p:nvPr>
        </p:nvSpPr>
        <p:spPr/>
        <p:txBody>
          <a:bodyPr/>
          <a:lstStyle/>
          <a:p>
            <a:fld id="{32BA1B2C-6684-47F0-87CE-B2A009176267}" type="slidenum">
              <a:rPr lang="en-US" smtClean="0"/>
              <a:t>17</a:t>
            </a:fld>
            <a:endParaRPr lang="en-US"/>
          </a:p>
        </p:txBody>
      </p:sp>
    </p:spTree>
    <p:extLst>
      <p:ext uri="{BB962C8B-B14F-4D97-AF65-F5344CB8AC3E}">
        <p14:creationId xmlns:p14="http://schemas.microsoft.com/office/powerpoint/2010/main" val="2554878112"/>
      </p:ext>
    </p:extLst>
  </p:cSld>
  <p:clrMapOvr>
    <a:masterClrMapping/>
  </p:clrMapOvr>
  <mc:AlternateContent xmlns:mc="http://schemas.openxmlformats.org/markup-compatibility/2006" xmlns:p14="http://schemas.microsoft.com/office/powerpoint/2010/main">
    <mc:Choice Requires="p14">
      <p:transition spd="slow" p14:dur="2000" advTm="52372"/>
    </mc:Choice>
    <mc:Fallback xmlns="">
      <p:transition spd="slow" advTm="5237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3AD81C-D33D-47E7-A218-3F54ADCA4DD6}"/>
              </a:ext>
            </a:extLst>
          </p:cNvPr>
          <p:cNvSpPr>
            <a:spLocks noGrp="1"/>
          </p:cNvSpPr>
          <p:nvPr>
            <p:ph type="title"/>
          </p:nvPr>
        </p:nvSpPr>
        <p:spPr/>
        <p:txBody>
          <a:bodyPr/>
          <a:lstStyle/>
          <a:p>
            <a:r>
              <a:rPr lang="en-US"/>
              <a:t>State Total Health Care Expenditures</a:t>
            </a:r>
          </a:p>
        </p:txBody>
      </p:sp>
      <p:sp>
        <p:nvSpPr>
          <p:cNvPr id="2" name="Slide Number Placeholder 1">
            <a:extLst>
              <a:ext uri="{FF2B5EF4-FFF2-40B4-BE49-F238E27FC236}">
                <a16:creationId xmlns:a16="http://schemas.microsoft.com/office/drawing/2014/main" id="{B2461AC6-7720-4067-9709-AE34835CDA2F}"/>
              </a:ext>
            </a:extLst>
          </p:cNvPr>
          <p:cNvSpPr>
            <a:spLocks noGrp="1"/>
          </p:cNvSpPr>
          <p:nvPr>
            <p:ph type="sldNum" sz="quarter" idx="12"/>
          </p:nvPr>
        </p:nvSpPr>
        <p:spPr/>
        <p:txBody>
          <a:bodyPr/>
          <a:lstStyle/>
          <a:p>
            <a:fld id="{32BA1B2C-6684-47F0-87CE-B2A009176267}" type="slidenum">
              <a:rPr lang="en-US" smtClean="0"/>
              <a:t>18</a:t>
            </a:fld>
            <a:endParaRPr lang="en-US"/>
          </a:p>
        </p:txBody>
      </p:sp>
      <p:sp>
        <p:nvSpPr>
          <p:cNvPr id="5" name="TextBox 4">
            <a:extLst>
              <a:ext uri="{FF2B5EF4-FFF2-40B4-BE49-F238E27FC236}">
                <a16:creationId xmlns:a16="http://schemas.microsoft.com/office/drawing/2014/main" id="{A874989D-7196-4393-9B22-3D5EF9F6DCB4}"/>
              </a:ext>
            </a:extLst>
          </p:cNvPr>
          <p:cNvSpPr txBox="1"/>
          <p:nvPr/>
        </p:nvSpPr>
        <p:spPr>
          <a:xfrm>
            <a:off x="7599687" y="1376780"/>
            <a:ext cx="3471522"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a:solidFill>
                  <a:schemeClr val="bg1"/>
                </a:solidFill>
              </a:rPr>
              <a:t>Per Capita Annual Trend</a:t>
            </a:r>
          </a:p>
        </p:txBody>
      </p:sp>
      <p:sp>
        <p:nvSpPr>
          <p:cNvPr id="6" name="TextBox 5">
            <a:extLst>
              <a:ext uri="{FF2B5EF4-FFF2-40B4-BE49-F238E27FC236}">
                <a16:creationId xmlns:a16="http://schemas.microsoft.com/office/drawing/2014/main" id="{B92D8F3A-4DA1-4E44-8828-5A6509153091}"/>
              </a:ext>
            </a:extLst>
          </p:cNvPr>
          <p:cNvSpPr txBox="1"/>
          <p:nvPr/>
        </p:nvSpPr>
        <p:spPr>
          <a:xfrm>
            <a:off x="0" y="6322400"/>
            <a:ext cx="11985524" cy="523220"/>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bg1"/>
                </a:solidFill>
              </a:rPr>
              <a:t>These values are not risk-adjusted and are net of rebates.</a:t>
            </a:r>
          </a:p>
          <a:p>
            <a:pPr marL="285750" indent="-285750">
              <a:buFont typeface="Arial" panose="020B0604020202020204" pitchFamily="34" charset="0"/>
              <a:buChar char="•"/>
            </a:pPr>
            <a:r>
              <a:rPr lang="en-US" sz="1400">
                <a:solidFill>
                  <a:schemeClr val="bg1"/>
                </a:solidFill>
              </a:rPr>
              <a:t>Medicare FFS values are gross of rebates, as the State did not receive rebate information from CMS.  This slightly overstates Medicare spending.</a:t>
            </a:r>
          </a:p>
        </p:txBody>
      </p:sp>
      <p:graphicFrame>
        <p:nvGraphicFramePr>
          <p:cNvPr id="10" name="Chart 9">
            <a:extLst>
              <a:ext uri="{FF2B5EF4-FFF2-40B4-BE49-F238E27FC236}">
                <a16:creationId xmlns:a16="http://schemas.microsoft.com/office/drawing/2014/main" id="{C28C1F7A-E304-41D6-8408-E5F9E1531F6D}"/>
              </a:ext>
            </a:extLst>
          </p:cNvPr>
          <p:cNvGraphicFramePr>
            <a:graphicFrameLocks/>
          </p:cNvGraphicFramePr>
          <p:nvPr/>
        </p:nvGraphicFramePr>
        <p:xfrm>
          <a:off x="524865" y="1227155"/>
          <a:ext cx="5140937" cy="40988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E698EA5-89CF-4459-9FF2-33E2BD3C1B1D}"/>
              </a:ext>
            </a:extLst>
          </p:cNvPr>
          <p:cNvSpPr txBox="1"/>
          <p:nvPr/>
        </p:nvSpPr>
        <p:spPr>
          <a:xfrm>
            <a:off x="180915" y="1996678"/>
            <a:ext cx="1119251" cy="2462213"/>
          </a:xfrm>
          <a:prstGeom prst="rect">
            <a:avLst/>
          </a:prstGeom>
          <a:noFill/>
        </p:spPr>
        <p:txBody>
          <a:bodyPr wrap="square" rtlCol="0">
            <a:spAutoFit/>
          </a:bodyPr>
          <a:lstStyle/>
          <a:p>
            <a:r>
              <a:rPr lang="en-US" sz="1400" b="1">
                <a:solidFill>
                  <a:srgbClr val="89B3DE"/>
                </a:solidFill>
              </a:rPr>
              <a:t>NCPHI</a:t>
            </a:r>
          </a:p>
          <a:p>
            <a:endParaRPr lang="en-US" sz="1400"/>
          </a:p>
          <a:p>
            <a:r>
              <a:rPr lang="en-US" sz="1400" b="1">
                <a:solidFill>
                  <a:srgbClr val="4E8DCD"/>
                </a:solidFill>
              </a:rPr>
              <a:t>Commercial</a:t>
            </a:r>
          </a:p>
          <a:p>
            <a:endParaRPr lang="en-US" sz="1400"/>
          </a:p>
          <a:p>
            <a:endParaRPr lang="en-US" sz="1400"/>
          </a:p>
          <a:p>
            <a:endParaRPr lang="en-US" sz="1400" b="1">
              <a:solidFill>
                <a:srgbClr val="2F5674"/>
              </a:solidFill>
            </a:endParaRPr>
          </a:p>
          <a:p>
            <a:r>
              <a:rPr lang="en-US" sz="1400" b="1">
                <a:solidFill>
                  <a:srgbClr val="2F5674"/>
                </a:solidFill>
              </a:rPr>
              <a:t>Medicaid</a:t>
            </a:r>
          </a:p>
          <a:p>
            <a:endParaRPr lang="en-US" sz="1400"/>
          </a:p>
          <a:p>
            <a:endParaRPr lang="en-US" sz="1400"/>
          </a:p>
          <a:p>
            <a:endParaRPr lang="en-US" sz="1400"/>
          </a:p>
          <a:p>
            <a:r>
              <a:rPr lang="en-US" sz="1400" b="1">
                <a:solidFill>
                  <a:srgbClr val="A39B4E"/>
                </a:solidFill>
              </a:rPr>
              <a:t>Medicare</a:t>
            </a:r>
          </a:p>
        </p:txBody>
      </p:sp>
      <p:sp>
        <p:nvSpPr>
          <p:cNvPr id="9" name="Flowchart: Process 8">
            <a:extLst>
              <a:ext uri="{FF2B5EF4-FFF2-40B4-BE49-F238E27FC236}">
                <a16:creationId xmlns:a16="http://schemas.microsoft.com/office/drawing/2014/main" id="{35E6C0E8-6688-4656-ACBF-99F7734DA417}"/>
              </a:ext>
            </a:extLst>
          </p:cNvPr>
          <p:cNvSpPr/>
          <p:nvPr/>
        </p:nvSpPr>
        <p:spPr>
          <a:xfrm>
            <a:off x="2588436" y="4503867"/>
            <a:ext cx="924339" cy="357808"/>
          </a:xfrm>
          <a:prstGeom prst="flowChartProcess">
            <a:avLst/>
          </a:prstGeom>
          <a:ln>
            <a:solidFill>
              <a:srgbClr val="A39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3.6%</a:t>
            </a:r>
          </a:p>
        </p:txBody>
      </p:sp>
      <p:sp>
        <p:nvSpPr>
          <p:cNvPr id="11" name="Flowchart: Process 10">
            <a:extLst>
              <a:ext uri="{FF2B5EF4-FFF2-40B4-BE49-F238E27FC236}">
                <a16:creationId xmlns:a16="http://schemas.microsoft.com/office/drawing/2014/main" id="{906D1138-897F-4532-925A-21A81B744253}"/>
              </a:ext>
            </a:extLst>
          </p:cNvPr>
          <p:cNvSpPr/>
          <p:nvPr/>
        </p:nvSpPr>
        <p:spPr>
          <a:xfrm>
            <a:off x="2633163" y="3519663"/>
            <a:ext cx="924339" cy="357808"/>
          </a:xfrm>
          <a:prstGeom prst="flowChartProcess">
            <a:avLst/>
          </a:prstGeom>
          <a:solidFill>
            <a:srgbClr val="2F5674"/>
          </a:solidFill>
          <a:ln>
            <a:solidFill>
              <a:srgbClr val="2F5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5.8%</a:t>
            </a:r>
          </a:p>
        </p:txBody>
      </p:sp>
      <p:sp>
        <p:nvSpPr>
          <p:cNvPr id="12" name="Flowchart: Process 11">
            <a:extLst>
              <a:ext uri="{FF2B5EF4-FFF2-40B4-BE49-F238E27FC236}">
                <a16:creationId xmlns:a16="http://schemas.microsoft.com/office/drawing/2014/main" id="{DC58F79B-C9EE-4397-8DCB-FE7A6C34FED3}"/>
              </a:ext>
            </a:extLst>
          </p:cNvPr>
          <p:cNvSpPr/>
          <p:nvPr/>
        </p:nvSpPr>
        <p:spPr>
          <a:xfrm>
            <a:off x="2669589" y="2600958"/>
            <a:ext cx="924339" cy="337159"/>
          </a:xfrm>
          <a:prstGeom prst="flowChartProcess">
            <a:avLst/>
          </a:prstGeom>
          <a:solidFill>
            <a:srgbClr val="4E8DCD"/>
          </a:solidFill>
          <a:ln>
            <a:solidFill>
              <a:srgbClr val="4E8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1.9%</a:t>
            </a:r>
          </a:p>
        </p:txBody>
      </p:sp>
      <p:sp>
        <p:nvSpPr>
          <p:cNvPr id="13" name="Flowchart: Process 12">
            <a:extLst>
              <a:ext uri="{FF2B5EF4-FFF2-40B4-BE49-F238E27FC236}">
                <a16:creationId xmlns:a16="http://schemas.microsoft.com/office/drawing/2014/main" id="{126B9DBF-1DEE-4409-BBD8-062355E012B9}"/>
              </a:ext>
            </a:extLst>
          </p:cNvPr>
          <p:cNvSpPr/>
          <p:nvPr/>
        </p:nvSpPr>
        <p:spPr>
          <a:xfrm>
            <a:off x="2669591" y="1924462"/>
            <a:ext cx="924339" cy="337159"/>
          </a:xfrm>
          <a:prstGeom prst="flowChartProcess">
            <a:avLst/>
          </a:prstGeom>
          <a:solidFill>
            <a:srgbClr val="89B3DE"/>
          </a:solidFill>
          <a:ln>
            <a:solidFill>
              <a:srgbClr val="89B3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14.9%</a:t>
            </a:r>
          </a:p>
        </p:txBody>
      </p:sp>
      <p:cxnSp>
        <p:nvCxnSpPr>
          <p:cNvPr id="15" name="Straight Connector 14">
            <a:extLst>
              <a:ext uri="{FF2B5EF4-FFF2-40B4-BE49-F238E27FC236}">
                <a16:creationId xmlns:a16="http://schemas.microsoft.com/office/drawing/2014/main" id="{3D13A91B-4919-43BC-AE5D-6D0962869644}"/>
              </a:ext>
            </a:extLst>
          </p:cNvPr>
          <p:cNvCxnSpPr>
            <a:cxnSpLocks/>
          </p:cNvCxnSpPr>
          <p:nvPr/>
        </p:nvCxnSpPr>
        <p:spPr>
          <a:xfrm flipH="1">
            <a:off x="2633165" y="1989015"/>
            <a:ext cx="1"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3EC90E25-205C-4164-8493-DF15EFA28E74}"/>
              </a:ext>
            </a:extLst>
          </p:cNvPr>
          <p:cNvCxnSpPr>
            <a:cxnSpLocks/>
          </p:cNvCxnSpPr>
          <p:nvPr/>
        </p:nvCxnSpPr>
        <p:spPr>
          <a:xfrm flipH="1">
            <a:off x="3604228" y="2120476"/>
            <a:ext cx="336288"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Flowchart: Process 17">
            <a:extLst>
              <a:ext uri="{FF2B5EF4-FFF2-40B4-BE49-F238E27FC236}">
                <a16:creationId xmlns:a16="http://schemas.microsoft.com/office/drawing/2014/main" id="{70AEA84A-2198-4AB5-8C02-D95DD932DC8A}"/>
              </a:ext>
            </a:extLst>
          </p:cNvPr>
          <p:cNvSpPr/>
          <p:nvPr/>
        </p:nvSpPr>
        <p:spPr>
          <a:xfrm>
            <a:off x="1629531" y="1352350"/>
            <a:ext cx="3004457" cy="399033"/>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a:t>Aggregate Annual Trend</a:t>
            </a:r>
          </a:p>
        </p:txBody>
      </p:sp>
      <p:cxnSp>
        <p:nvCxnSpPr>
          <p:cNvPr id="19" name="Straight Connector 18">
            <a:extLst>
              <a:ext uri="{FF2B5EF4-FFF2-40B4-BE49-F238E27FC236}">
                <a16:creationId xmlns:a16="http://schemas.microsoft.com/office/drawing/2014/main" id="{E20B6702-9B6F-4D94-BC08-0F34D328EEFC}"/>
              </a:ext>
            </a:extLst>
          </p:cNvPr>
          <p:cNvCxnSpPr>
            <a:cxnSpLocks/>
          </p:cNvCxnSpPr>
          <p:nvPr/>
        </p:nvCxnSpPr>
        <p:spPr>
          <a:xfrm flipH="1">
            <a:off x="2215724" y="2120476"/>
            <a:ext cx="417439" cy="22665"/>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7" name="Chart 26">
            <a:extLst>
              <a:ext uri="{FF2B5EF4-FFF2-40B4-BE49-F238E27FC236}">
                <a16:creationId xmlns:a16="http://schemas.microsoft.com/office/drawing/2014/main" id="{18936773-CAD8-42C2-939A-ABC8788C4698}"/>
              </a:ext>
            </a:extLst>
          </p:cNvPr>
          <p:cNvGraphicFramePr/>
          <p:nvPr/>
        </p:nvGraphicFramePr>
        <p:xfrm>
          <a:off x="6633636" y="1723691"/>
          <a:ext cx="5122934" cy="3596286"/>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36D4A7E3-8D7B-4FC2-8F26-E650C4CA48AA}"/>
              </a:ext>
            </a:extLst>
          </p:cNvPr>
          <p:cNvSpPr txBox="1"/>
          <p:nvPr/>
        </p:nvSpPr>
        <p:spPr>
          <a:xfrm>
            <a:off x="6898236" y="5162766"/>
            <a:ext cx="3196635" cy="400110"/>
          </a:xfrm>
          <a:prstGeom prst="rect">
            <a:avLst/>
          </a:prstGeom>
          <a:noFill/>
        </p:spPr>
        <p:txBody>
          <a:bodyPr wrap="square" rtlCol="0">
            <a:spAutoFit/>
          </a:bodyPr>
          <a:lstStyle/>
          <a:p>
            <a:pPr algn="ctr"/>
            <a:r>
              <a:rPr lang="en-US" sz="2000">
                <a:solidFill>
                  <a:srgbClr val="595959"/>
                </a:solidFill>
              </a:rPr>
              <a:t>2017</a:t>
            </a:r>
          </a:p>
        </p:txBody>
      </p:sp>
      <p:sp>
        <p:nvSpPr>
          <p:cNvPr id="36" name="TextBox 35">
            <a:extLst>
              <a:ext uri="{FF2B5EF4-FFF2-40B4-BE49-F238E27FC236}">
                <a16:creationId xmlns:a16="http://schemas.microsoft.com/office/drawing/2014/main" id="{6BD55039-716F-4DFF-A93F-32DD0AACE567}"/>
              </a:ext>
            </a:extLst>
          </p:cNvPr>
          <p:cNvSpPr txBox="1"/>
          <p:nvPr/>
        </p:nvSpPr>
        <p:spPr>
          <a:xfrm>
            <a:off x="8890181" y="5174204"/>
            <a:ext cx="3196635" cy="400110"/>
          </a:xfrm>
          <a:prstGeom prst="rect">
            <a:avLst/>
          </a:prstGeom>
          <a:noFill/>
        </p:spPr>
        <p:txBody>
          <a:bodyPr wrap="square" rtlCol="0">
            <a:spAutoFit/>
          </a:bodyPr>
          <a:lstStyle/>
          <a:p>
            <a:pPr algn="ctr"/>
            <a:r>
              <a:rPr lang="en-US" sz="2000">
                <a:solidFill>
                  <a:srgbClr val="595959"/>
                </a:solidFill>
              </a:rPr>
              <a:t>2018</a:t>
            </a:r>
          </a:p>
        </p:txBody>
      </p:sp>
      <p:sp>
        <p:nvSpPr>
          <p:cNvPr id="37" name="TextBox 36">
            <a:extLst>
              <a:ext uri="{FF2B5EF4-FFF2-40B4-BE49-F238E27FC236}">
                <a16:creationId xmlns:a16="http://schemas.microsoft.com/office/drawing/2014/main" id="{8B39C1A3-6674-4D94-A63D-060F195878A5}"/>
              </a:ext>
            </a:extLst>
          </p:cNvPr>
          <p:cNvSpPr txBox="1"/>
          <p:nvPr/>
        </p:nvSpPr>
        <p:spPr>
          <a:xfrm>
            <a:off x="6854692" y="5720087"/>
            <a:ext cx="3328238" cy="400110"/>
          </a:xfrm>
          <a:prstGeom prst="rect">
            <a:avLst/>
          </a:prstGeom>
          <a:noFill/>
        </p:spPr>
        <p:txBody>
          <a:bodyPr wrap="square" rtlCol="0">
            <a:spAutoFit/>
          </a:bodyPr>
          <a:lstStyle/>
          <a:p>
            <a:pPr algn="ctr"/>
            <a:r>
              <a:rPr lang="en-US" sz="2000">
                <a:solidFill>
                  <a:srgbClr val="616161"/>
                </a:solidFill>
              </a:rPr>
              <a:t>$7,001</a:t>
            </a:r>
          </a:p>
        </p:txBody>
      </p:sp>
      <p:sp>
        <p:nvSpPr>
          <p:cNvPr id="39" name="TextBox 38">
            <a:extLst>
              <a:ext uri="{FF2B5EF4-FFF2-40B4-BE49-F238E27FC236}">
                <a16:creationId xmlns:a16="http://schemas.microsoft.com/office/drawing/2014/main" id="{F935B3CA-ED00-4F12-ACA1-6C49EEB94AD1}"/>
              </a:ext>
            </a:extLst>
          </p:cNvPr>
          <p:cNvSpPr txBox="1"/>
          <p:nvPr/>
        </p:nvSpPr>
        <p:spPr>
          <a:xfrm>
            <a:off x="10075480" y="5720087"/>
            <a:ext cx="898002" cy="400110"/>
          </a:xfrm>
          <a:prstGeom prst="rect">
            <a:avLst/>
          </a:prstGeom>
          <a:noFill/>
        </p:spPr>
        <p:txBody>
          <a:bodyPr wrap="none" rtlCol="0">
            <a:spAutoFit/>
          </a:bodyPr>
          <a:lstStyle/>
          <a:p>
            <a:pPr algn="ctr"/>
            <a:r>
              <a:rPr lang="en-US" sz="2000">
                <a:solidFill>
                  <a:srgbClr val="616161"/>
                </a:solidFill>
              </a:rPr>
              <a:t>$7,309</a:t>
            </a:r>
          </a:p>
        </p:txBody>
      </p:sp>
      <p:sp>
        <p:nvSpPr>
          <p:cNvPr id="40" name="TextBox 39">
            <a:extLst>
              <a:ext uri="{FF2B5EF4-FFF2-40B4-BE49-F238E27FC236}">
                <a16:creationId xmlns:a16="http://schemas.microsoft.com/office/drawing/2014/main" id="{52FDDFF3-E92E-419F-B4C5-D67C7D1B0A67}"/>
              </a:ext>
            </a:extLst>
          </p:cNvPr>
          <p:cNvSpPr txBox="1"/>
          <p:nvPr/>
        </p:nvSpPr>
        <p:spPr>
          <a:xfrm>
            <a:off x="8302659" y="5405834"/>
            <a:ext cx="2981473" cy="400110"/>
          </a:xfrm>
          <a:prstGeom prst="rect">
            <a:avLst/>
          </a:prstGeom>
          <a:noFill/>
        </p:spPr>
        <p:txBody>
          <a:bodyPr wrap="square" rtlCol="0">
            <a:spAutoFit/>
          </a:bodyPr>
          <a:lstStyle/>
          <a:p>
            <a:r>
              <a:rPr lang="en-US" sz="2000">
                <a:solidFill>
                  <a:srgbClr val="616161"/>
                </a:solidFill>
              </a:rPr>
              <a:t>Per Capita Spending:</a:t>
            </a:r>
            <a:endParaRPr lang="en-US" sz="2000"/>
          </a:p>
        </p:txBody>
      </p:sp>
      <p:sp>
        <p:nvSpPr>
          <p:cNvPr id="8" name="TextBox 7">
            <a:extLst>
              <a:ext uri="{FF2B5EF4-FFF2-40B4-BE49-F238E27FC236}">
                <a16:creationId xmlns:a16="http://schemas.microsoft.com/office/drawing/2014/main" id="{A8DDF147-39CE-47EF-8ED5-003CFC8A589D}"/>
              </a:ext>
            </a:extLst>
          </p:cNvPr>
          <p:cNvSpPr txBox="1"/>
          <p:nvPr/>
        </p:nvSpPr>
        <p:spPr>
          <a:xfrm>
            <a:off x="316140" y="5169058"/>
            <a:ext cx="3196635" cy="400110"/>
          </a:xfrm>
          <a:prstGeom prst="rect">
            <a:avLst/>
          </a:prstGeom>
          <a:noFill/>
        </p:spPr>
        <p:txBody>
          <a:bodyPr wrap="square" rtlCol="0">
            <a:spAutoFit/>
          </a:bodyPr>
          <a:lstStyle/>
          <a:p>
            <a:pPr algn="ctr"/>
            <a:r>
              <a:rPr lang="en-US" sz="2000">
                <a:solidFill>
                  <a:srgbClr val="595959"/>
                </a:solidFill>
              </a:rPr>
              <a:t>2017</a:t>
            </a:r>
          </a:p>
        </p:txBody>
      </p:sp>
      <p:sp>
        <p:nvSpPr>
          <p:cNvPr id="14" name="TextBox 13">
            <a:extLst>
              <a:ext uri="{FF2B5EF4-FFF2-40B4-BE49-F238E27FC236}">
                <a16:creationId xmlns:a16="http://schemas.microsoft.com/office/drawing/2014/main" id="{65FA2654-6BA2-4626-B07F-72CF3A4F418D}"/>
              </a:ext>
            </a:extLst>
          </p:cNvPr>
          <p:cNvSpPr txBox="1"/>
          <p:nvPr/>
        </p:nvSpPr>
        <p:spPr>
          <a:xfrm>
            <a:off x="2669589" y="5169058"/>
            <a:ext cx="3196635" cy="400110"/>
          </a:xfrm>
          <a:prstGeom prst="rect">
            <a:avLst/>
          </a:prstGeom>
          <a:noFill/>
        </p:spPr>
        <p:txBody>
          <a:bodyPr wrap="square" rtlCol="0">
            <a:spAutoFit/>
          </a:bodyPr>
          <a:lstStyle/>
          <a:p>
            <a:pPr algn="ctr"/>
            <a:r>
              <a:rPr lang="en-US" sz="2000">
                <a:solidFill>
                  <a:srgbClr val="595959"/>
                </a:solidFill>
              </a:rPr>
              <a:t>2018</a:t>
            </a:r>
          </a:p>
        </p:txBody>
      </p:sp>
      <p:sp>
        <p:nvSpPr>
          <p:cNvPr id="17" name="TextBox 16">
            <a:extLst>
              <a:ext uri="{FF2B5EF4-FFF2-40B4-BE49-F238E27FC236}">
                <a16:creationId xmlns:a16="http://schemas.microsoft.com/office/drawing/2014/main" id="{04839056-D2B7-44E7-9038-706335191D1C}"/>
              </a:ext>
            </a:extLst>
          </p:cNvPr>
          <p:cNvSpPr txBox="1"/>
          <p:nvPr/>
        </p:nvSpPr>
        <p:spPr>
          <a:xfrm>
            <a:off x="2202975" y="5367031"/>
            <a:ext cx="2981473" cy="400110"/>
          </a:xfrm>
          <a:prstGeom prst="rect">
            <a:avLst/>
          </a:prstGeom>
          <a:noFill/>
        </p:spPr>
        <p:txBody>
          <a:bodyPr wrap="square" rtlCol="0">
            <a:spAutoFit/>
          </a:bodyPr>
          <a:lstStyle/>
          <a:p>
            <a:r>
              <a:rPr lang="en-US" sz="2000">
                <a:solidFill>
                  <a:srgbClr val="616161"/>
                </a:solidFill>
              </a:rPr>
              <a:t>Total Spending:</a:t>
            </a:r>
            <a:endParaRPr lang="en-US" sz="2000"/>
          </a:p>
        </p:txBody>
      </p:sp>
      <p:sp>
        <p:nvSpPr>
          <p:cNvPr id="20" name="TextBox 19">
            <a:extLst>
              <a:ext uri="{FF2B5EF4-FFF2-40B4-BE49-F238E27FC236}">
                <a16:creationId xmlns:a16="http://schemas.microsoft.com/office/drawing/2014/main" id="{80E7F45E-E598-4A39-830E-6E3AC686D9C5}"/>
              </a:ext>
            </a:extLst>
          </p:cNvPr>
          <p:cNvSpPr txBox="1"/>
          <p:nvPr/>
        </p:nvSpPr>
        <p:spPr>
          <a:xfrm>
            <a:off x="316140" y="5724317"/>
            <a:ext cx="3328238" cy="400110"/>
          </a:xfrm>
          <a:prstGeom prst="rect">
            <a:avLst/>
          </a:prstGeom>
          <a:noFill/>
        </p:spPr>
        <p:txBody>
          <a:bodyPr wrap="square" rtlCol="0">
            <a:spAutoFit/>
          </a:bodyPr>
          <a:lstStyle/>
          <a:p>
            <a:pPr algn="ctr"/>
            <a:r>
              <a:rPr lang="en-US" sz="2000">
                <a:solidFill>
                  <a:srgbClr val="616161"/>
                </a:solidFill>
              </a:rPr>
              <a:t>$7.40B</a:t>
            </a:r>
          </a:p>
        </p:txBody>
      </p:sp>
      <p:sp>
        <p:nvSpPr>
          <p:cNvPr id="21" name="TextBox 20">
            <a:extLst>
              <a:ext uri="{FF2B5EF4-FFF2-40B4-BE49-F238E27FC236}">
                <a16:creationId xmlns:a16="http://schemas.microsoft.com/office/drawing/2014/main" id="{F9D9BC54-F2D7-4076-803A-8F246E484F8E}"/>
              </a:ext>
            </a:extLst>
          </p:cNvPr>
          <p:cNvSpPr txBox="1"/>
          <p:nvPr/>
        </p:nvSpPr>
        <p:spPr>
          <a:xfrm>
            <a:off x="3772372" y="5720087"/>
            <a:ext cx="907621" cy="400110"/>
          </a:xfrm>
          <a:prstGeom prst="rect">
            <a:avLst/>
          </a:prstGeom>
          <a:noFill/>
        </p:spPr>
        <p:txBody>
          <a:bodyPr wrap="none" rtlCol="0">
            <a:spAutoFit/>
          </a:bodyPr>
          <a:lstStyle/>
          <a:p>
            <a:pPr algn="ctr"/>
            <a:r>
              <a:rPr lang="en-US" sz="2000">
                <a:solidFill>
                  <a:srgbClr val="616161"/>
                </a:solidFill>
              </a:rPr>
              <a:t>$7.73B</a:t>
            </a:r>
          </a:p>
        </p:txBody>
      </p:sp>
      <p:sp>
        <p:nvSpPr>
          <p:cNvPr id="22" name="Flowchart: Process 21">
            <a:extLst>
              <a:ext uri="{FF2B5EF4-FFF2-40B4-BE49-F238E27FC236}">
                <a16:creationId xmlns:a16="http://schemas.microsoft.com/office/drawing/2014/main" id="{8D834792-6180-4702-9E20-5F6E3E476C3A}"/>
              </a:ext>
            </a:extLst>
          </p:cNvPr>
          <p:cNvSpPr/>
          <p:nvPr/>
        </p:nvSpPr>
        <p:spPr>
          <a:xfrm>
            <a:off x="9005465" y="3429000"/>
            <a:ext cx="924339" cy="357808"/>
          </a:xfrm>
          <a:prstGeom prst="flowChartProcess">
            <a:avLst/>
          </a:prstGeom>
          <a:solidFill>
            <a:srgbClr val="BABABA"/>
          </a:solidFill>
          <a:ln>
            <a:solidFill>
              <a:srgbClr val="A39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4.4%</a:t>
            </a:r>
          </a:p>
        </p:txBody>
      </p:sp>
    </p:spTree>
    <p:extLst>
      <p:ext uri="{BB962C8B-B14F-4D97-AF65-F5344CB8AC3E}">
        <p14:creationId xmlns:p14="http://schemas.microsoft.com/office/powerpoint/2010/main" val="3344030508"/>
      </p:ext>
    </p:extLst>
  </p:cSld>
  <p:clrMapOvr>
    <a:masterClrMapping/>
  </p:clrMapOvr>
  <mc:AlternateContent xmlns:mc="http://schemas.openxmlformats.org/markup-compatibility/2006" xmlns:p14="http://schemas.microsoft.com/office/powerpoint/2010/main">
    <mc:Choice Requires="p14">
      <p:transition spd="slow" p14:dur="2000" advTm="51148"/>
    </mc:Choice>
    <mc:Fallback xmlns="">
      <p:transition spd="slow" advTm="5114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09E6-6745-48A5-BCC3-2FB2114F9848}"/>
              </a:ext>
            </a:extLst>
          </p:cNvPr>
          <p:cNvSpPr>
            <a:spLocks noGrp="1"/>
          </p:cNvSpPr>
          <p:nvPr>
            <p:ph type="title"/>
          </p:nvPr>
        </p:nvSpPr>
        <p:spPr>
          <a:xfrm>
            <a:off x="444137" y="286604"/>
            <a:ext cx="11312433" cy="986020"/>
          </a:xfrm>
        </p:spPr>
        <p:txBody>
          <a:bodyPr anchor="b">
            <a:normAutofit/>
          </a:bodyPr>
          <a:lstStyle/>
          <a:p>
            <a:r>
              <a:rPr lang="en-US"/>
              <a:t>Total Medical Expense by Market</a:t>
            </a:r>
          </a:p>
        </p:txBody>
      </p:sp>
      <p:sp>
        <p:nvSpPr>
          <p:cNvPr id="5" name="Slide Number Placeholder 4">
            <a:extLst>
              <a:ext uri="{FF2B5EF4-FFF2-40B4-BE49-F238E27FC236}">
                <a16:creationId xmlns:a16="http://schemas.microsoft.com/office/drawing/2014/main" id="{A68F98E7-6FC7-487B-8673-48ACAA89E62F}"/>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19</a:t>
            </a:fld>
            <a:endParaRPr lang="en-US"/>
          </a:p>
        </p:txBody>
      </p:sp>
      <p:graphicFrame>
        <p:nvGraphicFramePr>
          <p:cNvPr id="7" name="Content Placeholder 6">
            <a:extLst>
              <a:ext uri="{FF2B5EF4-FFF2-40B4-BE49-F238E27FC236}">
                <a16:creationId xmlns:a16="http://schemas.microsoft.com/office/drawing/2014/main" id="{F4714BA1-550E-4167-8239-D16704C992BB}"/>
              </a:ext>
            </a:extLst>
          </p:cNvPr>
          <p:cNvGraphicFramePr>
            <a:graphicFrameLocks noGrp="1"/>
          </p:cNvGraphicFramePr>
          <p:nvPr>
            <p:ph sz="half" idx="1"/>
          </p:nvPr>
        </p:nvGraphicFramePr>
        <p:xfrm>
          <a:off x="119743" y="1371600"/>
          <a:ext cx="6838124" cy="4937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C4633635-37D1-4D20-8E79-84314F88D71A}"/>
              </a:ext>
            </a:extLst>
          </p:cNvPr>
          <p:cNvGraphicFramePr>
            <a:graphicFrameLocks noGrp="1"/>
          </p:cNvGraphicFramePr>
          <p:nvPr>
            <p:ph sz="half" idx="2"/>
          </p:nvPr>
        </p:nvGraphicFramePr>
        <p:xfrm>
          <a:off x="6591300" y="1649837"/>
          <a:ext cx="5600700" cy="4480560"/>
        </p:xfrm>
        <a:graphic>
          <a:graphicData uri="http://schemas.openxmlformats.org/drawingml/2006/chart">
            <c:chart xmlns:c="http://schemas.openxmlformats.org/drawingml/2006/chart" xmlns:r="http://schemas.openxmlformats.org/officeDocument/2006/relationships" r:id="rId4"/>
          </a:graphicData>
        </a:graphic>
      </p:graphicFrame>
      <p:sp>
        <p:nvSpPr>
          <p:cNvPr id="14" name="Flowchart: Process 13">
            <a:extLst>
              <a:ext uri="{FF2B5EF4-FFF2-40B4-BE49-F238E27FC236}">
                <a16:creationId xmlns:a16="http://schemas.microsoft.com/office/drawing/2014/main" id="{69FCBCAE-CB92-40D3-8A7D-8BD7EDEB8579}"/>
              </a:ext>
            </a:extLst>
          </p:cNvPr>
          <p:cNvSpPr/>
          <p:nvPr/>
        </p:nvSpPr>
        <p:spPr>
          <a:xfrm>
            <a:off x="2271455" y="1371600"/>
            <a:ext cx="3004457" cy="399033"/>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a:t>Aggregate Annual Trend</a:t>
            </a:r>
          </a:p>
        </p:txBody>
      </p:sp>
      <p:sp>
        <p:nvSpPr>
          <p:cNvPr id="16" name="TextBox 15">
            <a:extLst>
              <a:ext uri="{FF2B5EF4-FFF2-40B4-BE49-F238E27FC236}">
                <a16:creationId xmlns:a16="http://schemas.microsoft.com/office/drawing/2014/main" id="{88A513AD-567E-4D87-AB16-3AD7BCC8F63C}"/>
              </a:ext>
            </a:extLst>
          </p:cNvPr>
          <p:cNvSpPr txBox="1"/>
          <p:nvPr/>
        </p:nvSpPr>
        <p:spPr>
          <a:xfrm>
            <a:off x="7828287" y="1371600"/>
            <a:ext cx="3471522" cy="36933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a:solidFill>
                  <a:schemeClr val="bg1"/>
                </a:solidFill>
              </a:rPr>
              <a:t>Per Capita Annual Trend</a:t>
            </a:r>
          </a:p>
        </p:txBody>
      </p:sp>
      <p:sp>
        <p:nvSpPr>
          <p:cNvPr id="17" name="TextBox 16">
            <a:extLst>
              <a:ext uri="{FF2B5EF4-FFF2-40B4-BE49-F238E27FC236}">
                <a16:creationId xmlns:a16="http://schemas.microsoft.com/office/drawing/2014/main" id="{7DA5E771-DBEB-47AA-B0DA-C0FBAF9E2E2C}"/>
              </a:ext>
            </a:extLst>
          </p:cNvPr>
          <p:cNvSpPr txBox="1"/>
          <p:nvPr/>
        </p:nvSpPr>
        <p:spPr>
          <a:xfrm>
            <a:off x="8229600" y="5606143"/>
            <a:ext cx="582386" cy="261610"/>
          </a:xfrm>
          <a:prstGeom prst="rect">
            <a:avLst/>
          </a:prstGeom>
          <a:noFill/>
        </p:spPr>
        <p:txBody>
          <a:bodyPr wrap="square" rtlCol="0">
            <a:spAutoFit/>
          </a:bodyPr>
          <a:lstStyle/>
          <a:p>
            <a:r>
              <a:rPr lang="en-US" sz="1100">
                <a:solidFill>
                  <a:srgbClr val="6A6A6A"/>
                </a:solidFill>
              </a:rPr>
              <a:t>2017</a:t>
            </a:r>
          </a:p>
        </p:txBody>
      </p:sp>
      <p:sp>
        <p:nvSpPr>
          <p:cNvPr id="19" name="TextBox 18">
            <a:extLst>
              <a:ext uri="{FF2B5EF4-FFF2-40B4-BE49-F238E27FC236}">
                <a16:creationId xmlns:a16="http://schemas.microsoft.com/office/drawing/2014/main" id="{A53F81CA-EC4F-40BD-BDAA-E0FA646220C4}"/>
              </a:ext>
            </a:extLst>
          </p:cNvPr>
          <p:cNvSpPr txBox="1"/>
          <p:nvPr/>
        </p:nvSpPr>
        <p:spPr>
          <a:xfrm>
            <a:off x="10428514" y="5606143"/>
            <a:ext cx="582386" cy="261610"/>
          </a:xfrm>
          <a:prstGeom prst="rect">
            <a:avLst/>
          </a:prstGeom>
          <a:noFill/>
        </p:spPr>
        <p:txBody>
          <a:bodyPr wrap="square" rtlCol="0">
            <a:spAutoFit/>
          </a:bodyPr>
          <a:lstStyle/>
          <a:p>
            <a:r>
              <a:rPr lang="en-US" sz="1100">
                <a:solidFill>
                  <a:srgbClr val="6A6A6A"/>
                </a:solidFill>
              </a:rPr>
              <a:t>2017</a:t>
            </a:r>
          </a:p>
        </p:txBody>
      </p:sp>
      <p:sp>
        <p:nvSpPr>
          <p:cNvPr id="21" name="TextBox 20">
            <a:extLst>
              <a:ext uri="{FF2B5EF4-FFF2-40B4-BE49-F238E27FC236}">
                <a16:creationId xmlns:a16="http://schemas.microsoft.com/office/drawing/2014/main" id="{4F71C813-76B3-4B03-8691-D9A53A783474}"/>
              </a:ext>
            </a:extLst>
          </p:cNvPr>
          <p:cNvSpPr txBox="1"/>
          <p:nvPr/>
        </p:nvSpPr>
        <p:spPr>
          <a:xfrm>
            <a:off x="11000014" y="5606143"/>
            <a:ext cx="582386" cy="261610"/>
          </a:xfrm>
          <a:prstGeom prst="rect">
            <a:avLst/>
          </a:prstGeom>
          <a:noFill/>
        </p:spPr>
        <p:txBody>
          <a:bodyPr wrap="square" rtlCol="0">
            <a:spAutoFit/>
          </a:bodyPr>
          <a:lstStyle/>
          <a:p>
            <a:r>
              <a:rPr lang="en-US" sz="1100">
                <a:solidFill>
                  <a:srgbClr val="6A6A6A"/>
                </a:solidFill>
              </a:rPr>
              <a:t>2018</a:t>
            </a:r>
          </a:p>
        </p:txBody>
      </p:sp>
      <p:sp>
        <p:nvSpPr>
          <p:cNvPr id="23" name="TextBox 22">
            <a:extLst>
              <a:ext uri="{FF2B5EF4-FFF2-40B4-BE49-F238E27FC236}">
                <a16:creationId xmlns:a16="http://schemas.microsoft.com/office/drawing/2014/main" id="{6BEA04ED-A47E-4182-918F-131D2882EED6}"/>
              </a:ext>
            </a:extLst>
          </p:cNvPr>
          <p:cNvSpPr txBox="1"/>
          <p:nvPr/>
        </p:nvSpPr>
        <p:spPr>
          <a:xfrm>
            <a:off x="8859882" y="5606143"/>
            <a:ext cx="582386" cy="261610"/>
          </a:xfrm>
          <a:prstGeom prst="rect">
            <a:avLst/>
          </a:prstGeom>
          <a:noFill/>
        </p:spPr>
        <p:txBody>
          <a:bodyPr wrap="square" rtlCol="0">
            <a:spAutoFit/>
          </a:bodyPr>
          <a:lstStyle/>
          <a:p>
            <a:r>
              <a:rPr lang="en-US" sz="1100">
                <a:solidFill>
                  <a:srgbClr val="6A6A6A"/>
                </a:solidFill>
              </a:rPr>
              <a:t>2018</a:t>
            </a:r>
          </a:p>
        </p:txBody>
      </p:sp>
      <p:sp>
        <p:nvSpPr>
          <p:cNvPr id="26" name="TextBox 25">
            <a:extLst>
              <a:ext uri="{FF2B5EF4-FFF2-40B4-BE49-F238E27FC236}">
                <a16:creationId xmlns:a16="http://schemas.microsoft.com/office/drawing/2014/main" id="{1FB6FCA8-4C8D-4CE7-8CF2-16988B4AF094}"/>
              </a:ext>
            </a:extLst>
          </p:cNvPr>
          <p:cNvSpPr txBox="1"/>
          <p:nvPr/>
        </p:nvSpPr>
        <p:spPr>
          <a:xfrm>
            <a:off x="8149105" y="3891570"/>
            <a:ext cx="1450818" cy="400110"/>
          </a:xfrm>
          <a:prstGeom prst="rect">
            <a:avLst/>
          </a:prstGeom>
          <a:solidFill>
            <a:schemeClr val="accent3">
              <a:lumMod val="20000"/>
              <a:lumOff val="80000"/>
            </a:schemeClr>
          </a:solidFill>
          <a:ln>
            <a:solidFill>
              <a:schemeClr val="accent2"/>
            </a:solidFill>
          </a:ln>
        </p:spPr>
        <p:txBody>
          <a:bodyPr wrap="square" rtlCol="0">
            <a:spAutoFit/>
          </a:bodyPr>
          <a:lstStyle/>
          <a:p>
            <a:pPr algn="ctr"/>
            <a:r>
              <a:rPr lang="en-US" sz="2000">
                <a:solidFill>
                  <a:schemeClr val="tx1">
                    <a:lumMod val="75000"/>
                    <a:lumOff val="25000"/>
                  </a:schemeClr>
                </a:solidFill>
              </a:rPr>
              <a:t>Trend: 3.4%</a:t>
            </a:r>
          </a:p>
        </p:txBody>
      </p:sp>
      <p:sp>
        <p:nvSpPr>
          <p:cNvPr id="28" name="TextBox 27">
            <a:extLst>
              <a:ext uri="{FF2B5EF4-FFF2-40B4-BE49-F238E27FC236}">
                <a16:creationId xmlns:a16="http://schemas.microsoft.com/office/drawing/2014/main" id="{CBD05DF0-461D-4F4E-AADA-BE5CDA8D61FD}"/>
              </a:ext>
            </a:extLst>
          </p:cNvPr>
          <p:cNvSpPr txBox="1"/>
          <p:nvPr/>
        </p:nvSpPr>
        <p:spPr>
          <a:xfrm>
            <a:off x="10285491" y="3890117"/>
            <a:ext cx="1450818" cy="400110"/>
          </a:xfrm>
          <a:prstGeom prst="rect">
            <a:avLst/>
          </a:prstGeom>
          <a:solidFill>
            <a:schemeClr val="accent3">
              <a:lumMod val="20000"/>
              <a:lumOff val="80000"/>
            </a:schemeClr>
          </a:solidFill>
          <a:ln>
            <a:solidFill>
              <a:schemeClr val="accent2"/>
            </a:solidFill>
          </a:ln>
        </p:spPr>
        <p:txBody>
          <a:bodyPr wrap="square" rtlCol="0">
            <a:spAutoFit/>
          </a:bodyPr>
          <a:lstStyle/>
          <a:p>
            <a:pPr algn="ctr"/>
            <a:r>
              <a:rPr lang="en-US" sz="2000">
                <a:solidFill>
                  <a:schemeClr val="tx1">
                    <a:lumMod val="75000"/>
                    <a:lumOff val="25000"/>
                  </a:schemeClr>
                </a:solidFill>
              </a:rPr>
              <a:t>Trend: 5.8%</a:t>
            </a:r>
          </a:p>
        </p:txBody>
      </p:sp>
      <p:sp>
        <p:nvSpPr>
          <p:cNvPr id="31" name="TextBox 30">
            <a:extLst>
              <a:ext uri="{FF2B5EF4-FFF2-40B4-BE49-F238E27FC236}">
                <a16:creationId xmlns:a16="http://schemas.microsoft.com/office/drawing/2014/main" id="{4EE58200-8731-4183-9CDE-B057C855F07F}"/>
              </a:ext>
            </a:extLst>
          </p:cNvPr>
          <p:cNvSpPr txBox="1"/>
          <p:nvPr/>
        </p:nvSpPr>
        <p:spPr>
          <a:xfrm>
            <a:off x="0" y="6373620"/>
            <a:ext cx="11327766" cy="523220"/>
          </a:xfrm>
          <a:prstGeom prst="rect">
            <a:avLst/>
          </a:prstGeom>
          <a:noFill/>
        </p:spPr>
        <p:txBody>
          <a:bodyPr wrap="square">
            <a:spAutoFit/>
          </a:bodyPr>
          <a:lstStyle/>
          <a:p>
            <a:pPr marL="285750" indent="-285750">
              <a:buFont typeface="Arial" panose="020B0604020202020204" pitchFamily="34" charset="0"/>
              <a:buChar char="•"/>
            </a:pPr>
            <a:r>
              <a:rPr lang="en-US" sz="1400">
                <a:solidFill>
                  <a:schemeClr val="bg1"/>
                </a:solidFill>
              </a:rPr>
              <a:t>These values are not risk-adjusted and are net of rebates.</a:t>
            </a:r>
          </a:p>
          <a:p>
            <a:pPr marL="285750" indent="-285750">
              <a:buFont typeface="Arial" panose="020B0604020202020204" pitchFamily="34" charset="0"/>
              <a:buChar char="•"/>
            </a:pPr>
            <a:r>
              <a:rPr lang="en-US" sz="1400">
                <a:solidFill>
                  <a:schemeClr val="bg1"/>
                </a:solidFill>
              </a:rPr>
              <a:t>Medicare FFS values are gross of rebates, as the State did not receive rebate information from CMS.  This slightly overstates Medicare spending.</a:t>
            </a:r>
          </a:p>
        </p:txBody>
      </p:sp>
      <p:sp>
        <p:nvSpPr>
          <p:cNvPr id="33" name="TextBox 32">
            <a:extLst>
              <a:ext uri="{FF2B5EF4-FFF2-40B4-BE49-F238E27FC236}">
                <a16:creationId xmlns:a16="http://schemas.microsoft.com/office/drawing/2014/main" id="{B70A3BC2-8976-4919-9645-06BB1A1E052D}"/>
              </a:ext>
            </a:extLst>
          </p:cNvPr>
          <p:cNvSpPr txBox="1"/>
          <p:nvPr/>
        </p:nvSpPr>
        <p:spPr>
          <a:xfrm>
            <a:off x="1877766" y="5761065"/>
            <a:ext cx="787378" cy="369332"/>
          </a:xfrm>
          <a:prstGeom prst="rect">
            <a:avLst/>
          </a:prstGeom>
          <a:noFill/>
        </p:spPr>
        <p:txBody>
          <a:bodyPr wrap="square" rtlCol="0">
            <a:spAutoFit/>
          </a:bodyPr>
          <a:lstStyle/>
          <a:p>
            <a:r>
              <a:rPr lang="en-US">
                <a:solidFill>
                  <a:srgbClr val="6A6A6A"/>
                </a:solidFill>
              </a:rPr>
              <a:t>2017</a:t>
            </a:r>
          </a:p>
        </p:txBody>
      </p:sp>
      <p:sp>
        <p:nvSpPr>
          <p:cNvPr id="35" name="TextBox 34">
            <a:extLst>
              <a:ext uri="{FF2B5EF4-FFF2-40B4-BE49-F238E27FC236}">
                <a16:creationId xmlns:a16="http://schemas.microsoft.com/office/drawing/2014/main" id="{9F544FF3-020A-4248-924E-1050D74D2A16}"/>
              </a:ext>
            </a:extLst>
          </p:cNvPr>
          <p:cNvSpPr txBox="1"/>
          <p:nvPr/>
        </p:nvSpPr>
        <p:spPr>
          <a:xfrm>
            <a:off x="5006373" y="5787492"/>
            <a:ext cx="787378" cy="369332"/>
          </a:xfrm>
          <a:prstGeom prst="rect">
            <a:avLst/>
          </a:prstGeom>
          <a:noFill/>
        </p:spPr>
        <p:txBody>
          <a:bodyPr wrap="square" rtlCol="0">
            <a:spAutoFit/>
          </a:bodyPr>
          <a:lstStyle/>
          <a:p>
            <a:r>
              <a:rPr lang="en-US">
                <a:solidFill>
                  <a:srgbClr val="6A6A6A"/>
                </a:solidFill>
              </a:rPr>
              <a:t>2018</a:t>
            </a:r>
          </a:p>
        </p:txBody>
      </p:sp>
    </p:spTree>
    <p:extLst>
      <p:ext uri="{BB962C8B-B14F-4D97-AF65-F5344CB8AC3E}">
        <p14:creationId xmlns:p14="http://schemas.microsoft.com/office/powerpoint/2010/main" val="111460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BA56-81FE-486B-B082-97C3FB59E395}"/>
              </a:ext>
            </a:extLst>
          </p:cNvPr>
          <p:cNvSpPr>
            <a:spLocks noGrp="1"/>
          </p:cNvSpPr>
          <p:nvPr>
            <p:ph type="title"/>
          </p:nvPr>
        </p:nvSpPr>
        <p:spPr>
          <a:xfrm>
            <a:off x="444137" y="286604"/>
            <a:ext cx="11312433" cy="986020"/>
          </a:xfrm>
        </p:spPr>
        <p:txBody>
          <a:bodyPr/>
          <a:lstStyle/>
          <a:p>
            <a:r>
              <a:rPr lang="en-US"/>
              <a:t>Agenda</a:t>
            </a:r>
          </a:p>
        </p:txBody>
      </p:sp>
      <p:sp>
        <p:nvSpPr>
          <p:cNvPr id="3" name="Content Placeholder 2">
            <a:extLst>
              <a:ext uri="{FF2B5EF4-FFF2-40B4-BE49-F238E27FC236}">
                <a16:creationId xmlns:a16="http://schemas.microsoft.com/office/drawing/2014/main" id="{747D6460-E2B1-40A9-A799-FDFE51CBB7DC}"/>
              </a:ext>
            </a:extLst>
          </p:cNvPr>
          <p:cNvSpPr>
            <a:spLocks noGrp="1"/>
          </p:cNvSpPr>
          <p:nvPr>
            <p:ph idx="1"/>
          </p:nvPr>
        </p:nvSpPr>
        <p:spPr>
          <a:xfrm>
            <a:off x="444137" y="1541262"/>
            <a:ext cx="11312433" cy="4579319"/>
          </a:xfrm>
        </p:spPr>
        <p:txBody>
          <a:bodyPr>
            <a:normAutofit/>
          </a:bodyPr>
          <a:lstStyle/>
          <a:p>
            <a:pPr marL="514350" indent="-514350">
              <a:lnSpc>
                <a:spcPct val="110000"/>
              </a:lnSpc>
              <a:spcBef>
                <a:spcPts val="600"/>
              </a:spcBef>
              <a:spcAft>
                <a:spcPts val="0"/>
              </a:spcAft>
              <a:buFont typeface="+mj-lt"/>
              <a:buAutoNum type="arabicPeriod"/>
            </a:pPr>
            <a:r>
              <a:rPr lang="en-US"/>
              <a:t>Welcome</a:t>
            </a:r>
          </a:p>
          <a:p>
            <a:pPr marL="514350" indent="-514350">
              <a:lnSpc>
                <a:spcPct val="110000"/>
              </a:lnSpc>
              <a:spcBef>
                <a:spcPts val="600"/>
              </a:spcBef>
              <a:spcAft>
                <a:spcPts val="0"/>
              </a:spcAft>
              <a:buFont typeface="+mj-lt"/>
              <a:buAutoNum type="arabicPeriod"/>
            </a:pPr>
            <a:r>
              <a:rPr lang="en-US"/>
              <a:t>Experience with COVID-19 and Implications for the Cost Growth Target</a:t>
            </a:r>
          </a:p>
          <a:p>
            <a:pPr marL="989838" lvl="2" indent="-514350">
              <a:lnSpc>
                <a:spcPct val="110000"/>
              </a:lnSpc>
              <a:spcBef>
                <a:spcPts val="600"/>
              </a:spcBef>
              <a:spcAft>
                <a:spcPts val="0"/>
              </a:spcAft>
            </a:pPr>
            <a:r>
              <a:rPr lang="en-US" sz="2400"/>
              <a:t>Update on Sustainability</a:t>
            </a:r>
          </a:p>
          <a:p>
            <a:pPr marL="989838" lvl="2" indent="-514350">
              <a:lnSpc>
                <a:spcPct val="110000"/>
              </a:lnSpc>
              <a:spcBef>
                <a:spcPts val="600"/>
              </a:spcBef>
              <a:spcAft>
                <a:spcPts val="0"/>
              </a:spcAft>
            </a:pPr>
            <a:r>
              <a:rPr lang="en-US" sz="2400"/>
              <a:t>Evaluating Performance Against the Cost Growth Target for 2020 and 2021</a:t>
            </a:r>
          </a:p>
          <a:p>
            <a:pPr marL="514350" indent="-514350">
              <a:lnSpc>
                <a:spcPct val="110000"/>
              </a:lnSpc>
              <a:spcBef>
                <a:spcPts val="600"/>
              </a:spcBef>
              <a:spcAft>
                <a:spcPts val="0"/>
              </a:spcAft>
              <a:buFont typeface="+mj-lt"/>
              <a:buAutoNum type="arabicPeriod"/>
            </a:pPr>
            <a:r>
              <a:rPr lang="en-US"/>
              <a:t>Baseline 2017-2018 Performance Against the Cost Growth Target</a:t>
            </a:r>
          </a:p>
          <a:p>
            <a:pPr marL="514350" indent="-514350">
              <a:lnSpc>
                <a:spcPct val="110000"/>
              </a:lnSpc>
              <a:spcBef>
                <a:spcPts val="600"/>
              </a:spcBef>
              <a:spcAft>
                <a:spcPts val="0"/>
              </a:spcAft>
              <a:buFont typeface="+mj-lt"/>
              <a:buAutoNum type="arabicPeriod"/>
            </a:pPr>
            <a:r>
              <a:rPr lang="en-US"/>
              <a:t>Update on Sustainability</a:t>
            </a:r>
          </a:p>
          <a:p>
            <a:pPr marL="514350" indent="-514350">
              <a:lnSpc>
                <a:spcPct val="110000"/>
              </a:lnSpc>
              <a:spcBef>
                <a:spcPts val="600"/>
              </a:spcBef>
              <a:spcAft>
                <a:spcPts val="0"/>
              </a:spcAft>
              <a:buFont typeface="+mj-lt"/>
              <a:buAutoNum type="arabicPeriod"/>
            </a:pPr>
            <a:r>
              <a:rPr lang="en-US"/>
              <a:t>Public Comment</a:t>
            </a:r>
          </a:p>
          <a:p>
            <a:pPr marL="514350" indent="-514350">
              <a:lnSpc>
                <a:spcPct val="110000"/>
              </a:lnSpc>
              <a:spcBef>
                <a:spcPts val="600"/>
              </a:spcBef>
              <a:spcAft>
                <a:spcPts val="0"/>
              </a:spcAft>
              <a:buFont typeface="+mj-lt"/>
              <a:buAutoNum type="arabicPeriod"/>
            </a:pPr>
            <a:r>
              <a:rPr lang="en-US"/>
              <a:t>Next Steps and Wrap-Up</a:t>
            </a:r>
          </a:p>
        </p:txBody>
      </p:sp>
      <p:sp>
        <p:nvSpPr>
          <p:cNvPr id="5" name="Slide Number Placeholder 4">
            <a:extLst>
              <a:ext uri="{FF2B5EF4-FFF2-40B4-BE49-F238E27FC236}">
                <a16:creationId xmlns:a16="http://schemas.microsoft.com/office/drawing/2014/main" id="{7CAF0899-429D-44BD-B9CC-8C599932DAD2}"/>
              </a:ext>
            </a:extLst>
          </p:cNvPr>
          <p:cNvSpPr>
            <a:spLocks noGrp="1"/>
          </p:cNvSpPr>
          <p:nvPr>
            <p:ph type="sldNum" sz="quarter" idx="12"/>
          </p:nvPr>
        </p:nvSpPr>
        <p:spPr/>
        <p:txBody>
          <a:bodyPr/>
          <a:lstStyle/>
          <a:p>
            <a:fld id="{32BA1B2C-6684-47F0-87CE-B2A009176267}" type="slidenum">
              <a:rPr lang="en-US" smtClean="0"/>
              <a:t>2</a:t>
            </a:fld>
            <a:endParaRPr lang="en-US"/>
          </a:p>
        </p:txBody>
      </p:sp>
    </p:spTree>
    <p:extLst>
      <p:ext uri="{BB962C8B-B14F-4D97-AF65-F5344CB8AC3E}">
        <p14:creationId xmlns:p14="http://schemas.microsoft.com/office/powerpoint/2010/main" val="1496857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B91E3C8-211F-4FE3-8B1A-DC5E7BC04E56}"/>
              </a:ext>
            </a:extLst>
          </p:cNvPr>
          <p:cNvSpPr>
            <a:spLocks noGrp="1"/>
          </p:cNvSpPr>
          <p:nvPr>
            <p:ph type="title"/>
          </p:nvPr>
        </p:nvSpPr>
        <p:spPr>
          <a:xfrm>
            <a:off x="457200" y="594359"/>
            <a:ext cx="3200400" cy="1291002"/>
          </a:xfrm>
        </p:spPr>
        <p:txBody>
          <a:bodyPr anchor="t">
            <a:normAutofit/>
          </a:bodyPr>
          <a:lstStyle/>
          <a:p>
            <a:r>
              <a:rPr lang="en-US"/>
              <a:t>Service Category Trends – State</a:t>
            </a:r>
          </a:p>
        </p:txBody>
      </p:sp>
      <p:sp>
        <p:nvSpPr>
          <p:cNvPr id="5" name="Slide Number Placeholder 4">
            <a:extLst>
              <a:ext uri="{FF2B5EF4-FFF2-40B4-BE49-F238E27FC236}">
                <a16:creationId xmlns:a16="http://schemas.microsoft.com/office/drawing/2014/main" id="{061D229B-1362-46A5-8640-3E4C57E25D95}"/>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20</a:t>
            </a:fld>
            <a:endParaRPr lang="en-US"/>
          </a:p>
        </p:txBody>
      </p:sp>
      <p:graphicFrame>
        <p:nvGraphicFramePr>
          <p:cNvPr id="7" name="Chart 6">
            <a:extLst>
              <a:ext uri="{FF2B5EF4-FFF2-40B4-BE49-F238E27FC236}">
                <a16:creationId xmlns:a16="http://schemas.microsoft.com/office/drawing/2014/main" id="{D3E86A55-FF4D-4C3E-82E0-F2BF6559724B}"/>
              </a:ext>
            </a:extLst>
          </p:cNvPr>
          <p:cNvGraphicFramePr>
            <a:graphicFrameLocks/>
          </p:cNvGraphicFramePr>
          <p:nvPr/>
        </p:nvGraphicFramePr>
        <p:xfrm>
          <a:off x="4326904" y="39637"/>
          <a:ext cx="7686900" cy="568873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E0718FD-45E7-4635-B68D-34F78DC4F61B}"/>
              </a:ext>
            </a:extLst>
          </p:cNvPr>
          <p:cNvSpPr txBox="1"/>
          <p:nvPr/>
        </p:nvSpPr>
        <p:spPr>
          <a:xfrm>
            <a:off x="4176074" y="5728371"/>
            <a:ext cx="7837730" cy="954107"/>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tx1">
                    <a:lumMod val="75000"/>
                    <a:lumOff val="25000"/>
                  </a:schemeClr>
                </a:solidFill>
              </a:rPr>
              <a:t>These values are not risk-adjusted. Also, pharmacy rebates are included only for the MCO portion of Medicare spending and not for Medicare FFS, which will slightly overstate Medicare spending.</a:t>
            </a:r>
          </a:p>
          <a:p>
            <a:pPr marL="285750" indent="-285750">
              <a:buFont typeface="Arial" panose="020B0604020202020204" pitchFamily="34" charset="0"/>
              <a:buChar char="•"/>
            </a:pPr>
            <a:r>
              <a:rPr lang="en-US" sz="1400">
                <a:solidFill>
                  <a:schemeClr val="tx1">
                    <a:lumMod val="75000"/>
                    <a:lumOff val="25000"/>
                  </a:schemeClr>
                </a:solidFill>
              </a:rPr>
              <a:t>Spending for NHPRI’s Integrity product is excluded from service category spending due to an inability to accurately estimate spending by service category.</a:t>
            </a:r>
          </a:p>
        </p:txBody>
      </p:sp>
      <p:graphicFrame>
        <p:nvGraphicFramePr>
          <p:cNvPr id="11" name="Table 14">
            <a:extLst>
              <a:ext uri="{FF2B5EF4-FFF2-40B4-BE49-F238E27FC236}">
                <a16:creationId xmlns:a16="http://schemas.microsoft.com/office/drawing/2014/main" id="{03672CA9-802B-44EE-A0FA-4A9B9BEEFD45}"/>
              </a:ext>
            </a:extLst>
          </p:cNvPr>
          <p:cNvGraphicFramePr>
            <a:graphicFrameLocks noGrp="1"/>
          </p:cNvGraphicFramePr>
          <p:nvPr/>
        </p:nvGraphicFramePr>
        <p:xfrm>
          <a:off x="0" y="1964869"/>
          <a:ext cx="4053526" cy="3876040"/>
        </p:xfrm>
        <a:graphic>
          <a:graphicData uri="http://schemas.openxmlformats.org/drawingml/2006/table">
            <a:tbl>
              <a:tblPr firstRow="1" bandRow="1">
                <a:tableStyleId>{5C22544A-7EE6-4342-B048-85BDC9FD1C3A}</a:tableStyleId>
              </a:tblPr>
              <a:tblGrid>
                <a:gridCol w="2026763">
                  <a:extLst>
                    <a:ext uri="{9D8B030D-6E8A-4147-A177-3AD203B41FA5}">
                      <a16:colId xmlns:a16="http://schemas.microsoft.com/office/drawing/2014/main" val="1223458571"/>
                    </a:ext>
                  </a:extLst>
                </a:gridCol>
                <a:gridCol w="2026763">
                  <a:extLst>
                    <a:ext uri="{9D8B030D-6E8A-4147-A177-3AD203B41FA5}">
                      <a16:colId xmlns:a16="http://schemas.microsoft.com/office/drawing/2014/main" val="4266061604"/>
                    </a:ext>
                  </a:extLst>
                </a:gridCol>
              </a:tblGrid>
              <a:tr h="370840">
                <a:tc>
                  <a:txBody>
                    <a:bodyPr/>
                    <a:lstStyle/>
                    <a:p>
                      <a:pPr algn="ctr"/>
                      <a:r>
                        <a:rPr lang="en-US"/>
                        <a:t>Category</a:t>
                      </a:r>
                    </a:p>
                  </a:txBody>
                  <a:tcPr/>
                </a:tc>
                <a:tc>
                  <a:txBody>
                    <a:bodyPr/>
                    <a:lstStyle/>
                    <a:p>
                      <a:pPr algn="ctr"/>
                      <a:r>
                        <a:rPr lang="en-US"/>
                        <a:t>Trend</a:t>
                      </a:r>
                    </a:p>
                  </a:txBody>
                  <a:tcPr/>
                </a:tc>
                <a:extLst>
                  <a:ext uri="{0D108BD9-81ED-4DB2-BD59-A6C34878D82A}">
                    <a16:rowId xmlns:a16="http://schemas.microsoft.com/office/drawing/2014/main" val="3928187558"/>
                  </a:ext>
                </a:extLst>
              </a:tr>
              <a:tr h="370840">
                <a:tc>
                  <a:txBody>
                    <a:bodyPr/>
                    <a:lstStyle/>
                    <a:p>
                      <a:r>
                        <a:rPr lang="en-US"/>
                        <a:t>Non-claims</a:t>
                      </a:r>
                    </a:p>
                  </a:txBody>
                  <a:tcPr/>
                </a:tc>
                <a:tc>
                  <a:txBody>
                    <a:bodyPr/>
                    <a:lstStyle/>
                    <a:p>
                      <a:pPr algn="ctr"/>
                      <a:r>
                        <a:rPr lang="en-US"/>
                        <a:t>6.5%</a:t>
                      </a:r>
                    </a:p>
                  </a:txBody>
                  <a:tcPr/>
                </a:tc>
                <a:extLst>
                  <a:ext uri="{0D108BD9-81ED-4DB2-BD59-A6C34878D82A}">
                    <a16:rowId xmlns:a16="http://schemas.microsoft.com/office/drawing/2014/main" val="922348474"/>
                  </a:ext>
                </a:extLst>
              </a:tr>
              <a:tr h="370840">
                <a:tc>
                  <a:txBody>
                    <a:bodyPr/>
                    <a:lstStyle/>
                    <a:p>
                      <a:r>
                        <a:rPr lang="en-US"/>
                        <a:t>Other Claims</a:t>
                      </a:r>
                    </a:p>
                  </a:txBody>
                  <a:tcPr/>
                </a:tc>
                <a:tc>
                  <a:txBody>
                    <a:bodyPr/>
                    <a:lstStyle/>
                    <a:p>
                      <a:pPr algn="ctr"/>
                      <a:r>
                        <a:rPr lang="en-US"/>
                        <a:t>2.7%</a:t>
                      </a:r>
                    </a:p>
                  </a:txBody>
                  <a:tcPr/>
                </a:tc>
                <a:extLst>
                  <a:ext uri="{0D108BD9-81ED-4DB2-BD59-A6C34878D82A}">
                    <a16:rowId xmlns:a16="http://schemas.microsoft.com/office/drawing/2014/main" val="2586146378"/>
                  </a:ext>
                </a:extLst>
              </a:tr>
              <a:tr h="370840">
                <a:tc>
                  <a:txBody>
                    <a:bodyPr/>
                    <a:lstStyle/>
                    <a:p>
                      <a:r>
                        <a:rPr lang="en-US"/>
                        <a:t>Other Professional</a:t>
                      </a:r>
                    </a:p>
                  </a:txBody>
                  <a:tcPr/>
                </a:tc>
                <a:tc>
                  <a:txBody>
                    <a:bodyPr/>
                    <a:lstStyle/>
                    <a:p>
                      <a:pPr algn="ctr"/>
                      <a:r>
                        <a:rPr lang="en-US"/>
                        <a:t>6.2%</a:t>
                      </a:r>
                    </a:p>
                  </a:txBody>
                  <a:tcPr/>
                </a:tc>
                <a:extLst>
                  <a:ext uri="{0D108BD9-81ED-4DB2-BD59-A6C34878D82A}">
                    <a16:rowId xmlns:a16="http://schemas.microsoft.com/office/drawing/2014/main" val="4016945405"/>
                  </a:ext>
                </a:extLst>
              </a:tr>
              <a:tr h="370840">
                <a:tc>
                  <a:txBody>
                    <a:bodyPr/>
                    <a:lstStyle/>
                    <a:p>
                      <a:r>
                        <a:rPr lang="en-US"/>
                        <a:t>Long-Term Care</a:t>
                      </a:r>
                    </a:p>
                  </a:txBody>
                  <a:tcPr/>
                </a:tc>
                <a:tc>
                  <a:txBody>
                    <a:bodyPr/>
                    <a:lstStyle/>
                    <a:p>
                      <a:pPr algn="ctr"/>
                      <a:r>
                        <a:rPr lang="en-US"/>
                        <a:t>-1.2%</a:t>
                      </a:r>
                    </a:p>
                  </a:txBody>
                  <a:tcPr/>
                </a:tc>
                <a:extLst>
                  <a:ext uri="{0D108BD9-81ED-4DB2-BD59-A6C34878D82A}">
                    <a16:rowId xmlns:a16="http://schemas.microsoft.com/office/drawing/2014/main" val="611374253"/>
                  </a:ext>
                </a:extLst>
              </a:tr>
              <a:tr h="370840">
                <a:tc>
                  <a:txBody>
                    <a:bodyPr/>
                    <a:lstStyle/>
                    <a:p>
                      <a:r>
                        <a:rPr lang="en-US"/>
                        <a:t>Professional Physician</a:t>
                      </a:r>
                    </a:p>
                  </a:txBody>
                  <a:tcPr/>
                </a:tc>
                <a:tc>
                  <a:txBody>
                    <a:bodyPr/>
                    <a:lstStyle/>
                    <a:p>
                      <a:pPr algn="ctr"/>
                      <a:r>
                        <a:rPr lang="en-US"/>
                        <a:t>2.9%</a:t>
                      </a:r>
                    </a:p>
                  </a:txBody>
                  <a:tcPr/>
                </a:tc>
                <a:extLst>
                  <a:ext uri="{0D108BD9-81ED-4DB2-BD59-A6C34878D82A}">
                    <a16:rowId xmlns:a16="http://schemas.microsoft.com/office/drawing/2014/main" val="527490616"/>
                  </a:ext>
                </a:extLst>
              </a:tr>
              <a:tr h="370840">
                <a:tc>
                  <a:txBody>
                    <a:bodyPr/>
                    <a:lstStyle/>
                    <a:p>
                      <a:r>
                        <a:rPr lang="en-US"/>
                        <a:t>Hospital Outpatient</a:t>
                      </a:r>
                    </a:p>
                  </a:txBody>
                  <a:tcPr/>
                </a:tc>
                <a:tc>
                  <a:txBody>
                    <a:bodyPr/>
                    <a:lstStyle/>
                    <a:p>
                      <a:pPr algn="ctr"/>
                      <a:r>
                        <a:rPr lang="en-US"/>
                        <a:t>7.2%</a:t>
                      </a:r>
                    </a:p>
                  </a:txBody>
                  <a:tcPr/>
                </a:tc>
                <a:extLst>
                  <a:ext uri="{0D108BD9-81ED-4DB2-BD59-A6C34878D82A}">
                    <a16:rowId xmlns:a16="http://schemas.microsoft.com/office/drawing/2014/main" val="1611869168"/>
                  </a:ext>
                </a:extLst>
              </a:tr>
              <a:tr h="370840">
                <a:tc>
                  <a:txBody>
                    <a:bodyPr/>
                    <a:lstStyle/>
                    <a:p>
                      <a:r>
                        <a:rPr lang="en-US"/>
                        <a:t>Retail Pharmacy (Net of Rebates)</a:t>
                      </a:r>
                    </a:p>
                  </a:txBody>
                  <a:tcPr/>
                </a:tc>
                <a:tc>
                  <a:txBody>
                    <a:bodyPr/>
                    <a:lstStyle/>
                    <a:p>
                      <a:pPr algn="ctr"/>
                      <a:r>
                        <a:rPr lang="en-US"/>
                        <a:t>9.8%</a:t>
                      </a:r>
                    </a:p>
                  </a:txBody>
                  <a:tcPr/>
                </a:tc>
                <a:extLst>
                  <a:ext uri="{0D108BD9-81ED-4DB2-BD59-A6C34878D82A}">
                    <a16:rowId xmlns:a16="http://schemas.microsoft.com/office/drawing/2014/main" val="3228640499"/>
                  </a:ext>
                </a:extLst>
              </a:tr>
              <a:tr h="370840">
                <a:tc>
                  <a:txBody>
                    <a:bodyPr/>
                    <a:lstStyle/>
                    <a:p>
                      <a:r>
                        <a:rPr lang="en-US"/>
                        <a:t>Hospital Inpatient</a:t>
                      </a:r>
                    </a:p>
                  </a:txBody>
                  <a:tcPr/>
                </a:tc>
                <a:tc>
                  <a:txBody>
                    <a:bodyPr/>
                    <a:lstStyle/>
                    <a:p>
                      <a:pPr algn="ctr"/>
                      <a:r>
                        <a:rPr lang="en-US"/>
                        <a:t>-0.9%</a:t>
                      </a:r>
                    </a:p>
                  </a:txBody>
                  <a:tcPr/>
                </a:tc>
                <a:extLst>
                  <a:ext uri="{0D108BD9-81ED-4DB2-BD59-A6C34878D82A}">
                    <a16:rowId xmlns:a16="http://schemas.microsoft.com/office/drawing/2014/main" val="2445727744"/>
                  </a:ext>
                </a:extLst>
              </a:tr>
            </a:tbl>
          </a:graphicData>
        </a:graphic>
      </p:graphicFrame>
    </p:spTree>
    <p:extLst>
      <p:ext uri="{BB962C8B-B14F-4D97-AF65-F5344CB8AC3E}">
        <p14:creationId xmlns:p14="http://schemas.microsoft.com/office/powerpoint/2010/main" val="678074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EE7F5B-A1CA-4A2E-9BEE-5873D2D14F8A}"/>
              </a:ext>
            </a:extLst>
          </p:cNvPr>
          <p:cNvSpPr>
            <a:spLocks noGrp="1"/>
          </p:cNvSpPr>
          <p:nvPr>
            <p:ph type="sldNum" sz="quarter" idx="12"/>
          </p:nvPr>
        </p:nvSpPr>
        <p:spPr/>
        <p:txBody>
          <a:bodyPr/>
          <a:lstStyle/>
          <a:p>
            <a:fld id="{32BA1B2C-6684-47F0-87CE-B2A009176267}" type="slidenum">
              <a:rPr lang="en-US" smtClean="0"/>
              <a:t>21</a:t>
            </a:fld>
            <a:endParaRPr lang="en-US"/>
          </a:p>
        </p:txBody>
      </p:sp>
      <p:grpSp>
        <p:nvGrpSpPr>
          <p:cNvPr id="9" name="Group 8">
            <a:extLst>
              <a:ext uri="{FF2B5EF4-FFF2-40B4-BE49-F238E27FC236}">
                <a16:creationId xmlns:a16="http://schemas.microsoft.com/office/drawing/2014/main" id="{653AE313-14BE-4E5C-B75E-BEE0225E9CD5}"/>
              </a:ext>
            </a:extLst>
          </p:cNvPr>
          <p:cNvGrpSpPr/>
          <p:nvPr/>
        </p:nvGrpSpPr>
        <p:grpSpPr>
          <a:xfrm>
            <a:off x="10941276" y="4620665"/>
            <a:ext cx="977207" cy="744636"/>
            <a:chOff x="10058400" y="4158734"/>
            <a:chExt cx="977207" cy="744636"/>
          </a:xfrm>
        </p:grpSpPr>
        <p:sp>
          <p:nvSpPr>
            <p:cNvPr id="3" name="Rectangle 2">
              <a:extLst>
                <a:ext uri="{FF2B5EF4-FFF2-40B4-BE49-F238E27FC236}">
                  <a16:creationId xmlns:a16="http://schemas.microsoft.com/office/drawing/2014/main" id="{94CF9EA6-941F-41C8-81B1-6926DE30C496}"/>
                </a:ext>
              </a:extLst>
            </p:cNvPr>
            <p:cNvSpPr/>
            <p:nvPr/>
          </p:nvSpPr>
          <p:spPr>
            <a:xfrm>
              <a:off x="10058400" y="4232787"/>
              <a:ext cx="235974" cy="221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3964505-0345-4BD1-81A9-8BA2307681BD}"/>
                </a:ext>
              </a:extLst>
            </p:cNvPr>
            <p:cNvSpPr txBox="1"/>
            <p:nvPr/>
          </p:nvSpPr>
          <p:spPr>
            <a:xfrm>
              <a:off x="10382864" y="4158734"/>
              <a:ext cx="652743" cy="369332"/>
            </a:xfrm>
            <a:prstGeom prst="rect">
              <a:avLst/>
            </a:prstGeom>
            <a:noFill/>
          </p:spPr>
          <p:txBody>
            <a:bodyPr wrap="none" rtlCol="0">
              <a:spAutoFit/>
            </a:bodyPr>
            <a:lstStyle/>
            <a:p>
              <a:r>
                <a:rPr lang="en-US">
                  <a:solidFill>
                    <a:schemeClr val="tx1">
                      <a:lumMod val="75000"/>
                      <a:lumOff val="25000"/>
                    </a:schemeClr>
                  </a:solidFill>
                </a:rPr>
                <a:t>2017</a:t>
              </a:r>
            </a:p>
          </p:txBody>
        </p:sp>
        <p:sp>
          <p:nvSpPr>
            <p:cNvPr id="7" name="Rectangle 6">
              <a:extLst>
                <a:ext uri="{FF2B5EF4-FFF2-40B4-BE49-F238E27FC236}">
                  <a16:creationId xmlns:a16="http://schemas.microsoft.com/office/drawing/2014/main" id="{9FBE6DB6-68FC-4C6A-934D-30750E47DB57}"/>
                </a:ext>
              </a:extLst>
            </p:cNvPr>
            <p:cNvSpPr/>
            <p:nvPr/>
          </p:nvSpPr>
          <p:spPr>
            <a:xfrm>
              <a:off x="10058400" y="4608091"/>
              <a:ext cx="235974" cy="221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DAB91D-F61F-48F5-93A3-4F5A3C424D8D}"/>
                </a:ext>
              </a:extLst>
            </p:cNvPr>
            <p:cNvSpPr txBox="1"/>
            <p:nvPr/>
          </p:nvSpPr>
          <p:spPr>
            <a:xfrm>
              <a:off x="10382864" y="4534038"/>
              <a:ext cx="652743" cy="369332"/>
            </a:xfrm>
            <a:prstGeom prst="rect">
              <a:avLst/>
            </a:prstGeom>
            <a:noFill/>
          </p:spPr>
          <p:txBody>
            <a:bodyPr wrap="none" rtlCol="0">
              <a:spAutoFit/>
            </a:bodyPr>
            <a:lstStyle/>
            <a:p>
              <a:r>
                <a:rPr lang="en-US">
                  <a:solidFill>
                    <a:schemeClr val="tx1">
                      <a:lumMod val="75000"/>
                      <a:lumOff val="25000"/>
                    </a:schemeClr>
                  </a:solidFill>
                </a:rPr>
                <a:t>2018</a:t>
              </a:r>
            </a:p>
          </p:txBody>
        </p:sp>
      </p:grpSp>
      <p:sp>
        <p:nvSpPr>
          <p:cNvPr id="10" name="TextBox 9">
            <a:extLst>
              <a:ext uri="{FF2B5EF4-FFF2-40B4-BE49-F238E27FC236}">
                <a16:creationId xmlns:a16="http://schemas.microsoft.com/office/drawing/2014/main" id="{E64B01E5-E587-4A69-B25E-B31A4E29EE71}"/>
              </a:ext>
            </a:extLst>
          </p:cNvPr>
          <p:cNvSpPr txBox="1"/>
          <p:nvPr/>
        </p:nvSpPr>
        <p:spPr>
          <a:xfrm>
            <a:off x="0" y="6459785"/>
            <a:ext cx="11985524" cy="307777"/>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bg1"/>
                </a:solidFill>
              </a:rPr>
              <a:t>These values are not risk-adjusted.  </a:t>
            </a:r>
          </a:p>
        </p:txBody>
      </p:sp>
      <p:graphicFrame>
        <p:nvGraphicFramePr>
          <p:cNvPr id="11" name="Chart 10">
            <a:extLst>
              <a:ext uri="{FF2B5EF4-FFF2-40B4-BE49-F238E27FC236}">
                <a16:creationId xmlns:a16="http://schemas.microsoft.com/office/drawing/2014/main" id="{585E3087-A237-42A5-9303-67A35D150207}"/>
              </a:ext>
            </a:extLst>
          </p:cNvPr>
          <p:cNvGraphicFramePr>
            <a:graphicFrameLocks/>
          </p:cNvGraphicFramePr>
          <p:nvPr/>
        </p:nvGraphicFramePr>
        <p:xfrm>
          <a:off x="0" y="14748"/>
          <a:ext cx="10353368" cy="5930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71AD0C50-2257-44EA-BD6E-2E83C0010960}"/>
              </a:ext>
            </a:extLst>
          </p:cNvPr>
          <p:cNvGraphicFramePr>
            <a:graphicFrameLocks noGrp="1"/>
          </p:cNvGraphicFramePr>
          <p:nvPr/>
        </p:nvGraphicFramePr>
        <p:xfrm>
          <a:off x="8471399" y="659980"/>
          <a:ext cx="3474794" cy="3509010"/>
        </p:xfrm>
        <a:graphic>
          <a:graphicData uri="http://schemas.openxmlformats.org/drawingml/2006/table">
            <a:tbl>
              <a:tblPr>
                <a:tableStyleId>{5C22544A-7EE6-4342-B048-85BDC9FD1C3A}</a:tableStyleId>
              </a:tblPr>
              <a:tblGrid>
                <a:gridCol w="2463095">
                  <a:extLst>
                    <a:ext uri="{9D8B030D-6E8A-4147-A177-3AD203B41FA5}">
                      <a16:colId xmlns:a16="http://schemas.microsoft.com/office/drawing/2014/main" val="3854515606"/>
                    </a:ext>
                  </a:extLst>
                </a:gridCol>
                <a:gridCol w="1011699">
                  <a:extLst>
                    <a:ext uri="{9D8B030D-6E8A-4147-A177-3AD203B41FA5}">
                      <a16:colId xmlns:a16="http://schemas.microsoft.com/office/drawing/2014/main" val="223034732"/>
                    </a:ext>
                  </a:extLst>
                </a:gridCol>
              </a:tblGrid>
              <a:tr h="381000">
                <a:tc>
                  <a:txBody>
                    <a:bodyPr/>
                    <a:lstStyle/>
                    <a:p>
                      <a:pPr algn="ctr" fontAlgn="b"/>
                      <a:r>
                        <a:rPr lang="en-US" sz="1600" b="1" u="none" strike="noStrike">
                          <a:solidFill>
                            <a:schemeClr val="tx1">
                              <a:lumMod val="75000"/>
                              <a:lumOff val="25000"/>
                            </a:schemeClr>
                          </a:solidFill>
                          <a:effectLst/>
                          <a:latin typeface="+mn-lt"/>
                        </a:rPr>
                        <a:t>Category</a:t>
                      </a:r>
                      <a:endParaRPr lang="en-US" sz="1600" b="1"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1" i="0" u="none" strike="noStrike">
                          <a:solidFill>
                            <a:schemeClr val="tx1">
                              <a:lumMod val="75000"/>
                              <a:lumOff val="25000"/>
                            </a:schemeClr>
                          </a:solidFill>
                          <a:effectLst/>
                          <a:latin typeface="+mn-lt"/>
                        </a:rPr>
                        <a:t>2017-2018 Trend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70820607"/>
                  </a:ext>
                </a:extLst>
              </a:tr>
              <a:tr h="190500">
                <a:tc>
                  <a:txBody>
                    <a:bodyPr/>
                    <a:lstStyle/>
                    <a:p>
                      <a:pPr algn="ctr" fontAlgn="b"/>
                      <a:r>
                        <a:rPr lang="en-US" sz="1600" u="none" strike="noStrike">
                          <a:solidFill>
                            <a:schemeClr val="tx1">
                              <a:lumMod val="75000"/>
                              <a:lumOff val="25000"/>
                            </a:schemeClr>
                          </a:solidFill>
                          <a:effectLst/>
                          <a:latin typeface="+mn-lt"/>
                        </a:rPr>
                        <a:t>Hospital Outpatient</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39601738"/>
                  </a:ext>
                </a:extLst>
              </a:tr>
              <a:tr h="190500">
                <a:tc>
                  <a:txBody>
                    <a:bodyPr/>
                    <a:lstStyle/>
                    <a:p>
                      <a:pPr algn="ctr" fontAlgn="b"/>
                      <a:r>
                        <a:rPr lang="en-US" sz="1600" u="none" strike="noStrike">
                          <a:solidFill>
                            <a:schemeClr val="tx1">
                              <a:lumMod val="75000"/>
                              <a:lumOff val="25000"/>
                            </a:schemeClr>
                          </a:solidFill>
                          <a:effectLst/>
                          <a:latin typeface="+mn-lt"/>
                        </a:rPr>
                        <a:t>Retail Pharmacy (Net of Rebates)</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11326014"/>
                  </a:ext>
                </a:extLst>
              </a:tr>
              <a:tr h="190500">
                <a:tc>
                  <a:txBody>
                    <a:bodyPr/>
                    <a:lstStyle/>
                    <a:p>
                      <a:pPr algn="ctr" fontAlgn="b"/>
                      <a:r>
                        <a:rPr lang="en-US" sz="1600" u="none" strike="noStrike">
                          <a:solidFill>
                            <a:schemeClr val="tx1">
                              <a:lumMod val="75000"/>
                              <a:lumOff val="25000"/>
                            </a:schemeClr>
                          </a:solidFill>
                          <a:effectLst/>
                          <a:latin typeface="+mn-lt"/>
                        </a:rPr>
                        <a:t>Hospital Inpatient</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66310326"/>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a:solidFill>
                            <a:schemeClr val="tx1">
                              <a:lumMod val="75000"/>
                              <a:lumOff val="25000"/>
                            </a:schemeClr>
                          </a:solidFill>
                          <a:effectLst/>
                          <a:latin typeface="+mn-lt"/>
                        </a:rPr>
                        <a:t>Professional Physician</a:t>
                      </a:r>
                      <a:r>
                        <a:rPr lang="en-US" sz="1600" b="0" i="0" u="none" strike="noStrike">
                          <a:solidFill>
                            <a:schemeClr val="tx1">
                              <a:lumMod val="75000"/>
                              <a:lumOff val="25000"/>
                            </a:schemeClr>
                          </a:solidFill>
                          <a:effectLst/>
                          <a:latin typeface="+mn-lt"/>
                        </a:rPr>
                        <a:t> – Primary Care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52150492"/>
                  </a:ext>
                </a:extLst>
              </a:tr>
              <a:tr h="190500">
                <a:tc>
                  <a:txBody>
                    <a:bodyPr/>
                    <a:lstStyle/>
                    <a:p>
                      <a:pPr algn="ctr" fontAlgn="b"/>
                      <a:r>
                        <a:rPr lang="en-US" sz="1600" u="none" strike="noStrike">
                          <a:solidFill>
                            <a:schemeClr val="tx1">
                              <a:lumMod val="75000"/>
                              <a:lumOff val="25000"/>
                            </a:schemeClr>
                          </a:solidFill>
                          <a:effectLst/>
                          <a:latin typeface="+mn-lt"/>
                        </a:rPr>
                        <a:t>Professional Physician – Specialty Care</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38726865"/>
                  </a:ext>
                </a:extLst>
              </a:tr>
              <a:tr h="190500">
                <a:tc>
                  <a:txBody>
                    <a:bodyPr/>
                    <a:lstStyle/>
                    <a:p>
                      <a:pPr algn="ctr" fontAlgn="b"/>
                      <a:r>
                        <a:rPr lang="en-US" sz="1600" u="none" strike="noStrike">
                          <a:solidFill>
                            <a:schemeClr val="tx1">
                              <a:lumMod val="75000"/>
                              <a:lumOff val="25000"/>
                            </a:schemeClr>
                          </a:solidFill>
                          <a:effectLst/>
                          <a:latin typeface="+mn-lt"/>
                        </a:rPr>
                        <a:t>Other Professional</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89937727"/>
                  </a:ext>
                </a:extLst>
              </a:tr>
              <a:tr h="190500">
                <a:tc>
                  <a:txBody>
                    <a:bodyPr/>
                    <a:lstStyle/>
                    <a:p>
                      <a:pPr algn="ctr" fontAlgn="b"/>
                      <a:r>
                        <a:rPr lang="en-US" sz="1600" u="none" strike="noStrike">
                          <a:solidFill>
                            <a:schemeClr val="tx1">
                              <a:lumMod val="75000"/>
                              <a:lumOff val="25000"/>
                            </a:schemeClr>
                          </a:solidFill>
                          <a:effectLst/>
                          <a:latin typeface="+mn-lt"/>
                        </a:rPr>
                        <a:t>Other Claims</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40480811"/>
                  </a:ext>
                </a:extLst>
              </a:tr>
              <a:tr h="190500">
                <a:tc>
                  <a:txBody>
                    <a:bodyPr/>
                    <a:lstStyle/>
                    <a:p>
                      <a:pPr algn="ctr" fontAlgn="b"/>
                      <a:r>
                        <a:rPr lang="en-US" sz="1600" u="none" strike="noStrike">
                          <a:solidFill>
                            <a:schemeClr val="tx1">
                              <a:lumMod val="75000"/>
                              <a:lumOff val="25000"/>
                            </a:schemeClr>
                          </a:solidFill>
                          <a:effectLst/>
                          <a:latin typeface="+mn-lt"/>
                        </a:rPr>
                        <a:t>Non-Claims</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2228907"/>
                  </a:ext>
                </a:extLst>
              </a:tr>
              <a:tr h="190500">
                <a:tc>
                  <a:txBody>
                    <a:bodyPr/>
                    <a:lstStyle/>
                    <a:p>
                      <a:pPr algn="ctr" fontAlgn="b"/>
                      <a:r>
                        <a:rPr lang="en-US" sz="1600" u="none" strike="noStrike">
                          <a:solidFill>
                            <a:schemeClr val="tx1">
                              <a:lumMod val="75000"/>
                              <a:lumOff val="25000"/>
                            </a:schemeClr>
                          </a:solidFill>
                          <a:effectLst/>
                          <a:latin typeface="+mn-lt"/>
                        </a:rPr>
                        <a:t>Long-Term Care</a:t>
                      </a:r>
                      <a:endParaRPr lang="en-US" sz="1600" b="0" i="0" u="none" strike="noStrike">
                        <a:solidFill>
                          <a:schemeClr val="tx1">
                            <a:lumMod val="75000"/>
                            <a:lumOff val="25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0" i="0" u="none" strike="noStrike">
                          <a:solidFill>
                            <a:schemeClr val="tx1">
                              <a:lumMod val="75000"/>
                              <a:lumOff val="25000"/>
                            </a:schemeClr>
                          </a:solidFill>
                          <a:effectLst/>
                          <a:latin typeface="+mn-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3772767"/>
                  </a:ext>
                </a:extLst>
              </a:tr>
            </a:tbl>
          </a:graphicData>
        </a:graphic>
      </p:graphicFrame>
    </p:spTree>
    <p:extLst>
      <p:ext uri="{BB962C8B-B14F-4D97-AF65-F5344CB8AC3E}">
        <p14:creationId xmlns:p14="http://schemas.microsoft.com/office/powerpoint/2010/main" val="2204947917"/>
      </p:ext>
    </p:extLst>
  </p:cSld>
  <p:clrMapOvr>
    <a:masterClrMapping/>
  </p:clrMapOvr>
  <mc:AlternateContent xmlns:mc="http://schemas.openxmlformats.org/markup-compatibility/2006" xmlns:p14="http://schemas.microsoft.com/office/powerpoint/2010/main">
    <mc:Choice Requires="p14">
      <p:transition spd="slow" p14:dur="2000" advTm="33954"/>
    </mc:Choice>
    <mc:Fallback xmlns="">
      <p:transition spd="slow" advTm="3395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B9B17E-522B-4E4F-9F27-FBCDEB9D84C6}"/>
              </a:ext>
            </a:extLst>
          </p:cNvPr>
          <p:cNvSpPr>
            <a:spLocks noGrp="1"/>
          </p:cNvSpPr>
          <p:nvPr>
            <p:ph type="sldNum" sz="quarter" idx="12"/>
          </p:nvPr>
        </p:nvSpPr>
        <p:spPr/>
        <p:txBody>
          <a:bodyPr/>
          <a:lstStyle/>
          <a:p>
            <a:fld id="{32BA1B2C-6684-47F0-87CE-B2A009176267}" type="slidenum">
              <a:rPr lang="en-US" smtClean="0"/>
              <a:t>22</a:t>
            </a:fld>
            <a:endParaRPr lang="en-US"/>
          </a:p>
        </p:txBody>
      </p:sp>
      <p:grpSp>
        <p:nvGrpSpPr>
          <p:cNvPr id="5" name="Group 4">
            <a:extLst>
              <a:ext uri="{FF2B5EF4-FFF2-40B4-BE49-F238E27FC236}">
                <a16:creationId xmlns:a16="http://schemas.microsoft.com/office/drawing/2014/main" id="{DEA0A237-6D0B-433E-821E-9E207CC6F53A}"/>
              </a:ext>
            </a:extLst>
          </p:cNvPr>
          <p:cNvGrpSpPr/>
          <p:nvPr/>
        </p:nvGrpSpPr>
        <p:grpSpPr>
          <a:xfrm>
            <a:off x="10529499" y="3735663"/>
            <a:ext cx="977207" cy="744636"/>
            <a:chOff x="10058400" y="4158734"/>
            <a:chExt cx="977207" cy="744636"/>
          </a:xfrm>
        </p:grpSpPr>
        <p:sp>
          <p:nvSpPr>
            <p:cNvPr id="6" name="Rectangle 5">
              <a:extLst>
                <a:ext uri="{FF2B5EF4-FFF2-40B4-BE49-F238E27FC236}">
                  <a16:creationId xmlns:a16="http://schemas.microsoft.com/office/drawing/2014/main" id="{2550EBF6-5C75-4EF7-AF90-0D1EFDAC6CA3}"/>
                </a:ext>
              </a:extLst>
            </p:cNvPr>
            <p:cNvSpPr/>
            <p:nvPr/>
          </p:nvSpPr>
          <p:spPr>
            <a:xfrm>
              <a:off x="10058400" y="4232787"/>
              <a:ext cx="235974" cy="221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D90716-E6D2-4B78-8065-ED0C5FAD8B7B}"/>
                </a:ext>
              </a:extLst>
            </p:cNvPr>
            <p:cNvSpPr txBox="1"/>
            <p:nvPr/>
          </p:nvSpPr>
          <p:spPr>
            <a:xfrm>
              <a:off x="10382864" y="4158734"/>
              <a:ext cx="652743" cy="369332"/>
            </a:xfrm>
            <a:prstGeom prst="rect">
              <a:avLst/>
            </a:prstGeom>
            <a:noFill/>
          </p:spPr>
          <p:txBody>
            <a:bodyPr wrap="none" rtlCol="0">
              <a:spAutoFit/>
            </a:bodyPr>
            <a:lstStyle/>
            <a:p>
              <a:r>
                <a:rPr lang="en-US">
                  <a:solidFill>
                    <a:schemeClr val="tx1">
                      <a:lumMod val="75000"/>
                      <a:lumOff val="25000"/>
                    </a:schemeClr>
                  </a:solidFill>
                </a:rPr>
                <a:t>2017</a:t>
              </a:r>
            </a:p>
          </p:txBody>
        </p:sp>
        <p:sp>
          <p:nvSpPr>
            <p:cNvPr id="8" name="Rectangle 7">
              <a:extLst>
                <a:ext uri="{FF2B5EF4-FFF2-40B4-BE49-F238E27FC236}">
                  <a16:creationId xmlns:a16="http://schemas.microsoft.com/office/drawing/2014/main" id="{EBFA906B-67A1-42CC-96C0-B8F525FD084E}"/>
                </a:ext>
              </a:extLst>
            </p:cNvPr>
            <p:cNvSpPr/>
            <p:nvPr/>
          </p:nvSpPr>
          <p:spPr>
            <a:xfrm>
              <a:off x="10058400" y="4608091"/>
              <a:ext cx="235974" cy="221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1756EE-EFFB-4EA3-9E6C-216ED9AAA441}"/>
                </a:ext>
              </a:extLst>
            </p:cNvPr>
            <p:cNvSpPr txBox="1"/>
            <p:nvPr/>
          </p:nvSpPr>
          <p:spPr>
            <a:xfrm>
              <a:off x="10382864" y="4534038"/>
              <a:ext cx="652743" cy="369332"/>
            </a:xfrm>
            <a:prstGeom prst="rect">
              <a:avLst/>
            </a:prstGeom>
            <a:noFill/>
          </p:spPr>
          <p:txBody>
            <a:bodyPr wrap="none" rtlCol="0">
              <a:spAutoFit/>
            </a:bodyPr>
            <a:lstStyle/>
            <a:p>
              <a:r>
                <a:rPr lang="en-US">
                  <a:solidFill>
                    <a:schemeClr val="tx1">
                      <a:lumMod val="75000"/>
                      <a:lumOff val="25000"/>
                    </a:schemeClr>
                  </a:solidFill>
                </a:rPr>
                <a:t>2018</a:t>
              </a:r>
            </a:p>
          </p:txBody>
        </p:sp>
      </p:grpSp>
      <p:sp>
        <p:nvSpPr>
          <p:cNvPr id="10" name="TextBox 9">
            <a:extLst>
              <a:ext uri="{FF2B5EF4-FFF2-40B4-BE49-F238E27FC236}">
                <a16:creationId xmlns:a16="http://schemas.microsoft.com/office/drawing/2014/main" id="{318B547C-85CF-4485-8701-D3AC53CC6E37}"/>
              </a:ext>
            </a:extLst>
          </p:cNvPr>
          <p:cNvSpPr txBox="1"/>
          <p:nvPr/>
        </p:nvSpPr>
        <p:spPr>
          <a:xfrm>
            <a:off x="0" y="5482983"/>
            <a:ext cx="12192000" cy="738664"/>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tx1">
                    <a:lumMod val="75000"/>
                    <a:lumOff val="25000"/>
                  </a:schemeClr>
                </a:solidFill>
              </a:rPr>
              <a:t>These values are not risk-adjusted. Also, pharmacy rebates are included only for the MCO portion of Medicare spending and not for Medicare FFS.</a:t>
            </a:r>
          </a:p>
          <a:p>
            <a:pPr marL="285750" indent="-285750">
              <a:buFont typeface="Arial" panose="020B0604020202020204" pitchFamily="34" charset="0"/>
              <a:buChar char="•"/>
            </a:pPr>
            <a:r>
              <a:rPr lang="en-US" sz="1400">
                <a:solidFill>
                  <a:schemeClr val="tx1">
                    <a:lumMod val="75000"/>
                    <a:lumOff val="25000"/>
                  </a:schemeClr>
                </a:solidFill>
              </a:rPr>
              <a:t>CMS did not report specialty physician spending; therefore, all physician spending is categorized together.</a:t>
            </a:r>
          </a:p>
          <a:p>
            <a:pPr marL="285750" indent="-285750">
              <a:buFont typeface="Arial" panose="020B0604020202020204" pitchFamily="34" charset="0"/>
              <a:buChar char="•"/>
            </a:pPr>
            <a:r>
              <a:rPr lang="en-US" sz="1400">
                <a:solidFill>
                  <a:schemeClr val="tx1">
                    <a:lumMod val="75000"/>
                    <a:lumOff val="25000"/>
                  </a:schemeClr>
                </a:solidFill>
              </a:rPr>
              <a:t>Spending on NHPRI’s Integrity population is excluded from service category spending due to an inability to accurately estimate spending by service category.</a:t>
            </a:r>
          </a:p>
        </p:txBody>
      </p:sp>
      <p:graphicFrame>
        <p:nvGraphicFramePr>
          <p:cNvPr id="11" name="Chart 10">
            <a:extLst>
              <a:ext uri="{FF2B5EF4-FFF2-40B4-BE49-F238E27FC236}">
                <a16:creationId xmlns:a16="http://schemas.microsoft.com/office/drawing/2014/main" id="{F0EABE9E-ADAB-4B4B-A21F-24F5D9E4C417}"/>
              </a:ext>
            </a:extLst>
          </p:cNvPr>
          <p:cNvGraphicFramePr>
            <a:graphicFrameLocks/>
          </p:cNvGraphicFramePr>
          <p:nvPr/>
        </p:nvGraphicFramePr>
        <p:xfrm>
          <a:off x="352797" y="44243"/>
          <a:ext cx="10088212" cy="54829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18943363-D9E4-43BD-836F-127D43DE9F1F}"/>
              </a:ext>
            </a:extLst>
          </p:cNvPr>
          <p:cNvGraphicFramePr>
            <a:graphicFrameLocks noGrp="1"/>
          </p:cNvGraphicFramePr>
          <p:nvPr/>
        </p:nvGraphicFramePr>
        <p:xfrm>
          <a:off x="8026239" y="674171"/>
          <a:ext cx="3908322" cy="2865120"/>
        </p:xfrm>
        <a:graphic>
          <a:graphicData uri="http://schemas.openxmlformats.org/drawingml/2006/table">
            <a:tbl>
              <a:tblPr>
                <a:tableStyleId>{5C22544A-7EE6-4342-B048-85BDC9FD1C3A}</a:tableStyleId>
              </a:tblPr>
              <a:tblGrid>
                <a:gridCol w="1954161">
                  <a:extLst>
                    <a:ext uri="{9D8B030D-6E8A-4147-A177-3AD203B41FA5}">
                      <a16:colId xmlns:a16="http://schemas.microsoft.com/office/drawing/2014/main" val="3854515606"/>
                    </a:ext>
                  </a:extLst>
                </a:gridCol>
                <a:gridCol w="1954161">
                  <a:extLst>
                    <a:ext uri="{9D8B030D-6E8A-4147-A177-3AD203B41FA5}">
                      <a16:colId xmlns:a16="http://schemas.microsoft.com/office/drawing/2014/main" val="223034732"/>
                    </a:ext>
                  </a:extLst>
                </a:gridCol>
              </a:tblGrid>
              <a:tr h="381000">
                <a:tc>
                  <a:txBody>
                    <a:bodyPr/>
                    <a:lstStyle/>
                    <a:p>
                      <a:pPr algn="ctr" fontAlgn="b"/>
                      <a:r>
                        <a:rPr lang="en-US" sz="1600" b="1" u="none" strike="noStrike">
                          <a:solidFill>
                            <a:schemeClr val="tx1">
                              <a:lumMod val="75000"/>
                              <a:lumOff val="25000"/>
                            </a:schemeClr>
                          </a:solidFill>
                          <a:effectLst/>
                        </a:rPr>
                        <a:t>Category</a:t>
                      </a:r>
                      <a:endParaRPr lang="en-US" sz="1600" b="1"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600" b="1" i="0" u="none" strike="noStrike">
                          <a:solidFill>
                            <a:schemeClr val="tx1">
                              <a:lumMod val="75000"/>
                              <a:lumOff val="25000"/>
                            </a:schemeClr>
                          </a:solidFill>
                          <a:effectLst/>
                          <a:latin typeface="Calibri" panose="020F0502020204030204" pitchFamily="34" charset="0"/>
                        </a:rPr>
                        <a:t>2017-2018 Trend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70820607"/>
                  </a:ext>
                </a:extLst>
              </a:tr>
              <a:tr h="190500">
                <a:tc>
                  <a:txBody>
                    <a:bodyPr/>
                    <a:lstStyle/>
                    <a:p>
                      <a:pPr algn="ctr" fontAlgn="b"/>
                      <a:r>
                        <a:rPr lang="en-US" sz="1600" u="none" strike="noStrike">
                          <a:solidFill>
                            <a:schemeClr val="tx1">
                              <a:lumMod val="75000"/>
                              <a:lumOff val="25000"/>
                            </a:schemeClr>
                          </a:solidFill>
                          <a:effectLst/>
                        </a:rPr>
                        <a:t>Hospital Inpatient</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5488558"/>
                  </a:ext>
                </a:extLst>
              </a:tr>
              <a:tr h="190500">
                <a:tc>
                  <a:txBody>
                    <a:bodyPr/>
                    <a:lstStyle/>
                    <a:p>
                      <a:pPr algn="ctr" fontAlgn="b"/>
                      <a:r>
                        <a:rPr lang="en-US" sz="1600" u="none" strike="noStrike">
                          <a:solidFill>
                            <a:schemeClr val="tx1">
                              <a:lumMod val="75000"/>
                              <a:lumOff val="25000"/>
                            </a:schemeClr>
                          </a:solidFill>
                          <a:effectLst/>
                        </a:rPr>
                        <a:t>Retail Pharmacy (Net of Rebates)</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15206616"/>
                  </a:ext>
                </a:extLst>
              </a:tr>
              <a:tr h="190500">
                <a:tc>
                  <a:txBody>
                    <a:bodyPr/>
                    <a:lstStyle/>
                    <a:p>
                      <a:pPr algn="ctr" fontAlgn="b"/>
                      <a:r>
                        <a:rPr lang="en-US" sz="1600" u="none" strike="noStrike">
                          <a:solidFill>
                            <a:schemeClr val="tx1">
                              <a:lumMod val="75000"/>
                              <a:lumOff val="25000"/>
                            </a:schemeClr>
                          </a:solidFill>
                          <a:effectLst/>
                        </a:rPr>
                        <a:t>Professional Physician</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38726865"/>
                  </a:ext>
                </a:extLst>
              </a:tr>
              <a:tr h="190500">
                <a:tc>
                  <a:txBody>
                    <a:bodyPr/>
                    <a:lstStyle/>
                    <a:p>
                      <a:pPr algn="ctr" fontAlgn="b"/>
                      <a:r>
                        <a:rPr lang="en-US" sz="1600" u="none" strike="noStrike">
                          <a:solidFill>
                            <a:schemeClr val="tx1">
                              <a:lumMod val="75000"/>
                              <a:lumOff val="25000"/>
                            </a:schemeClr>
                          </a:solidFill>
                          <a:effectLst/>
                        </a:rPr>
                        <a:t>Hospital Outpatient</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14394831"/>
                  </a:ext>
                </a:extLst>
              </a:tr>
              <a:tr h="190500">
                <a:tc>
                  <a:txBody>
                    <a:bodyPr/>
                    <a:lstStyle/>
                    <a:p>
                      <a:pPr algn="ctr" fontAlgn="b"/>
                      <a:r>
                        <a:rPr lang="en-US" sz="1600" u="none" strike="noStrike">
                          <a:solidFill>
                            <a:schemeClr val="tx1">
                              <a:lumMod val="75000"/>
                              <a:lumOff val="25000"/>
                            </a:schemeClr>
                          </a:solidFill>
                          <a:effectLst/>
                        </a:rPr>
                        <a:t>Long-Term Care</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3772767"/>
                  </a:ext>
                </a:extLst>
              </a:tr>
              <a:tr h="190500">
                <a:tc>
                  <a:txBody>
                    <a:bodyPr/>
                    <a:lstStyle/>
                    <a:p>
                      <a:pPr algn="ctr" fontAlgn="b"/>
                      <a:r>
                        <a:rPr lang="en-US" sz="1600" u="none" strike="noStrike">
                          <a:solidFill>
                            <a:schemeClr val="tx1">
                              <a:lumMod val="75000"/>
                              <a:lumOff val="25000"/>
                            </a:schemeClr>
                          </a:solidFill>
                          <a:effectLst/>
                        </a:rPr>
                        <a:t>Other Claims</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54402803"/>
                  </a:ext>
                </a:extLst>
              </a:tr>
              <a:tr h="190500">
                <a:tc>
                  <a:txBody>
                    <a:bodyPr/>
                    <a:lstStyle/>
                    <a:p>
                      <a:pPr algn="ctr" fontAlgn="b"/>
                      <a:r>
                        <a:rPr lang="en-US" sz="1600" u="none" strike="noStrike">
                          <a:solidFill>
                            <a:schemeClr val="tx1">
                              <a:lumMod val="75000"/>
                              <a:lumOff val="25000"/>
                            </a:schemeClr>
                          </a:solidFill>
                          <a:effectLst/>
                        </a:rPr>
                        <a:t>Other Professional</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89937727"/>
                  </a:ext>
                </a:extLst>
              </a:tr>
              <a:tr h="190500">
                <a:tc>
                  <a:txBody>
                    <a:bodyPr/>
                    <a:lstStyle/>
                    <a:p>
                      <a:pPr algn="ctr" fontAlgn="b"/>
                      <a:r>
                        <a:rPr lang="en-US" sz="1600" u="none" strike="noStrike">
                          <a:solidFill>
                            <a:schemeClr val="tx1">
                              <a:lumMod val="75000"/>
                              <a:lumOff val="25000"/>
                            </a:schemeClr>
                          </a:solidFill>
                          <a:effectLst/>
                        </a:rPr>
                        <a:t>Non-Claims</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47234344"/>
                  </a:ext>
                </a:extLst>
              </a:tr>
            </a:tbl>
          </a:graphicData>
        </a:graphic>
      </p:graphicFrame>
    </p:spTree>
    <p:extLst>
      <p:ext uri="{BB962C8B-B14F-4D97-AF65-F5344CB8AC3E}">
        <p14:creationId xmlns:p14="http://schemas.microsoft.com/office/powerpoint/2010/main" val="2296421345"/>
      </p:ext>
    </p:extLst>
  </p:cSld>
  <p:clrMapOvr>
    <a:masterClrMapping/>
  </p:clrMapOvr>
  <mc:AlternateContent xmlns:mc="http://schemas.openxmlformats.org/markup-compatibility/2006" xmlns:p14="http://schemas.microsoft.com/office/powerpoint/2010/main">
    <mc:Choice Requires="p14">
      <p:transition spd="slow" p14:dur="2000" advTm="33424"/>
    </mc:Choice>
    <mc:Fallback xmlns="">
      <p:transition spd="slow" advTm="3342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136030-D6B1-4209-BD0F-CE01F213ACB9}"/>
              </a:ext>
            </a:extLst>
          </p:cNvPr>
          <p:cNvSpPr>
            <a:spLocks noGrp="1"/>
          </p:cNvSpPr>
          <p:nvPr>
            <p:ph type="sldNum" sz="quarter" idx="12"/>
          </p:nvPr>
        </p:nvSpPr>
        <p:spPr/>
        <p:txBody>
          <a:bodyPr/>
          <a:lstStyle/>
          <a:p>
            <a:fld id="{32BA1B2C-6684-47F0-87CE-B2A009176267}" type="slidenum">
              <a:rPr lang="en-US" smtClean="0"/>
              <a:t>23</a:t>
            </a:fld>
            <a:endParaRPr lang="en-US"/>
          </a:p>
        </p:txBody>
      </p:sp>
      <p:sp>
        <p:nvSpPr>
          <p:cNvPr id="5" name="TextBox 4">
            <a:extLst>
              <a:ext uri="{FF2B5EF4-FFF2-40B4-BE49-F238E27FC236}">
                <a16:creationId xmlns:a16="http://schemas.microsoft.com/office/drawing/2014/main" id="{A3819CC4-3605-4833-AB5E-71A1326C749A}"/>
              </a:ext>
            </a:extLst>
          </p:cNvPr>
          <p:cNvSpPr txBox="1"/>
          <p:nvPr/>
        </p:nvSpPr>
        <p:spPr>
          <a:xfrm>
            <a:off x="12700" y="5748818"/>
            <a:ext cx="12179300" cy="523220"/>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tx1">
                    <a:lumMod val="75000"/>
                    <a:lumOff val="25000"/>
                  </a:schemeClr>
                </a:solidFill>
              </a:rPr>
              <a:t>These values are not risk-adjusted.</a:t>
            </a:r>
          </a:p>
          <a:p>
            <a:pPr marL="285750" indent="-285750">
              <a:buFont typeface="Arial" panose="020B0604020202020204" pitchFamily="34" charset="0"/>
              <a:buChar char="•"/>
            </a:pPr>
            <a:r>
              <a:rPr lang="en-US" sz="1400">
                <a:solidFill>
                  <a:schemeClr val="tx1">
                    <a:lumMod val="75000"/>
                    <a:lumOff val="25000"/>
                  </a:schemeClr>
                </a:solidFill>
              </a:rPr>
              <a:t>Spending on the Integrity population is excluded from service category spending due to inability accurately estimate proportion of spending by service category.</a:t>
            </a:r>
          </a:p>
        </p:txBody>
      </p:sp>
      <p:grpSp>
        <p:nvGrpSpPr>
          <p:cNvPr id="6" name="Group 5">
            <a:extLst>
              <a:ext uri="{FF2B5EF4-FFF2-40B4-BE49-F238E27FC236}">
                <a16:creationId xmlns:a16="http://schemas.microsoft.com/office/drawing/2014/main" id="{F57C22FE-13CE-4E9B-BBB5-8EFE90EF7584}"/>
              </a:ext>
            </a:extLst>
          </p:cNvPr>
          <p:cNvGrpSpPr/>
          <p:nvPr/>
        </p:nvGrpSpPr>
        <p:grpSpPr>
          <a:xfrm>
            <a:off x="10723879" y="3928867"/>
            <a:ext cx="977207" cy="744636"/>
            <a:chOff x="10058400" y="4158734"/>
            <a:chExt cx="977207" cy="744636"/>
          </a:xfrm>
        </p:grpSpPr>
        <p:sp>
          <p:nvSpPr>
            <p:cNvPr id="7" name="Rectangle 6">
              <a:extLst>
                <a:ext uri="{FF2B5EF4-FFF2-40B4-BE49-F238E27FC236}">
                  <a16:creationId xmlns:a16="http://schemas.microsoft.com/office/drawing/2014/main" id="{698AA4D2-5DBD-48D4-AD7D-C97AED191498}"/>
                </a:ext>
              </a:extLst>
            </p:cNvPr>
            <p:cNvSpPr/>
            <p:nvPr/>
          </p:nvSpPr>
          <p:spPr>
            <a:xfrm>
              <a:off x="10058400" y="4232787"/>
              <a:ext cx="235974" cy="221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06FA9F-B843-431E-BE42-2272DBE2F780}"/>
                </a:ext>
              </a:extLst>
            </p:cNvPr>
            <p:cNvSpPr txBox="1"/>
            <p:nvPr/>
          </p:nvSpPr>
          <p:spPr>
            <a:xfrm>
              <a:off x="10382864" y="4158734"/>
              <a:ext cx="652743" cy="369332"/>
            </a:xfrm>
            <a:prstGeom prst="rect">
              <a:avLst/>
            </a:prstGeom>
            <a:noFill/>
          </p:spPr>
          <p:txBody>
            <a:bodyPr wrap="none" rtlCol="0">
              <a:spAutoFit/>
            </a:bodyPr>
            <a:lstStyle/>
            <a:p>
              <a:r>
                <a:rPr lang="en-US">
                  <a:solidFill>
                    <a:schemeClr val="tx1">
                      <a:lumMod val="75000"/>
                      <a:lumOff val="25000"/>
                    </a:schemeClr>
                  </a:solidFill>
                </a:rPr>
                <a:t>2017</a:t>
              </a:r>
            </a:p>
          </p:txBody>
        </p:sp>
        <p:sp>
          <p:nvSpPr>
            <p:cNvPr id="9" name="Rectangle 8">
              <a:extLst>
                <a:ext uri="{FF2B5EF4-FFF2-40B4-BE49-F238E27FC236}">
                  <a16:creationId xmlns:a16="http://schemas.microsoft.com/office/drawing/2014/main" id="{66C3A3D0-084F-4FD9-A65E-06C6E052363E}"/>
                </a:ext>
              </a:extLst>
            </p:cNvPr>
            <p:cNvSpPr/>
            <p:nvPr/>
          </p:nvSpPr>
          <p:spPr>
            <a:xfrm>
              <a:off x="10058400" y="4608091"/>
              <a:ext cx="235974" cy="221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2EBCA4-3C3F-4AD3-81F5-BBF9ABC121A8}"/>
                </a:ext>
              </a:extLst>
            </p:cNvPr>
            <p:cNvSpPr txBox="1"/>
            <p:nvPr/>
          </p:nvSpPr>
          <p:spPr>
            <a:xfrm>
              <a:off x="10382864" y="4534038"/>
              <a:ext cx="652743" cy="369332"/>
            </a:xfrm>
            <a:prstGeom prst="rect">
              <a:avLst/>
            </a:prstGeom>
            <a:noFill/>
          </p:spPr>
          <p:txBody>
            <a:bodyPr wrap="none" rtlCol="0">
              <a:spAutoFit/>
            </a:bodyPr>
            <a:lstStyle/>
            <a:p>
              <a:r>
                <a:rPr lang="en-US">
                  <a:solidFill>
                    <a:schemeClr val="tx1">
                      <a:lumMod val="75000"/>
                      <a:lumOff val="25000"/>
                    </a:schemeClr>
                  </a:solidFill>
                </a:rPr>
                <a:t>2018</a:t>
              </a:r>
            </a:p>
          </p:txBody>
        </p:sp>
      </p:grpSp>
      <p:graphicFrame>
        <p:nvGraphicFramePr>
          <p:cNvPr id="11" name="Chart 10">
            <a:extLst>
              <a:ext uri="{FF2B5EF4-FFF2-40B4-BE49-F238E27FC236}">
                <a16:creationId xmlns:a16="http://schemas.microsoft.com/office/drawing/2014/main" id="{570E78E3-599F-44B1-A456-A23925BC5138}"/>
              </a:ext>
            </a:extLst>
          </p:cNvPr>
          <p:cNvGraphicFramePr>
            <a:graphicFrameLocks/>
          </p:cNvGraphicFramePr>
          <p:nvPr/>
        </p:nvGraphicFramePr>
        <p:xfrm>
          <a:off x="193775" y="0"/>
          <a:ext cx="10144843" cy="5748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a:extLst>
              <a:ext uri="{FF2B5EF4-FFF2-40B4-BE49-F238E27FC236}">
                <a16:creationId xmlns:a16="http://schemas.microsoft.com/office/drawing/2014/main" id="{07AD7A5C-322D-4970-86EB-01648F766E35}"/>
              </a:ext>
            </a:extLst>
          </p:cNvPr>
          <p:cNvGraphicFramePr>
            <a:graphicFrameLocks noGrp="1"/>
          </p:cNvGraphicFramePr>
          <p:nvPr/>
        </p:nvGraphicFramePr>
        <p:xfrm>
          <a:off x="8049305" y="483164"/>
          <a:ext cx="3702306" cy="3265170"/>
        </p:xfrm>
        <a:graphic>
          <a:graphicData uri="http://schemas.openxmlformats.org/drawingml/2006/table">
            <a:tbl>
              <a:tblPr>
                <a:tableStyleId>{5C22544A-7EE6-4342-B048-85BDC9FD1C3A}</a:tableStyleId>
              </a:tblPr>
              <a:tblGrid>
                <a:gridCol w="2197163">
                  <a:extLst>
                    <a:ext uri="{9D8B030D-6E8A-4147-A177-3AD203B41FA5}">
                      <a16:colId xmlns:a16="http://schemas.microsoft.com/office/drawing/2014/main" val="1434565665"/>
                    </a:ext>
                  </a:extLst>
                </a:gridCol>
                <a:gridCol w="1505143">
                  <a:extLst>
                    <a:ext uri="{9D8B030D-6E8A-4147-A177-3AD203B41FA5}">
                      <a16:colId xmlns:a16="http://schemas.microsoft.com/office/drawing/2014/main" val="3388889953"/>
                    </a:ext>
                  </a:extLst>
                </a:gridCol>
              </a:tblGrid>
              <a:tr h="0">
                <a:tc>
                  <a:txBody>
                    <a:bodyPr/>
                    <a:lstStyle/>
                    <a:p>
                      <a:pPr algn="ctr" fontAlgn="b"/>
                      <a:r>
                        <a:rPr lang="en-US" sz="1600" b="1" u="none" strike="noStrike">
                          <a:solidFill>
                            <a:schemeClr val="tx1">
                              <a:lumMod val="75000"/>
                              <a:lumOff val="25000"/>
                            </a:schemeClr>
                          </a:solidFill>
                          <a:effectLst/>
                        </a:rPr>
                        <a:t>Category</a:t>
                      </a:r>
                      <a:endParaRPr lang="en-US" sz="1600" b="1"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b="1" u="none" strike="noStrike">
                          <a:solidFill>
                            <a:schemeClr val="tx1">
                              <a:lumMod val="75000"/>
                              <a:lumOff val="25000"/>
                            </a:schemeClr>
                          </a:solidFill>
                          <a:effectLst/>
                        </a:rPr>
                        <a:t>2017-2018 Trend</a:t>
                      </a:r>
                      <a:endParaRPr lang="en-US" sz="1600" b="1"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444396174"/>
                  </a:ext>
                </a:extLst>
              </a:tr>
              <a:tr h="190500">
                <a:tc>
                  <a:txBody>
                    <a:bodyPr/>
                    <a:lstStyle/>
                    <a:p>
                      <a:pPr algn="ctr" fontAlgn="b"/>
                      <a:r>
                        <a:rPr lang="en-US" sz="1600" u="none" strike="noStrike">
                          <a:solidFill>
                            <a:schemeClr val="tx1">
                              <a:lumMod val="75000"/>
                              <a:lumOff val="25000"/>
                            </a:schemeClr>
                          </a:solidFill>
                          <a:effectLst/>
                        </a:rPr>
                        <a:t>Long-Term Care</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8%</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1536179648"/>
                  </a:ext>
                </a:extLst>
              </a:tr>
              <a:tr h="190500">
                <a:tc>
                  <a:txBody>
                    <a:bodyPr/>
                    <a:lstStyle/>
                    <a:p>
                      <a:pPr algn="ctr" fontAlgn="b"/>
                      <a:r>
                        <a:rPr lang="en-US" sz="1600" u="none" strike="noStrike">
                          <a:solidFill>
                            <a:schemeClr val="tx1">
                              <a:lumMod val="75000"/>
                              <a:lumOff val="25000"/>
                            </a:schemeClr>
                          </a:solidFill>
                          <a:effectLst/>
                        </a:rPr>
                        <a:t>Hospital Inpatient</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2%</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1734026867"/>
                  </a:ext>
                </a:extLst>
              </a:tr>
              <a:tr h="190500">
                <a:tc>
                  <a:txBody>
                    <a:bodyPr/>
                    <a:lstStyle/>
                    <a:p>
                      <a:pPr algn="ctr" fontAlgn="b"/>
                      <a:r>
                        <a:rPr lang="en-US" sz="1600" u="none" strike="noStrike">
                          <a:solidFill>
                            <a:schemeClr val="tx1">
                              <a:lumMod val="75000"/>
                              <a:lumOff val="25000"/>
                            </a:schemeClr>
                          </a:solidFill>
                          <a:effectLst/>
                        </a:rPr>
                        <a:t>Hospital Outpatient</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4%</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3276200643"/>
                  </a:ext>
                </a:extLst>
              </a:tr>
              <a:tr h="190500">
                <a:tc>
                  <a:txBody>
                    <a:bodyPr/>
                    <a:lstStyle/>
                    <a:p>
                      <a:pPr algn="ctr" fontAlgn="b"/>
                      <a:r>
                        <a:rPr lang="en-US" sz="1600" u="none" strike="noStrike">
                          <a:solidFill>
                            <a:schemeClr val="tx1">
                              <a:lumMod val="75000"/>
                              <a:lumOff val="25000"/>
                            </a:schemeClr>
                          </a:solidFill>
                          <a:effectLst/>
                        </a:rPr>
                        <a:t>Other Professional</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10%</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2791736508"/>
                  </a:ext>
                </a:extLst>
              </a:tr>
              <a:tr h="190500">
                <a:tc>
                  <a:txBody>
                    <a:bodyPr/>
                    <a:lstStyle/>
                    <a:p>
                      <a:pPr algn="ctr" fontAlgn="b"/>
                      <a:r>
                        <a:rPr lang="en-US" sz="1600" u="none" strike="noStrike">
                          <a:solidFill>
                            <a:schemeClr val="tx1">
                              <a:lumMod val="75000"/>
                              <a:lumOff val="25000"/>
                            </a:schemeClr>
                          </a:solidFill>
                          <a:effectLst/>
                        </a:rPr>
                        <a:t>Other Claims</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1%</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1377277270"/>
                  </a:ext>
                </a:extLst>
              </a:tr>
              <a:tr h="190500">
                <a:tc>
                  <a:txBody>
                    <a:bodyPr/>
                    <a:lstStyle/>
                    <a:p>
                      <a:pPr algn="ctr" fontAlgn="b"/>
                      <a:r>
                        <a:rPr lang="en-US" sz="1600" u="none" strike="noStrike">
                          <a:solidFill>
                            <a:schemeClr val="tx1">
                              <a:lumMod val="75000"/>
                              <a:lumOff val="25000"/>
                            </a:schemeClr>
                          </a:solidFill>
                          <a:effectLst/>
                        </a:rPr>
                        <a:t>Retail Pharmacy </a:t>
                      </a:r>
                    </a:p>
                    <a:p>
                      <a:pPr algn="ctr" fontAlgn="b"/>
                      <a:r>
                        <a:rPr lang="en-US" sz="1600" u="none" strike="noStrike">
                          <a:solidFill>
                            <a:schemeClr val="tx1">
                              <a:lumMod val="75000"/>
                              <a:lumOff val="25000"/>
                            </a:schemeClr>
                          </a:solidFill>
                          <a:effectLst/>
                        </a:rPr>
                        <a:t>(Net of Rebates)</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23%</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2700467360"/>
                  </a:ext>
                </a:extLst>
              </a:tr>
              <a:tr h="190500">
                <a:tc>
                  <a:txBody>
                    <a:bodyPr/>
                    <a:lstStyle/>
                    <a:p>
                      <a:pPr algn="ctr" fontAlgn="b"/>
                      <a:r>
                        <a:rPr lang="en-US" sz="1600" u="none" strike="noStrike">
                          <a:solidFill>
                            <a:schemeClr val="tx1">
                              <a:lumMod val="75000"/>
                              <a:lumOff val="25000"/>
                            </a:schemeClr>
                          </a:solidFill>
                          <a:effectLst/>
                        </a:rPr>
                        <a:t>Non-Claims</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4%</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3640118031"/>
                  </a:ext>
                </a:extLst>
              </a:tr>
              <a:tr h="190500">
                <a:tc>
                  <a:txBody>
                    <a:bodyPr/>
                    <a:lstStyle/>
                    <a:p>
                      <a:pPr algn="ctr" fontAlgn="b"/>
                      <a:r>
                        <a:rPr lang="en-US" sz="1600" u="none" strike="noStrike">
                          <a:solidFill>
                            <a:schemeClr val="tx1">
                              <a:lumMod val="75000"/>
                              <a:lumOff val="25000"/>
                            </a:schemeClr>
                          </a:solidFill>
                          <a:effectLst/>
                        </a:rPr>
                        <a:t>Professional Physician - Specialty Care</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2%</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1164368579"/>
                  </a:ext>
                </a:extLst>
              </a:tr>
              <a:tr h="190500">
                <a:tc>
                  <a:txBody>
                    <a:bodyPr/>
                    <a:lstStyle/>
                    <a:p>
                      <a:pPr algn="ctr" fontAlgn="b"/>
                      <a:r>
                        <a:rPr lang="en-US" sz="1600" u="none" strike="noStrike">
                          <a:solidFill>
                            <a:schemeClr val="tx1">
                              <a:lumMod val="75000"/>
                              <a:lumOff val="25000"/>
                            </a:schemeClr>
                          </a:solidFill>
                          <a:effectLst/>
                        </a:rPr>
                        <a:t>Professional Physician - Primary Care</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tc>
                  <a:txBody>
                    <a:bodyPr/>
                    <a:lstStyle/>
                    <a:p>
                      <a:pPr algn="ctr" fontAlgn="b"/>
                      <a:r>
                        <a:rPr lang="en-US" sz="1600" u="none" strike="noStrike">
                          <a:solidFill>
                            <a:schemeClr val="tx1">
                              <a:lumMod val="75000"/>
                              <a:lumOff val="25000"/>
                            </a:schemeClr>
                          </a:solidFill>
                          <a:effectLst/>
                        </a:rPr>
                        <a:t>5%</a:t>
                      </a:r>
                      <a:endParaRPr lang="en-US" sz="1600" b="0" i="0" u="none" strike="noStrike">
                        <a:solidFill>
                          <a:schemeClr val="tx1">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0F8"/>
                    </a:solidFill>
                  </a:tcPr>
                </a:tc>
                <a:extLst>
                  <a:ext uri="{0D108BD9-81ED-4DB2-BD59-A6C34878D82A}">
                    <a16:rowId xmlns:a16="http://schemas.microsoft.com/office/drawing/2014/main" val="4113619139"/>
                  </a:ext>
                </a:extLst>
              </a:tr>
            </a:tbl>
          </a:graphicData>
        </a:graphic>
      </p:graphicFrame>
    </p:spTree>
    <p:extLst>
      <p:ext uri="{BB962C8B-B14F-4D97-AF65-F5344CB8AC3E}">
        <p14:creationId xmlns:p14="http://schemas.microsoft.com/office/powerpoint/2010/main" val="2860070937"/>
      </p:ext>
    </p:extLst>
  </p:cSld>
  <p:clrMapOvr>
    <a:masterClrMapping/>
  </p:clrMapOvr>
  <mc:AlternateContent xmlns:mc="http://schemas.openxmlformats.org/markup-compatibility/2006" xmlns:p14="http://schemas.microsoft.com/office/powerpoint/2010/main">
    <mc:Choice Requires="p14">
      <p:transition spd="slow" p14:dur="2000" advTm="37593"/>
    </mc:Choice>
    <mc:Fallback xmlns="">
      <p:transition spd="slow" advTm="3759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46A5-A447-42D2-AD48-0A49A62AE81F}"/>
              </a:ext>
            </a:extLst>
          </p:cNvPr>
          <p:cNvSpPr>
            <a:spLocks noGrp="1"/>
          </p:cNvSpPr>
          <p:nvPr>
            <p:ph type="title"/>
          </p:nvPr>
        </p:nvSpPr>
        <p:spPr>
          <a:xfrm>
            <a:off x="360219" y="78809"/>
            <a:ext cx="3200400" cy="2286000"/>
          </a:xfrm>
        </p:spPr>
        <p:txBody>
          <a:bodyPr anchor="t">
            <a:normAutofit/>
          </a:bodyPr>
          <a:lstStyle/>
          <a:p>
            <a:r>
              <a:rPr lang="en-US"/>
              <a:t>Service Category Trends – Hospital Care</a:t>
            </a:r>
          </a:p>
        </p:txBody>
      </p:sp>
      <p:sp>
        <p:nvSpPr>
          <p:cNvPr id="15" name="Text Placeholder 3">
            <a:extLst>
              <a:ext uri="{FF2B5EF4-FFF2-40B4-BE49-F238E27FC236}">
                <a16:creationId xmlns:a16="http://schemas.microsoft.com/office/drawing/2014/main" id="{E0385D56-0E8B-48EC-9F22-2A420559272C}"/>
              </a:ext>
            </a:extLst>
          </p:cNvPr>
          <p:cNvSpPr>
            <a:spLocks noGrp="1"/>
          </p:cNvSpPr>
          <p:nvPr>
            <p:ph type="body" sz="half" idx="2"/>
          </p:nvPr>
        </p:nvSpPr>
        <p:spPr>
          <a:xfrm>
            <a:off x="110836" y="1864984"/>
            <a:ext cx="3953164" cy="4959926"/>
          </a:xfrm>
        </p:spPr>
        <p:txBody>
          <a:bodyPr>
            <a:normAutofit lnSpcReduction="10000"/>
          </a:bodyPr>
          <a:lstStyle/>
          <a:p>
            <a:pPr marL="285750" indent="-285750">
              <a:buFont typeface="Arial" panose="020B0604020202020204" pitchFamily="34" charset="0"/>
              <a:buChar char="•"/>
            </a:pPr>
            <a:r>
              <a:rPr lang="en-US" sz="2400"/>
              <a:t>Spending on </a:t>
            </a:r>
            <a:r>
              <a:rPr lang="en-US" sz="2400" b="1"/>
              <a:t>outpatient hospital services </a:t>
            </a:r>
            <a:r>
              <a:rPr lang="en-US" sz="2400"/>
              <a:t>was the fastest growing category of spending.</a:t>
            </a:r>
          </a:p>
          <a:p>
            <a:pPr marL="285750" indent="-285750">
              <a:buFont typeface="Arial" panose="020B0604020202020204" pitchFamily="34" charset="0"/>
              <a:buChar char="•"/>
            </a:pPr>
            <a:r>
              <a:rPr lang="en-US" sz="2400"/>
              <a:t>Care has been shifted from inpatient to outpatient, consistent with national trends.</a:t>
            </a:r>
          </a:p>
          <a:p>
            <a:pPr marL="285750" indent="-285750">
              <a:buFont typeface="Arial" panose="020B0604020202020204" pitchFamily="34" charset="0"/>
              <a:buChar char="•"/>
            </a:pPr>
            <a:r>
              <a:rPr lang="en-US" sz="2400"/>
              <a:t>Medicare was the primary driver of the overall statewide trend in hospital outpatient spending.</a:t>
            </a:r>
          </a:p>
          <a:p>
            <a:pPr marL="742950" lvl="1" indent="-285750">
              <a:buFont typeface="Arial" panose="020B0604020202020204" pitchFamily="34" charset="0"/>
              <a:buChar char="•"/>
            </a:pPr>
            <a:r>
              <a:rPr lang="en-US" sz="2400">
                <a:solidFill>
                  <a:schemeClr val="bg1"/>
                </a:solidFill>
              </a:rPr>
              <a:t>MCO (15%) </a:t>
            </a:r>
          </a:p>
          <a:p>
            <a:pPr marL="742950" lvl="1" indent="-285750">
              <a:buFont typeface="Arial" panose="020B0604020202020204" pitchFamily="34" charset="0"/>
              <a:buChar char="•"/>
            </a:pPr>
            <a:r>
              <a:rPr lang="en-US" sz="2400">
                <a:solidFill>
                  <a:schemeClr val="bg1"/>
                </a:solidFill>
              </a:rPr>
              <a:t>FFS (9%)</a:t>
            </a:r>
          </a:p>
        </p:txBody>
      </p:sp>
      <p:sp>
        <p:nvSpPr>
          <p:cNvPr id="5" name="Slide Number Placeholder 4">
            <a:extLst>
              <a:ext uri="{FF2B5EF4-FFF2-40B4-BE49-F238E27FC236}">
                <a16:creationId xmlns:a16="http://schemas.microsoft.com/office/drawing/2014/main" id="{C4A29DAF-9D3B-498A-9D65-72546830D37B}"/>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24</a:t>
            </a:fld>
            <a:endParaRPr lang="en-US"/>
          </a:p>
        </p:txBody>
      </p:sp>
      <p:graphicFrame>
        <p:nvGraphicFramePr>
          <p:cNvPr id="10" name="Content Placeholder 9">
            <a:extLst>
              <a:ext uri="{FF2B5EF4-FFF2-40B4-BE49-F238E27FC236}">
                <a16:creationId xmlns:a16="http://schemas.microsoft.com/office/drawing/2014/main" id="{029B6FF6-60CE-40C0-96AF-B20CC7A576EE}"/>
              </a:ext>
            </a:extLst>
          </p:cNvPr>
          <p:cNvGraphicFramePr>
            <a:graphicFrameLocks noGrp="1"/>
          </p:cNvGraphicFramePr>
          <p:nvPr>
            <p:ph idx="1"/>
          </p:nvPr>
        </p:nvGraphicFramePr>
        <p:xfrm>
          <a:off x="4802910" y="103828"/>
          <a:ext cx="6409573" cy="4521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1">
            <a:extLst>
              <a:ext uri="{FF2B5EF4-FFF2-40B4-BE49-F238E27FC236}">
                <a16:creationId xmlns:a16="http://schemas.microsoft.com/office/drawing/2014/main" id="{CF93631E-4065-4FF7-BD34-84146D15D6DB}"/>
              </a:ext>
            </a:extLst>
          </p:cNvPr>
          <p:cNvGraphicFramePr>
            <a:graphicFrameLocks noGrp="1"/>
          </p:cNvGraphicFramePr>
          <p:nvPr/>
        </p:nvGraphicFramePr>
        <p:xfrm>
          <a:off x="4091710" y="5369260"/>
          <a:ext cx="8128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641421180"/>
                    </a:ext>
                  </a:extLst>
                </a:gridCol>
                <a:gridCol w="2032000">
                  <a:extLst>
                    <a:ext uri="{9D8B030D-6E8A-4147-A177-3AD203B41FA5}">
                      <a16:colId xmlns:a16="http://schemas.microsoft.com/office/drawing/2014/main" val="3831913921"/>
                    </a:ext>
                  </a:extLst>
                </a:gridCol>
                <a:gridCol w="2032000">
                  <a:extLst>
                    <a:ext uri="{9D8B030D-6E8A-4147-A177-3AD203B41FA5}">
                      <a16:colId xmlns:a16="http://schemas.microsoft.com/office/drawing/2014/main" val="3093703657"/>
                    </a:ext>
                  </a:extLst>
                </a:gridCol>
                <a:gridCol w="2032000">
                  <a:extLst>
                    <a:ext uri="{9D8B030D-6E8A-4147-A177-3AD203B41FA5}">
                      <a16:colId xmlns:a16="http://schemas.microsoft.com/office/drawing/2014/main" val="88461208"/>
                    </a:ext>
                  </a:extLst>
                </a:gridCol>
              </a:tblGrid>
              <a:tr h="370840">
                <a:tc gridSpan="4">
                  <a:txBody>
                    <a:bodyPr/>
                    <a:lstStyle/>
                    <a:p>
                      <a:pPr algn="ctr"/>
                      <a:r>
                        <a:rPr lang="en-US" sz="1600"/>
                        <a:t>% of Total Spending by Service Category </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3515568"/>
                  </a:ext>
                </a:extLst>
              </a:tr>
              <a:tr h="370840">
                <a:tc>
                  <a:txBody>
                    <a:bodyPr/>
                    <a:lstStyle/>
                    <a:p>
                      <a:endParaRPr lang="en-US" sz="1600"/>
                    </a:p>
                  </a:txBody>
                  <a:tcPr/>
                </a:tc>
                <a:tc>
                  <a:txBody>
                    <a:bodyPr/>
                    <a:lstStyle/>
                    <a:p>
                      <a:pPr algn="ctr"/>
                      <a:r>
                        <a:rPr lang="en-US" sz="1600"/>
                        <a:t>Commercial</a:t>
                      </a:r>
                    </a:p>
                  </a:txBody>
                  <a:tcPr/>
                </a:tc>
                <a:tc>
                  <a:txBody>
                    <a:bodyPr/>
                    <a:lstStyle/>
                    <a:p>
                      <a:pPr algn="ctr"/>
                      <a:r>
                        <a:rPr lang="en-US" sz="1600"/>
                        <a:t>Medicaid</a:t>
                      </a:r>
                    </a:p>
                  </a:txBody>
                  <a:tcPr/>
                </a:tc>
                <a:tc>
                  <a:txBody>
                    <a:bodyPr/>
                    <a:lstStyle/>
                    <a:p>
                      <a:pPr algn="ctr"/>
                      <a:r>
                        <a:rPr lang="en-US" sz="1600"/>
                        <a:t>Medicare</a:t>
                      </a:r>
                    </a:p>
                  </a:txBody>
                  <a:tcPr/>
                </a:tc>
                <a:extLst>
                  <a:ext uri="{0D108BD9-81ED-4DB2-BD59-A6C34878D82A}">
                    <a16:rowId xmlns:a16="http://schemas.microsoft.com/office/drawing/2014/main" val="3987761566"/>
                  </a:ext>
                </a:extLst>
              </a:tr>
              <a:tr h="370840">
                <a:tc>
                  <a:txBody>
                    <a:bodyPr/>
                    <a:lstStyle/>
                    <a:p>
                      <a:pPr algn="ctr"/>
                      <a:r>
                        <a:rPr lang="en-US" sz="1600"/>
                        <a:t>Inpatient</a:t>
                      </a:r>
                    </a:p>
                  </a:txBody>
                  <a:tcPr/>
                </a:tc>
                <a:tc>
                  <a:txBody>
                    <a:bodyPr/>
                    <a:lstStyle/>
                    <a:p>
                      <a:pPr algn="ctr"/>
                      <a:r>
                        <a:rPr lang="en-US" sz="1600"/>
                        <a:t>19%</a:t>
                      </a:r>
                    </a:p>
                  </a:txBody>
                  <a:tcPr/>
                </a:tc>
                <a:tc>
                  <a:txBody>
                    <a:bodyPr/>
                    <a:lstStyle/>
                    <a:p>
                      <a:pPr algn="ctr"/>
                      <a:r>
                        <a:rPr lang="en-US" sz="1600"/>
                        <a:t>15%</a:t>
                      </a:r>
                    </a:p>
                  </a:txBody>
                  <a:tcPr/>
                </a:tc>
                <a:tc>
                  <a:txBody>
                    <a:bodyPr/>
                    <a:lstStyle/>
                    <a:p>
                      <a:pPr algn="ctr"/>
                      <a:r>
                        <a:rPr lang="en-US" sz="1600"/>
                        <a:t>25%</a:t>
                      </a:r>
                    </a:p>
                  </a:txBody>
                  <a:tcPr/>
                </a:tc>
                <a:extLst>
                  <a:ext uri="{0D108BD9-81ED-4DB2-BD59-A6C34878D82A}">
                    <a16:rowId xmlns:a16="http://schemas.microsoft.com/office/drawing/2014/main" val="3570105614"/>
                  </a:ext>
                </a:extLst>
              </a:tr>
              <a:tr h="370840">
                <a:tc>
                  <a:txBody>
                    <a:bodyPr/>
                    <a:lstStyle/>
                    <a:p>
                      <a:pPr algn="ctr"/>
                      <a:r>
                        <a:rPr lang="en-US" sz="1600"/>
                        <a:t>Outpatient</a:t>
                      </a:r>
                    </a:p>
                  </a:txBody>
                  <a:tcPr/>
                </a:tc>
                <a:tc>
                  <a:txBody>
                    <a:bodyPr/>
                    <a:lstStyle/>
                    <a:p>
                      <a:pPr algn="ctr"/>
                      <a:r>
                        <a:rPr lang="en-US" sz="1600"/>
                        <a:t>25%</a:t>
                      </a:r>
                    </a:p>
                  </a:txBody>
                  <a:tcPr/>
                </a:tc>
                <a:tc>
                  <a:txBody>
                    <a:bodyPr/>
                    <a:lstStyle/>
                    <a:p>
                      <a:pPr algn="ctr"/>
                      <a:r>
                        <a:rPr lang="en-US" sz="1600"/>
                        <a:t>14%</a:t>
                      </a:r>
                    </a:p>
                  </a:txBody>
                  <a:tcPr/>
                </a:tc>
                <a:tc>
                  <a:txBody>
                    <a:bodyPr/>
                    <a:lstStyle/>
                    <a:p>
                      <a:pPr algn="ctr"/>
                      <a:r>
                        <a:rPr lang="en-US" sz="1600"/>
                        <a:t>15%</a:t>
                      </a:r>
                    </a:p>
                  </a:txBody>
                  <a:tcPr/>
                </a:tc>
                <a:extLst>
                  <a:ext uri="{0D108BD9-81ED-4DB2-BD59-A6C34878D82A}">
                    <a16:rowId xmlns:a16="http://schemas.microsoft.com/office/drawing/2014/main" val="390355071"/>
                  </a:ext>
                </a:extLst>
              </a:tr>
            </a:tbl>
          </a:graphicData>
        </a:graphic>
      </p:graphicFrame>
      <p:sp>
        <p:nvSpPr>
          <p:cNvPr id="12" name="TextBox 11">
            <a:extLst>
              <a:ext uri="{FF2B5EF4-FFF2-40B4-BE49-F238E27FC236}">
                <a16:creationId xmlns:a16="http://schemas.microsoft.com/office/drawing/2014/main" id="{279D7C01-769F-4A95-B34C-D2A5D38220EC}"/>
              </a:ext>
            </a:extLst>
          </p:cNvPr>
          <p:cNvSpPr txBox="1"/>
          <p:nvPr/>
        </p:nvSpPr>
        <p:spPr>
          <a:xfrm>
            <a:off x="4061459" y="4532698"/>
            <a:ext cx="7892473" cy="954107"/>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tx1">
                    <a:lumMod val="75000"/>
                    <a:lumOff val="25000"/>
                  </a:schemeClr>
                </a:solidFill>
              </a:rPr>
              <a:t>These values are not risk-adjusted. </a:t>
            </a:r>
          </a:p>
          <a:p>
            <a:pPr marL="285750" indent="-285750">
              <a:buFont typeface="Arial" panose="020B0604020202020204" pitchFamily="34" charset="0"/>
              <a:buChar char="•"/>
            </a:pPr>
            <a:r>
              <a:rPr lang="en-US" sz="1400">
                <a:solidFill>
                  <a:schemeClr val="tx1">
                    <a:lumMod val="75000"/>
                    <a:lumOff val="25000"/>
                  </a:schemeClr>
                </a:solidFill>
              </a:rPr>
              <a:t>Spending on the Integrity population is excluded from service category spending due to inability accurately estimate proportion of spending by service category.</a:t>
            </a:r>
          </a:p>
          <a:p>
            <a:pPr marL="285750" indent="-285750">
              <a:buFont typeface="Arial" panose="020B0604020202020204" pitchFamily="34" charset="0"/>
              <a:buChar char="•"/>
            </a:pPr>
            <a:endParaRPr lang="en-US" sz="1400">
              <a:solidFill>
                <a:schemeClr val="tx1">
                  <a:lumMod val="75000"/>
                  <a:lumOff val="25000"/>
                </a:schemeClr>
              </a:solidFill>
            </a:endParaRPr>
          </a:p>
        </p:txBody>
      </p:sp>
      <p:cxnSp>
        <p:nvCxnSpPr>
          <p:cNvPr id="4" name="Straight Arrow Connector 3">
            <a:extLst>
              <a:ext uri="{FF2B5EF4-FFF2-40B4-BE49-F238E27FC236}">
                <a16:creationId xmlns:a16="http://schemas.microsoft.com/office/drawing/2014/main" id="{DB4D45B5-5A27-4DE9-99F9-27BFEAC16556}"/>
              </a:ext>
            </a:extLst>
          </p:cNvPr>
          <p:cNvCxnSpPr>
            <a:cxnSpLocks/>
          </p:cNvCxnSpPr>
          <p:nvPr/>
        </p:nvCxnSpPr>
        <p:spPr>
          <a:xfrm flipV="1">
            <a:off x="745067" y="5811351"/>
            <a:ext cx="0" cy="648434"/>
          </a:xfrm>
          <a:prstGeom prst="straightConnector1">
            <a:avLst/>
          </a:prstGeom>
          <a:ln w="57150">
            <a:tailEnd type="triangle"/>
          </a:ln>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44E87FA9-C3A5-4E90-8682-C4E0800F738C}"/>
              </a:ext>
            </a:extLst>
          </p:cNvPr>
          <p:cNvSpPr txBox="1"/>
          <p:nvPr/>
        </p:nvSpPr>
        <p:spPr>
          <a:xfrm>
            <a:off x="2309859" y="5720069"/>
            <a:ext cx="1065515" cy="830997"/>
          </a:xfrm>
          <a:prstGeom prst="rect">
            <a:avLst/>
          </a:prstGeom>
          <a:noFill/>
        </p:spPr>
        <p:txBody>
          <a:bodyPr wrap="square" rtlCol="0">
            <a:spAutoFit/>
          </a:bodyPr>
          <a:lstStyle/>
          <a:p>
            <a:pPr algn="ctr"/>
            <a:r>
              <a:rPr lang="en-US" sz="1200">
                <a:solidFill>
                  <a:schemeClr val="bg1"/>
                </a:solidFill>
              </a:rPr>
              <a:t>(increase in hospital outpatient spending)</a:t>
            </a:r>
          </a:p>
        </p:txBody>
      </p:sp>
    </p:spTree>
    <p:extLst>
      <p:ext uri="{BB962C8B-B14F-4D97-AF65-F5344CB8AC3E}">
        <p14:creationId xmlns:p14="http://schemas.microsoft.com/office/powerpoint/2010/main" val="4250065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46A5-A447-42D2-AD48-0A49A62AE81F}"/>
              </a:ext>
            </a:extLst>
          </p:cNvPr>
          <p:cNvSpPr>
            <a:spLocks noGrp="1"/>
          </p:cNvSpPr>
          <p:nvPr>
            <p:ph type="title"/>
          </p:nvPr>
        </p:nvSpPr>
        <p:spPr>
          <a:xfrm>
            <a:off x="360219" y="78809"/>
            <a:ext cx="3200400" cy="2286000"/>
          </a:xfrm>
        </p:spPr>
        <p:txBody>
          <a:bodyPr anchor="t">
            <a:normAutofit/>
          </a:bodyPr>
          <a:lstStyle/>
          <a:p>
            <a:r>
              <a:rPr lang="en-US"/>
              <a:t>Service Category Trends – Pharmacy</a:t>
            </a:r>
          </a:p>
        </p:txBody>
      </p:sp>
      <p:sp>
        <p:nvSpPr>
          <p:cNvPr id="15" name="Text Placeholder 3">
            <a:extLst>
              <a:ext uri="{FF2B5EF4-FFF2-40B4-BE49-F238E27FC236}">
                <a16:creationId xmlns:a16="http://schemas.microsoft.com/office/drawing/2014/main" id="{E0385D56-0E8B-48EC-9F22-2A420559272C}"/>
              </a:ext>
            </a:extLst>
          </p:cNvPr>
          <p:cNvSpPr>
            <a:spLocks noGrp="1"/>
          </p:cNvSpPr>
          <p:nvPr>
            <p:ph type="body" sz="half" idx="2"/>
          </p:nvPr>
        </p:nvSpPr>
        <p:spPr>
          <a:xfrm>
            <a:off x="110836" y="1864984"/>
            <a:ext cx="3953164" cy="4959926"/>
          </a:xfrm>
        </p:spPr>
        <p:txBody>
          <a:bodyPr>
            <a:normAutofit/>
          </a:bodyPr>
          <a:lstStyle/>
          <a:p>
            <a:pPr marL="285750" indent="-285750">
              <a:buFont typeface="Arial" panose="020B0604020202020204" pitchFamily="34" charset="0"/>
              <a:buChar char="•"/>
            </a:pPr>
            <a:r>
              <a:rPr lang="en-US" sz="2400"/>
              <a:t>Commercial plans experienced the lowest growth in pharmacy of all markets.  </a:t>
            </a:r>
          </a:p>
          <a:p>
            <a:pPr marL="285750" indent="-285750">
              <a:buFont typeface="Arial" panose="020B0604020202020204" pitchFamily="34" charset="0"/>
              <a:buChar char="•"/>
            </a:pPr>
            <a:r>
              <a:rPr lang="en-US" sz="2400"/>
              <a:t>Medicaid had the highest growth rate, but also the lowest overall spending on pharmaceuticals.</a:t>
            </a:r>
          </a:p>
          <a:p>
            <a:pPr marL="285750" indent="-285750">
              <a:buFont typeface="Arial" panose="020B0604020202020204" pitchFamily="34" charset="0"/>
              <a:buChar char="•"/>
            </a:pPr>
            <a:r>
              <a:rPr lang="en-US" sz="2400"/>
              <a:t>Medicare FFS pharmacy spending is </a:t>
            </a:r>
            <a:r>
              <a:rPr lang="en-US" sz="2400" i="1"/>
              <a:t>not</a:t>
            </a:r>
            <a:r>
              <a:rPr lang="en-US" sz="2400"/>
              <a:t> net of rebates due to data limitations.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endParaRPr lang="en-US" sz="2400"/>
          </a:p>
        </p:txBody>
      </p:sp>
      <p:sp>
        <p:nvSpPr>
          <p:cNvPr id="5" name="Slide Number Placeholder 4">
            <a:extLst>
              <a:ext uri="{FF2B5EF4-FFF2-40B4-BE49-F238E27FC236}">
                <a16:creationId xmlns:a16="http://schemas.microsoft.com/office/drawing/2014/main" id="{C4A29DAF-9D3B-498A-9D65-72546830D37B}"/>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25</a:t>
            </a:fld>
            <a:endParaRPr lang="en-US"/>
          </a:p>
        </p:txBody>
      </p:sp>
      <p:graphicFrame>
        <p:nvGraphicFramePr>
          <p:cNvPr id="10" name="Content Placeholder 9">
            <a:extLst>
              <a:ext uri="{FF2B5EF4-FFF2-40B4-BE49-F238E27FC236}">
                <a16:creationId xmlns:a16="http://schemas.microsoft.com/office/drawing/2014/main" id="{029B6FF6-60CE-40C0-96AF-B20CC7A576EE}"/>
              </a:ext>
            </a:extLst>
          </p:cNvPr>
          <p:cNvGraphicFramePr>
            <a:graphicFrameLocks noGrp="1"/>
          </p:cNvGraphicFramePr>
          <p:nvPr>
            <p:ph idx="1"/>
          </p:nvPr>
        </p:nvGraphicFramePr>
        <p:xfrm>
          <a:off x="4876800" y="249382"/>
          <a:ext cx="6705600" cy="4959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1">
            <a:extLst>
              <a:ext uri="{FF2B5EF4-FFF2-40B4-BE49-F238E27FC236}">
                <a16:creationId xmlns:a16="http://schemas.microsoft.com/office/drawing/2014/main" id="{CF93631E-4065-4FF7-BD34-84146D15D6DB}"/>
              </a:ext>
            </a:extLst>
          </p:cNvPr>
          <p:cNvGraphicFramePr>
            <a:graphicFrameLocks noGrp="1"/>
          </p:cNvGraphicFramePr>
          <p:nvPr/>
        </p:nvGraphicFramePr>
        <p:xfrm>
          <a:off x="4091710" y="5743337"/>
          <a:ext cx="8128000" cy="1112520"/>
        </p:xfrm>
        <a:graphic>
          <a:graphicData uri="http://schemas.openxmlformats.org/drawingml/2006/table">
            <a:tbl>
              <a:tblPr firstRow="1" bandRow="1">
                <a:tableStyleId>{5C22544A-7EE6-4342-B048-85BDC9FD1C3A}</a:tableStyleId>
              </a:tblPr>
              <a:tblGrid>
                <a:gridCol w="2586181">
                  <a:extLst>
                    <a:ext uri="{9D8B030D-6E8A-4147-A177-3AD203B41FA5}">
                      <a16:colId xmlns:a16="http://schemas.microsoft.com/office/drawing/2014/main" val="3641421180"/>
                    </a:ext>
                  </a:extLst>
                </a:gridCol>
                <a:gridCol w="1842654">
                  <a:extLst>
                    <a:ext uri="{9D8B030D-6E8A-4147-A177-3AD203B41FA5}">
                      <a16:colId xmlns:a16="http://schemas.microsoft.com/office/drawing/2014/main" val="3831913921"/>
                    </a:ext>
                  </a:extLst>
                </a:gridCol>
                <a:gridCol w="1667165">
                  <a:extLst>
                    <a:ext uri="{9D8B030D-6E8A-4147-A177-3AD203B41FA5}">
                      <a16:colId xmlns:a16="http://schemas.microsoft.com/office/drawing/2014/main" val="3093703657"/>
                    </a:ext>
                  </a:extLst>
                </a:gridCol>
                <a:gridCol w="2032000">
                  <a:extLst>
                    <a:ext uri="{9D8B030D-6E8A-4147-A177-3AD203B41FA5}">
                      <a16:colId xmlns:a16="http://schemas.microsoft.com/office/drawing/2014/main" val="88461208"/>
                    </a:ext>
                  </a:extLst>
                </a:gridCol>
              </a:tblGrid>
              <a:tr h="370840">
                <a:tc gridSpan="4">
                  <a:txBody>
                    <a:bodyPr/>
                    <a:lstStyle/>
                    <a:p>
                      <a:pPr algn="ctr"/>
                      <a:r>
                        <a:rPr lang="en-US" sz="1600"/>
                        <a:t>% of Total Spending by Service Category </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3515568"/>
                  </a:ext>
                </a:extLst>
              </a:tr>
              <a:tr h="370840">
                <a:tc>
                  <a:txBody>
                    <a:bodyPr/>
                    <a:lstStyle/>
                    <a:p>
                      <a:endParaRPr lang="en-US" sz="1600"/>
                    </a:p>
                  </a:txBody>
                  <a:tcPr/>
                </a:tc>
                <a:tc>
                  <a:txBody>
                    <a:bodyPr/>
                    <a:lstStyle/>
                    <a:p>
                      <a:pPr algn="ctr"/>
                      <a:r>
                        <a:rPr lang="en-US" sz="1600"/>
                        <a:t>Commercial</a:t>
                      </a:r>
                    </a:p>
                  </a:txBody>
                  <a:tcPr/>
                </a:tc>
                <a:tc>
                  <a:txBody>
                    <a:bodyPr/>
                    <a:lstStyle/>
                    <a:p>
                      <a:pPr algn="ctr"/>
                      <a:r>
                        <a:rPr lang="en-US" sz="1600"/>
                        <a:t>Medicaid</a:t>
                      </a:r>
                    </a:p>
                  </a:txBody>
                  <a:tcPr/>
                </a:tc>
                <a:tc>
                  <a:txBody>
                    <a:bodyPr/>
                    <a:lstStyle/>
                    <a:p>
                      <a:pPr algn="ctr"/>
                      <a:r>
                        <a:rPr lang="en-US" sz="1600"/>
                        <a:t>Medicare</a:t>
                      </a:r>
                    </a:p>
                  </a:txBody>
                  <a:tcPr/>
                </a:tc>
                <a:extLst>
                  <a:ext uri="{0D108BD9-81ED-4DB2-BD59-A6C34878D82A}">
                    <a16:rowId xmlns:a16="http://schemas.microsoft.com/office/drawing/2014/main" val="3987761566"/>
                  </a:ext>
                </a:extLst>
              </a:tr>
              <a:tr h="370840">
                <a:tc>
                  <a:txBody>
                    <a:bodyPr/>
                    <a:lstStyle/>
                    <a:p>
                      <a:pPr algn="ctr"/>
                      <a:r>
                        <a:rPr lang="en-US" sz="1600"/>
                        <a:t>Pharmacy (Net of Rebates)</a:t>
                      </a:r>
                    </a:p>
                  </a:txBody>
                  <a:tcPr/>
                </a:tc>
                <a:tc>
                  <a:txBody>
                    <a:bodyPr/>
                    <a:lstStyle/>
                    <a:p>
                      <a:pPr algn="ctr"/>
                      <a:r>
                        <a:rPr lang="en-US" sz="1600"/>
                        <a:t>20%</a:t>
                      </a:r>
                    </a:p>
                  </a:txBody>
                  <a:tcPr/>
                </a:tc>
                <a:tc>
                  <a:txBody>
                    <a:bodyPr/>
                    <a:lstStyle/>
                    <a:p>
                      <a:pPr algn="ctr"/>
                      <a:r>
                        <a:rPr lang="en-US" sz="1600"/>
                        <a:t>7%</a:t>
                      </a:r>
                    </a:p>
                  </a:txBody>
                  <a:tcPr/>
                </a:tc>
                <a:tc>
                  <a:txBody>
                    <a:bodyPr/>
                    <a:lstStyle/>
                    <a:p>
                      <a:pPr algn="ctr"/>
                      <a:r>
                        <a:rPr lang="en-US" sz="1600"/>
                        <a:t>25%</a:t>
                      </a:r>
                    </a:p>
                  </a:txBody>
                  <a:tcPr/>
                </a:tc>
                <a:extLst>
                  <a:ext uri="{0D108BD9-81ED-4DB2-BD59-A6C34878D82A}">
                    <a16:rowId xmlns:a16="http://schemas.microsoft.com/office/drawing/2014/main" val="3570105614"/>
                  </a:ext>
                </a:extLst>
              </a:tr>
            </a:tbl>
          </a:graphicData>
        </a:graphic>
      </p:graphicFrame>
    </p:spTree>
    <p:extLst>
      <p:ext uri="{BB962C8B-B14F-4D97-AF65-F5344CB8AC3E}">
        <p14:creationId xmlns:p14="http://schemas.microsoft.com/office/powerpoint/2010/main" val="3461766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46A5-A447-42D2-AD48-0A49A62AE81F}"/>
              </a:ext>
            </a:extLst>
          </p:cNvPr>
          <p:cNvSpPr>
            <a:spLocks noGrp="1"/>
          </p:cNvSpPr>
          <p:nvPr>
            <p:ph type="title"/>
          </p:nvPr>
        </p:nvSpPr>
        <p:spPr>
          <a:xfrm>
            <a:off x="360219" y="78809"/>
            <a:ext cx="3200400" cy="2286000"/>
          </a:xfrm>
        </p:spPr>
        <p:txBody>
          <a:bodyPr anchor="t">
            <a:normAutofit/>
          </a:bodyPr>
          <a:lstStyle/>
          <a:p>
            <a:r>
              <a:rPr lang="en-US"/>
              <a:t>THCE Trends – </a:t>
            </a:r>
            <a:br>
              <a:rPr lang="en-US"/>
            </a:br>
            <a:r>
              <a:rPr lang="en-US"/>
              <a:t>Net Cost of Private Health Insurance</a:t>
            </a:r>
          </a:p>
        </p:txBody>
      </p:sp>
      <p:sp>
        <p:nvSpPr>
          <p:cNvPr id="15" name="Text Placeholder 3">
            <a:extLst>
              <a:ext uri="{FF2B5EF4-FFF2-40B4-BE49-F238E27FC236}">
                <a16:creationId xmlns:a16="http://schemas.microsoft.com/office/drawing/2014/main" id="{E0385D56-0E8B-48EC-9F22-2A420559272C}"/>
              </a:ext>
            </a:extLst>
          </p:cNvPr>
          <p:cNvSpPr>
            <a:spLocks noGrp="1"/>
          </p:cNvSpPr>
          <p:nvPr>
            <p:ph type="body" sz="half" idx="2"/>
          </p:nvPr>
        </p:nvSpPr>
        <p:spPr>
          <a:xfrm>
            <a:off x="110836" y="1864984"/>
            <a:ext cx="3953164" cy="4959926"/>
          </a:xfrm>
        </p:spPr>
        <p:txBody>
          <a:bodyPr>
            <a:normAutofit/>
          </a:bodyPr>
          <a:lstStyle/>
          <a:p>
            <a:pPr marL="285750" indent="-285750">
              <a:buFont typeface="Arial" panose="020B0604020202020204" pitchFamily="34" charset="0"/>
              <a:buChar char="•"/>
            </a:pPr>
            <a:endParaRPr lang="en-US" sz="2400"/>
          </a:p>
          <a:p>
            <a:pPr marL="285750" indent="-285750">
              <a:buFont typeface="Arial" panose="020B0604020202020204" pitchFamily="34" charset="0"/>
              <a:buChar char="•"/>
            </a:pPr>
            <a:endParaRPr lang="en-US" sz="2400"/>
          </a:p>
        </p:txBody>
      </p:sp>
      <p:sp>
        <p:nvSpPr>
          <p:cNvPr id="5" name="Slide Number Placeholder 4">
            <a:extLst>
              <a:ext uri="{FF2B5EF4-FFF2-40B4-BE49-F238E27FC236}">
                <a16:creationId xmlns:a16="http://schemas.microsoft.com/office/drawing/2014/main" id="{C4A29DAF-9D3B-498A-9D65-72546830D37B}"/>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26</a:t>
            </a:fld>
            <a:endParaRPr lang="en-US"/>
          </a:p>
        </p:txBody>
      </p:sp>
      <p:graphicFrame>
        <p:nvGraphicFramePr>
          <p:cNvPr id="11" name="Table 11">
            <a:extLst>
              <a:ext uri="{FF2B5EF4-FFF2-40B4-BE49-F238E27FC236}">
                <a16:creationId xmlns:a16="http://schemas.microsoft.com/office/drawing/2014/main" id="{CF93631E-4065-4FF7-BD34-84146D15D6DB}"/>
              </a:ext>
            </a:extLst>
          </p:cNvPr>
          <p:cNvGraphicFramePr>
            <a:graphicFrameLocks noGrp="1"/>
          </p:cNvGraphicFramePr>
          <p:nvPr/>
        </p:nvGraphicFramePr>
        <p:xfrm>
          <a:off x="4107552" y="5504110"/>
          <a:ext cx="8098966" cy="1320800"/>
        </p:xfrm>
        <a:graphic>
          <a:graphicData uri="http://schemas.openxmlformats.org/drawingml/2006/table">
            <a:tbl>
              <a:tblPr firstRow="1" bandRow="1">
                <a:tableStyleId>{5C22544A-7EE6-4342-B048-85BDC9FD1C3A}</a:tableStyleId>
              </a:tblPr>
              <a:tblGrid>
                <a:gridCol w="1717962">
                  <a:extLst>
                    <a:ext uri="{9D8B030D-6E8A-4147-A177-3AD203B41FA5}">
                      <a16:colId xmlns:a16="http://schemas.microsoft.com/office/drawing/2014/main" val="3641421180"/>
                    </a:ext>
                  </a:extLst>
                </a:gridCol>
                <a:gridCol w="1224047">
                  <a:extLst>
                    <a:ext uri="{9D8B030D-6E8A-4147-A177-3AD203B41FA5}">
                      <a16:colId xmlns:a16="http://schemas.microsoft.com/office/drawing/2014/main" val="3831913921"/>
                    </a:ext>
                  </a:extLst>
                </a:gridCol>
                <a:gridCol w="1107473">
                  <a:extLst>
                    <a:ext uri="{9D8B030D-6E8A-4147-A177-3AD203B41FA5}">
                      <a16:colId xmlns:a16="http://schemas.microsoft.com/office/drawing/2014/main" val="3093703657"/>
                    </a:ext>
                  </a:extLst>
                </a:gridCol>
                <a:gridCol w="1349828">
                  <a:extLst>
                    <a:ext uri="{9D8B030D-6E8A-4147-A177-3AD203B41FA5}">
                      <a16:colId xmlns:a16="http://schemas.microsoft.com/office/drawing/2014/main" val="88461208"/>
                    </a:ext>
                  </a:extLst>
                </a:gridCol>
                <a:gridCol w="1349828">
                  <a:extLst>
                    <a:ext uri="{9D8B030D-6E8A-4147-A177-3AD203B41FA5}">
                      <a16:colId xmlns:a16="http://schemas.microsoft.com/office/drawing/2014/main" val="421576808"/>
                    </a:ext>
                  </a:extLst>
                </a:gridCol>
                <a:gridCol w="1349828">
                  <a:extLst>
                    <a:ext uri="{9D8B030D-6E8A-4147-A177-3AD203B41FA5}">
                      <a16:colId xmlns:a16="http://schemas.microsoft.com/office/drawing/2014/main" val="3263221100"/>
                    </a:ext>
                  </a:extLst>
                </a:gridCol>
              </a:tblGrid>
              <a:tr h="370840">
                <a:tc gridSpan="6">
                  <a:txBody>
                    <a:bodyPr/>
                    <a:lstStyle/>
                    <a:p>
                      <a:pPr algn="ctr"/>
                      <a:r>
                        <a:rPr lang="en-US" sz="1600"/>
                        <a:t>PMPY NCPHI Trend by Market Segment</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a:p>
                  </a:txBody>
                  <a:tcPr/>
                </a:tc>
                <a:tc hMerge="1">
                  <a:txBody>
                    <a:bodyPr/>
                    <a:lstStyle/>
                    <a:p>
                      <a:pPr algn="ctr"/>
                      <a:endParaRPr lang="en-US" sz="1600"/>
                    </a:p>
                  </a:txBody>
                  <a:tcPr/>
                </a:tc>
                <a:extLst>
                  <a:ext uri="{0D108BD9-81ED-4DB2-BD59-A6C34878D82A}">
                    <a16:rowId xmlns:a16="http://schemas.microsoft.com/office/drawing/2014/main" val="2733515568"/>
                  </a:ext>
                </a:extLst>
              </a:tr>
              <a:tr h="370840">
                <a:tc>
                  <a:txBody>
                    <a:bodyPr/>
                    <a:lstStyle/>
                    <a:p>
                      <a:r>
                        <a:rPr lang="en-US" sz="1600" b="1"/>
                        <a:t>Medicaid MCO</a:t>
                      </a:r>
                    </a:p>
                  </a:txBody>
                  <a:tcPr/>
                </a:tc>
                <a:tc>
                  <a:txBody>
                    <a:bodyPr/>
                    <a:lstStyle/>
                    <a:p>
                      <a:pPr algn="ctr"/>
                      <a:r>
                        <a:rPr lang="en-US" sz="1600" b="1"/>
                        <a:t>Medicare MCO</a:t>
                      </a:r>
                    </a:p>
                  </a:txBody>
                  <a:tcPr/>
                </a:tc>
                <a:tc>
                  <a:txBody>
                    <a:bodyPr/>
                    <a:lstStyle/>
                    <a:p>
                      <a:pPr algn="ctr"/>
                      <a:r>
                        <a:rPr lang="en-US" sz="1600" b="1"/>
                        <a:t>Self-Insured</a:t>
                      </a:r>
                    </a:p>
                  </a:txBody>
                  <a:tcPr/>
                </a:tc>
                <a:tc>
                  <a:txBody>
                    <a:bodyPr/>
                    <a:lstStyle/>
                    <a:p>
                      <a:pPr algn="ctr"/>
                      <a:r>
                        <a:rPr lang="en-US" sz="1600" b="1"/>
                        <a:t>Large Group</a:t>
                      </a:r>
                    </a:p>
                  </a:txBody>
                  <a:tcPr/>
                </a:tc>
                <a:tc>
                  <a:txBody>
                    <a:bodyPr/>
                    <a:lstStyle/>
                    <a:p>
                      <a:pPr algn="ctr"/>
                      <a:r>
                        <a:rPr lang="en-US" sz="1600" b="1"/>
                        <a:t>Small Group</a:t>
                      </a:r>
                    </a:p>
                  </a:txBody>
                  <a:tcPr/>
                </a:tc>
                <a:tc>
                  <a:txBody>
                    <a:bodyPr/>
                    <a:lstStyle/>
                    <a:p>
                      <a:pPr algn="ctr"/>
                      <a:r>
                        <a:rPr lang="en-US" sz="1600" b="1"/>
                        <a:t>Individual</a:t>
                      </a:r>
                    </a:p>
                  </a:txBody>
                  <a:tcPr/>
                </a:tc>
                <a:extLst>
                  <a:ext uri="{0D108BD9-81ED-4DB2-BD59-A6C34878D82A}">
                    <a16:rowId xmlns:a16="http://schemas.microsoft.com/office/drawing/2014/main" val="3987761566"/>
                  </a:ext>
                </a:extLst>
              </a:tr>
              <a:tr h="370840">
                <a:tc>
                  <a:txBody>
                    <a:bodyPr/>
                    <a:lstStyle/>
                    <a:p>
                      <a:pPr algn="ctr"/>
                      <a:r>
                        <a:rPr lang="en-US" sz="1600"/>
                        <a:t>4%</a:t>
                      </a:r>
                    </a:p>
                  </a:txBody>
                  <a:tcPr/>
                </a:tc>
                <a:tc>
                  <a:txBody>
                    <a:bodyPr/>
                    <a:lstStyle/>
                    <a:p>
                      <a:pPr algn="ctr"/>
                      <a:r>
                        <a:rPr lang="en-US" sz="1600"/>
                        <a:t>15%</a:t>
                      </a:r>
                    </a:p>
                  </a:txBody>
                  <a:tcPr/>
                </a:tc>
                <a:tc>
                  <a:txBody>
                    <a:bodyPr/>
                    <a:lstStyle/>
                    <a:p>
                      <a:pPr algn="ctr"/>
                      <a:r>
                        <a:rPr lang="en-US" sz="1600"/>
                        <a:t>-1%</a:t>
                      </a:r>
                    </a:p>
                  </a:txBody>
                  <a:tcPr/>
                </a:tc>
                <a:tc>
                  <a:txBody>
                    <a:bodyPr/>
                    <a:lstStyle/>
                    <a:p>
                      <a:pPr algn="ctr"/>
                      <a:r>
                        <a:rPr lang="en-US" sz="1600"/>
                        <a:t>13%</a:t>
                      </a:r>
                    </a:p>
                  </a:txBody>
                  <a:tcPr/>
                </a:tc>
                <a:tc>
                  <a:txBody>
                    <a:bodyPr/>
                    <a:lstStyle/>
                    <a:p>
                      <a:pPr algn="ctr"/>
                      <a:r>
                        <a:rPr lang="en-US" sz="1600"/>
                        <a:t>35%</a:t>
                      </a:r>
                    </a:p>
                  </a:txBody>
                  <a:tcPr/>
                </a:tc>
                <a:tc>
                  <a:txBody>
                    <a:bodyPr/>
                    <a:lstStyle/>
                    <a:p>
                      <a:pPr algn="ctr"/>
                      <a:r>
                        <a:rPr lang="en-US" sz="1600"/>
                        <a:t>169%</a:t>
                      </a:r>
                    </a:p>
                  </a:txBody>
                  <a:tcPr/>
                </a:tc>
                <a:extLst>
                  <a:ext uri="{0D108BD9-81ED-4DB2-BD59-A6C34878D82A}">
                    <a16:rowId xmlns:a16="http://schemas.microsoft.com/office/drawing/2014/main" val="3570105614"/>
                  </a:ext>
                </a:extLst>
              </a:tr>
            </a:tbl>
          </a:graphicData>
        </a:graphic>
      </p:graphicFrame>
      <p:graphicFrame>
        <p:nvGraphicFramePr>
          <p:cNvPr id="6" name="Chart 5">
            <a:extLst>
              <a:ext uri="{FF2B5EF4-FFF2-40B4-BE49-F238E27FC236}">
                <a16:creationId xmlns:a16="http://schemas.microsoft.com/office/drawing/2014/main" id="{988B9D87-E53F-430A-BA49-E3D0F0986909}"/>
              </a:ext>
            </a:extLst>
          </p:cNvPr>
          <p:cNvGraphicFramePr>
            <a:graphicFrameLocks/>
          </p:cNvGraphicFramePr>
          <p:nvPr/>
        </p:nvGraphicFramePr>
        <p:xfrm>
          <a:off x="4482291" y="78809"/>
          <a:ext cx="7349489" cy="5425301"/>
        </p:xfrm>
        <a:graphic>
          <a:graphicData uri="http://schemas.openxmlformats.org/drawingml/2006/chart">
            <c:chart xmlns:c="http://schemas.openxmlformats.org/drawingml/2006/chart" xmlns:r="http://schemas.openxmlformats.org/officeDocument/2006/relationships" r:id="rId3"/>
          </a:graphicData>
        </a:graphic>
      </p:graphicFrame>
      <p:sp>
        <p:nvSpPr>
          <p:cNvPr id="7" name="Flowchart: Process 6">
            <a:extLst>
              <a:ext uri="{FF2B5EF4-FFF2-40B4-BE49-F238E27FC236}">
                <a16:creationId xmlns:a16="http://schemas.microsoft.com/office/drawing/2014/main" id="{F78F9538-A08C-4E50-9814-293C9F150AB0}"/>
              </a:ext>
            </a:extLst>
          </p:cNvPr>
          <p:cNvSpPr/>
          <p:nvPr/>
        </p:nvSpPr>
        <p:spPr>
          <a:xfrm>
            <a:off x="8218516" y="4548435"/>
            <a:ext cx="990600" cy="444500"/>
          </a:xfrm>
          <a:prstGeom prst="flowChartProcess">
            <a:avLst/>
          </a:prstGeom>
          <a:ln>
            <a:solidFill>
              <a:srgbClr val="A39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25%</a:t>
            </a:r>
          </a:p>
        </p:txBody>
      </p:sp>
      <p:sp>
        <p:nvSpPr>
          <p:cNvPr id="8" name="Flowchart: Process 7">
            <a:extLst>
              <a:ext uri="{FF2B5EF4-FFF2-40B4-BE49-F238E27FC236}">
                <a16:creationId xmlns:a16="http://schemas.microsoft.com/office/drawing/2014/main" id="{BCABB687-2905-48E2-B808-4E47E590C251}"/>
              </a:ext>
            </a:extLst>
          </p:cNvPr>
          <p:cNvSpPr/>
          <p:nvPr/>
        </p:nvSpPr>
        <p:spPr>
          <a:xfrm>
            <a:off x="8218516" y="3239759"/>
            <a:ext cx="990600" cy="444500"/>
          </a:xfrm>
          <a:prstGeom prst="flowChartProcess">
            <a:avLst/>
          </a:prstGeom>
          <a:solidFill>
            <a:srgbClr val="2F5674"/>
          </a:solidFill>
          <a:ln>
            <a:solidFill>
              <a:srgbClr val="2F5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15%</a:t>
            </a:r>
          </a:p>
        </p:txBody>
      </p:sp>
      <p:sp>
        <p:nvSpPr>
          <p:cNvPr id="14" name="Flowchart: Process 13">
            <a:extLst>
              <a:ext uri="{FF2B5EF4-FFF2-40B4-BE49-F238E27FC236}">
                <a16:creationId xmlns:a16="http://schemas.microsoft.com/office/drawing/2014/main" id="{3628903B-E86B-4D2B-AF41-F2DE3C3A3E3B}"/>
              </a:ext>
            </a:extLst>
          </p:cNvPr>
          <p:cNvSpPr/>
          <p:nvPr/>
        </p:nvSpPr>
        <p:spPr>
          <a:xfrm>
            <a:off x="8218516" y="1815385"/>
            <a:ext cx="990600" cy="444500"/>
          </a:xfrm>
          <a:prstGeom prst="flowChartProcess">
            <a:avLst/>
          </a:prstGeom>
          <a:solidFill>
            <a:srgbClr val="4E8DCD"/>
          </a:solidFill>
          <a:ln>
            <a:solidFill>
              <a:srgbClr val="4E8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0" name="Text Placeholder 3">
            <a:extLst>
              <a:ext uri="{FF2B5EF4-FFF2-40B4-BE49-F238E27FC236}">
                <a16:creationId xmlns:a16="http://schemas.microsoft.com/office/drawing/2014/main" id="{FC35BD5B-F016-4C44-8455-040B5C2D0FAE}"/>
              </a:ext>
            </a:extLst>
          </p:cNvPr>
          <p:cNvSpPr txBox="1">
            <a:spLocks/>
          </p:cNvSpPr>
          <p:nvPr/>
        </p:nvSpPr>
        <p:spPr>
          <a:xfrm>
            <a:off x="60527" y="2290722"/>
            <a:ext cx="3953164" cy="49599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2">
                  <a:lumMod val="50000"/>
                </a:schemeClr>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2">
                  <a:lumMod val="50000"/>
                </a:schemeClr>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2">
                  <a:lumMod val="50000"/>
                </a:schemeClr>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2">
                  <a:lumMod val="50000"/>
                </a:schemeClr>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sz="2400"/>
              <a:t>Medicare MCO plans have the highest admin and margin per member per year.</a:t>
            </a:r>
          </a:p>
          <a:p>
            <a:pPr marL="285750" indent="-285750">
              <a:buFont typeface="Arial" panose="020B0604020202020204" pitchFamily="34" charset="0"/>
              <a:buChar char="•"/>
            </a:pPr>
            <a:r>
              <a:rPr lang="en-US" sz="2400"/>
              <a:t>Greatest overall increases in NCPHI were from the commercial individual and small group markets.</a:t>
            </a:r>
          </a:p>
          <a:p>
            <a:pPr marL="285750" indent="-285750">
              <a:buFont typeface="Arial" panose="020B0604020202020204" pitchFamily="34" charset="0"/>
              <a:buChar char="•"/>
            </a:pPr>
            <a:r>
              <a:rPr lang="en-US" sz="2400"/>
              <a:t>The trend in the individual market was very high, but enrollment was low.</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endParaRPr lang="en-US" sz="2400"/>
          </a:p>
        </p:txBody>
      </p:sp>
      <p:sp>
        <p:nvSpPr>
          <p:cNvPr id="3" name="TextBox 2">
            <a:extLst>
              <a:ext uri="{FF2B5EF4-FFF2-40B4-BE49-F238E27FC236}">
                <a16:creationId xmlns:a16="http://schemas.microsoft.com/office/drawing/2014/main" id="{E1503D49-B57E-4B99-A689-372C304EF054}"/>
              </a:ext>
            </a:extLst>
          </p:cNvPr>
          <p:cNvSpPr txBox="1"/>
          <p:nvPr/>
        </p:nvSpPr>
        <p:spPr>
          <a:xfrm>
            <a:off x="4295274" y="5254114"/>
            <a:ext cx="8126361" cy="307777"/>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tx1">
                    <a:lumMod val="75000"/>
                    <a:lumOff val="25000"/>
                  </a:schemeClr>
                </a:solidFill>
              </a:rPr>
              <a:t>Weighted average based on member months reported by insurers.  </a:t>
            </a:r>
          </a:p>
        </p:txBody>
      </p:sp>
    </p:spTree>
    <p:extLst>
      <p:ext uri="{BB962C8B-B14F-4D97-AF65-F5344CB8AC3E}">
        <p14:creationId xmlns:p14="http://schemas.microsoft.com/office/powerpoint/2010/main" val="2160501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65C5D1CE-CD2A-429A-B9E5-E362FB8E2AB7}"/>
              </a:ext>
            </a:extLst>
          </p:cNvPr>
          <p:cNvGraphicFramePr>
            <a:graphicFrameLocks/>
          </p:cNvGraphicFramePr>
          <p:nvPr/>
        </p:nvGraphicFramePr>
        <p:xfrm>
          <a:off x="75413" y="1620800"/>
          <a:ext cx="11962615" cy="45914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2B905195-8009-44AE-B337-ED9F2BAD8FB4}"/>
              </a:ext>
            </a:extLst>
          </p:cNvPr>
          <p:cNvSpPr>
            <a:spLocks noGrp="1"/>
          </p:cNvSpPr>
          <p:nvPr>
            <p:ph type="title"/>
          </p:nvPr>
        </p:nvSpPr>
        <p:spPr/>
        <p:txBody>
          <a:bodyPr/>
          <a:lstStyle/>
          <a:p>
            <a:r>
              <a:rPr lang="en-US"/>
              <a:t>Commercial Market Enrollment</a:t>
            </a:r>
          </a:p>
        </p:txBody>
      </p:sp>
      <p:sp>
        <p:nvSpPr>
          <p:cNvPr id="2" name="Slide Number Placeholder 1">
            <a:extLst>
              <a:ext uri="{FF2B5EF4-FFF2-40B4-BE49-F238E27FC236}">
                <a16:creationId xmlns:a16="http://schemas.microsoft.com/office/drawing/2014/main" id="{96E95B4D-2BC5-4DA1-B15C-FE37FCC7EBD2}"/>
              </a:ext>
            </a:extLst>
          </p:cNvPr>
          <p:cNvSpPr>
            <a:spLocks noGrp="1"/>
          </p:cNvSpPr>
          <p:nvPr>
            <p:ph type="sldNum" sz="quarter" idx="12"/>
          </p:nvPr>
        </p:nvSpPr>
        <p:spPr/>
        <p:txBody>
          <a:bodyPr/>
          <a:lstStyle/>
          <a:p>
            <a:fld id="{32BA1B2C-6684-47F0-87CE-B2A009176267}" type="slidenum">
              <a:rPr lang="en-US" smtClean="0"/>
              <a:t>27</a:t>
            </a:fld>
            <a:endParaRPr lang="en-US"/>
          </a:p>
        </p:txBody>
      </p:sp>
      <p:graphicFrame>
        <p:nvGraphicFramePr>
          <p:cNvPr id="8" name="Table 7">
            <a:extLst>
              <a:ext uri="{FF2B5EF4-FFF2-40B4-BE49-F238E27FC236}">
                <a16:creationId xmlns:a16="http://schemas.microsoft.com/office/drawing/2014/main" id="{6AA8BFDF-25B4-47C3-8304-736F8E6FD1D1}"/>
              </a:ext>
            </a:extLst>
          </p:cNvPr>
          <p:cNvGraphicFramePr>
            <a:graphicFrameLocks noGrp="1"/>
          </p:cNvGraphicFramePr>
          <p:nvPr/>
        </p:nvGraphicFramePr>
        <p:xfrm>
          <a:off x="6954706" y="2719387"/>
          <a:ext cx="4508500" cy="1419225"/>
        </p:xfrm>
        <a:graphic>
          <a:graphicData uri="http://schemas.openxmlformats.org/drawingml/2006/table">
            <a:tbl>
              <a:tblPr>
                <a:tableStyleId>{5C22544A-7EE6-4342-B048-85BDC9FD1C3A}</a:tableStyleId>
              </a:tblPr>
              <a:tblGrid>
                <a:gridCol w="2254250">
                  <a:extLst>
                    <a:ext uri="{9D8B030D-6E8A-4147-A177-3AD203B41FA5}">
                      <a16:colId xmlns:a16="http://schemas.microsoft.com/office/drawing/2014/main" val="1298084929"/>
                    </a:ext>
                  </a:extLst>
                </a:gridCol>
                <a:gridCol w="2254250">
                  <a:extLst>
                    <a:ext uri="{9D8B030D-6E8A-4147-A177-3AD203B41FA5}">
                      <a16:colId xmlns:a16="http://schemas.microsoft.com/office/drawing/2014/main" val="2992774636"/>
                    </a:ext>
                  </a:extLst>
                </a:gridCol>
              </a:tblGrid>
              <a:tr h="190500">
                <a:tc>
                  <a:txBody>
                    <a:bodyPr/>
                    <a:lstStyle/>
                    <a:p>
                      <a:pPr algn="ctr" fontAlgn="b"/>
                      <a:r>
                        <a:rPr lang="en-US" sz="1800" b="1" i="0" u="none" strike="noStrike">
                          <a:solidFill>
                            <a:schemeClr val="tx1">
                              <a:lumMod val="75000"/>
                              <a:lumOff val="25000"/>
                            </a:schemeClr>
                          </a:solidFill>
                          <a:effectLst/>
                          <a:latin typeface="Calibri" panose="020F0502020204030204" pitchFamily="34" charset="0"/>
                        </a:rPr>
                        <a:t>Category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u="none" strike="noStrike">
                          <a:solidFill>
                            <a:schemeClr val="tx1">
                              <a:lumMod val="75000"/>
                              <a:lumOff val="25000"/>
                            </a:schemeClr>
                          </a:solidFill>
                          <a:effectLst/>
                        </a:rPr>
                        <a:t>Trend</a:t>
                      </a:r>
                      <a:endParaRPr lang="en-US" sz="1800" b="1"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65515988"/>
                  </a:ext>
                </a:extLst>
              </a:tr>
              <a:tr h="280804">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Self-Insured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a:solidFill>
                            <a:schemeClr val="tx1">
                              <a:lumMod val="75000"/>
                              <a:lumOff val="25000"/>
                            </a:schemeClr>
                          </a:solidFill>
                          <a:effectLst/>
                        </a:rPr>
                        <a:t>-2%</a:t>
                      </a:r>
                      <a:endParaRPr lang="en-US" sz="18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0046047"/>
                  </a:ext>
                </a:extLst>
              </a:tr>
              <a:tr h="173939">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Large Group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a:solidFill>
                            <a:schemeClr val="tx1">
                              <a:lumMod val="75000"/>
                              <a:lumOff val="25000"/>
                            </a:schemeClr>
                          </a:solidFill>
                          <a:effectLst/>
                        </a:rPr>
                        <a:t>-2%</a:t>
                      </a:r>
                      <a:endParaRPr lang="en-US" sz="18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8391482"/>
                  </a:ext>
                </a:extLst>
              </a:tr>
              <a:tr h="190500">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Small Group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a:solidFill>
                            <a:schemeClr val="tx1">
                              <a:lumMod val="75000"/>
                              <a:lumOff val="25000"/>
                            </a:schemeClr>
                          </a:solidFill>
                          <a:effectLst/>
                        </a:rPr>
                        <a:t>-3%</a:t>
                      </a:r>
                      <a:endParaRPr lang="en-US" sz="18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638560"/>
                  </a:ext>
                </a:extLst>
              </a:tr>
              <a:tr h="190500">
                <a:tc>
                  <a:txBody>
                    <a:bodyPr/>
                    <a:lstStyle/>
                    <a:p>
                      <a:pPr algn="ctr" fontAlgn="b"/>
                      <a:r>
                        <a:rPr lang="en-US" sz="1800" b="0" i="0" u="none" strike="noStrike">
                          <a:solidFill>
                            <a:schemeClr val="tx1">
                              <a:lumMod val="75000"/>
                              <a:lumOff val="25000"/>
                            </a:schemeClr>
                          </a:solidFill>
                          <a:effectLst/>
                          <a:latin typeface="Calibri" panose="020F0502020204030204" pitchFamily="34" charset="0"/>
                        </a:rPr>
                        <a:t>Individual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u="none" strike="noStrike">
                          <a:solidFill>
                            <a:schemeClr val="tx1">
                              <a:lumMod val="75000"/>
                              <a:lumOff val="25000"/>
                            </a:schemeClr>
                          </a:solidFill>
                          <a:effectLst/>
                        </a:rPr>
                        <a:t>4%</a:t>
                      </a:r>
                      <a:endParaRPr lang="en-US" sz="1800" b="0" i="0" u="none" strike="noStrike">
                        <a:solidFill>
                          <a:schemeClr val="tx1">
                            <a:lumMod val="75000"/>
                            <a:lumOff val="2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13036810"/>
                  </a:ext>
                </a:extLst>
              </a:tr>
            </a:tbl>
          </a:graphicData>
        </a:graphic>
      </p:graphicFrame>
      <p:grpSp>
        <p:nvGrpSpPr>
          <p:cNvPr id="5" name="Group 4">
            <a:extLst>
              <a:ext uri="{FF2B5EF4-FFF2-40B4-BE49-F238E27FC236}">
                <a16:creationId xmlns:a16="http://schemas.microsoft.com/office/drawing/2014/main" id="{D75A92AE-F87A-4B66-BA81-B74A578A3A6D}"/>
              </a:ext>
            </a:extLst>
          </p:cNvPr>
          <p:cNvGrpSpPr/>
          <p:nvPr/>
        </p:nvGrpSpPr>
        <p:grpSpPr>
          <a:xfrm>
            <a:off x="10974602" y="4492564"/>
            <a:ext cx="977207" cy="744636"/>
            <a:chOff x="10058400" y="4158734"/>
            <a:chExt cx="977207" cy="744636"/>
          </a:xfrm>
        </p:grpSpPr>
        <p:sp>
          <p:nvSpPr>
            <p:cNvPr id="6" name="Rectangle 5">
              <a:extLst>
                <a:ext uri="{FF2B5EF4-FFF2-40B4-BE49-F238E27FC236}">
                  <a16:creationId xmlns:a16="http://schemas.microsoft.com/office/drawing/2014/main" id="{60A94704-5D68-46EA-9F66-99752DC80972}"/>
                </a:ext>
              </a:extLst>
            </p:cNvPr>
            <p:cNvSpPr/>
            <p:nvPr/>
          </p:nvSpPr>
          <p:spPr>
            <a:xfrm>
              <a:off x="10058400" y="4232787"/>
              <a:ext cx="235974" cy="221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D3E1208-56A3-481E-A489-D45BD6AE7D28}"/>
                </a:ext>
              </a:extLst>
            </p:cNvPr>
            <p:cNvSpPr txBox="1"/>
            <p:nvPr/>
          </p:nvSpPr>
          <p:spPr>
            <a:xfrm>
              <a:off x="10382864" y="4158734"/>
              <a:ext cx="652743" cy="369332"/>
            </a:xfrm>
            <a:prstGeom prst="rect">
              <a:avLst/>
            </a:prstGeom>
            <a:noFill/>
          </p:spPr>
          <p:txBody>
            <a:bodyPr wrap="none" rtlCol="0">
              <a:spAutoFit/>
            </a:bodyPr>
            <a:lstStyle/>
            <a:p>
              <a:r>
                <a:rPr lang="en-US">
                  <a:solidFill>
                    <a:schemeClr val="tx1">
                      <a:lumMod val="75000"/>
                      <a:lumOff val="25000"/>
                    </a:schemeClr>
                  </a:solidFill>
                </a:rPr>
                <a:t>2017</a:t>
              </a:r>
            </a:p>
          </p:txBody>
        </p:sp>
        <p:sp>
          <p:nvSpPr>
            <p:cNvPr id="9" name="Rectangle 8">
              <a:extLst>
                <a:ext uri="{FF2B5EF4-FFF2-40B4-BE49-F238E27FC236}">
                  <a16:creationId xmlns:a16="http://schemas.microsoft.com/office/drawing/2014/main" id="{F914ABF0-A934-45C7-8CF3-4AA6F2AC4ED2}"/>
                </a:ext>
              </a:extLst>
            </p:cNvPr>
            <p:cNvSpPr/>
            <p:nvPr/>
          </p:nvSpPr>
          <p:spPr>
            <a:xfrm>
              <a:off x="10058400" y="4608091"/>
              <a:ext cx="235974" cy="221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BAAE9D7-F4D1-4DD0-8B52-9A22B66B3121}"/>
                </a:ext>
              </a:extLst>
            </p:cNvPr>
            <p:cNvSpPr txBox="1"/>
            <p:nvPr/>
          </p:nvSpPr>
          <p:spPr>
            <a:xfrm>
              <a:off x="10382864" y="4534038"/>
              <a:ext cx="652743" cy="369332"/>
            </a:xfrm>
            <a:prstGeom prst="rect">
              <a:avLst/>
            </a:prstGeom>
            <a:noFill/>
          </p:spPr>
          <p:txBody>
            <a:bodyPr wrap="none" rtlCol="0">
              <a:spAutoFit/>
            </a:bodyPr>
            <a:lstStyle/>
            <a:p>
              <a:r>
                <a:rPr lang="en-US">
                  <a:solidFill>
                    <a:schemeClr val="tx1">
                      <a:lumMod val="75000"/>
                      <a:lumOff val="25000"/>
                    </a:schemeClr>
                  </a:solidFill>
                </a:rPr>
                <a:t>2018</a:t>
              </a:r>
            </a:p>
          </p:txBody>
        </p:sp>
      </p:grpSp>
      <p:sp>
        <p:nvSpPr>
          <p:cNvPr id="12" name="TextBox 11">
            <a:extLst>
              <a:ext uri="{FF2B5EF4-FFF2-40B4-BE49-F238E27FC236}">
                <a16:creationId xmlns:a16="http://schemas.microsoft.com/office/drawing/2014/main" id="{0F193263-5F3A-467D-9ACA-2ABD4A368CCA}"/>
              </a:ext>
            </a:extLst>
          </p:cNvPr>
          <p:cNvSpPr txBox="1"/>
          <p:nvPr/>
        </p:nvSpPr>
        <p:spPr>
          <a:xfrm>
            <a:off x="276285" y="6437876"/>
            <a:ext cx="7888185" cy="369332"/>
          </a:xfrm>
          <a:prstGeom prst="rect">
            <a:avLst/>
          </a:prstGeom>
          <a:noFill/>
        </p:spPr>
        <p:txBody>
          <a:bodyPr wrap="none" rtlCol="0">
            <a:spAutoFit/>
          </a:bodyPr>
          <a:lstStyle/>
          <a:p>
            <a:r>
              <a:rPr lang="en-US">
                <a:solidFill>
                  <a:schemeClr val="bg1"/>
                </a:solidFill>
              </a:rPr>
              <a:t>Data are presented in member months and represent Rhode Island residents only</a:t>
            </a:r>
          </a:p>
        </p:txBody>
      </p:sp>
    </p:spTree>
    <p:extLst>
      <p:ext uri="{BB962C8B-B14F-4D97-AF65-F5344CB8AC3E}">
        <p14:creationId xmlns:p14="http://schemas.microsoft.com/office/powerpoint/2010/main" val="747179948"/>
      </p:ext>
    </p:extLst>
  </p:cSld>
  <p:clrMapOvr>
    <a:masterClrMapping/>
  </p:clrMapOvr>
  <mc:AlternateContent xmlns:mc="http://schemas.openxmlformats.org/markup-compatibility/2006" xmlns:p14="http://schemas.microsoft.com/office/powerpoint/2010/main">
    <mc:Choice Requires="p14">
      <p:transition spd="slow" p14:dur="2000" advTm="16067"/>
    </mc:Choice>
    <mc:Fallback xmlns="">
      <p:transition spd="slow" advTm="1606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8CBC-D21A-4C4F-B899-E5B023F60F3A}"/>
              </a:ext>
            </a:extLst>
          </p:cNvPr>
          <p:cNvSpPr>
            <a:spLocks noGrp="1"/>
          </p:cNvSpPr>
          <p:nvPr>
            <p:ph type="title"/>
          </p:nvPr>
        </p:nvSpPr>
        <p:spPr/>
        <p:txBody>
          <a:bodyPr/>
          <a:lstStyle/>
          <a:p>
            <a:r>
              <a:rPr lang="en-US"/>
              <a:t>Public Comment</a:t>
            </a:r>
          </a:p>
        </p:txBody>
      </p:sp>
      <p:sp>
        <p:nvSpPr>
          <p:cNvPr id="3" name="Slide Number Placeholder 2">
            <a:extLst>
              <a:ext uri="{FF2B5EF4-FFF2-40B4-BE49-F238E27FC236}">
                <a16:creationId xmlns:a16="http://schemas.microsoft.com/office/drawing/2014/main" id="{B7E97640-7E2E-46DD-B240-037B580D8CF5}"/>
              </a:ext>
            </a:extLst>
          </p:cNvPr>
          <p:cNvSpPr>
            <a:spLocks noGrp="1"/>
          </p:cNvSpPr>
          <p:nvPr>
            <p:ph type="sldNum" sz="quarter" idx="12"/>
          </p:nvPr>
        </p:nvSpPr>
        <p:spPr/>
        <p:txBody>
          <a:bodyPr/>
          <a:lstStyle/>
          <a:p>
            <a:fld id="{32BA1B2C-6684-47F0-87CE-B2A009176267}" type="slidenum">
              <a:rPr lang="en-US" smtClean="0"/>
              <a:t>28</a:t>
            </a:fld>
            <a:endParaRPr lang="en-US"/>
          </a:p>
        </p:txBody>
      </p:sp>
    </p:spTree>
    <p:extLst>
      <p:ext uri="{BB962C8B-B14F-4D97-AF65-F5344CB8AC3E}">
        <p14:creationId xmlns:p14="http://schemas.microsoft.com/office/powerpoint/2010/main" val="2426182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8CBC-D21A-4C4F-B899-E5B023F60F3A}"/>
              </a:ext>
            </a:extLst>
          </p:cNvPr>
          <p:cNvSpPr>
            <a:spLocks noGrp="1"/>
          </p:cNvSpPr>
          <p:nvPr>
            <p:ph type="title"/>
          </p:nvPr>
        </p:nvSpPr>
        <p:spPr/>
        <p:txBody>
          <a:bodyPr/>
          <a:lstStyle/>
          <a:p>
            <a:r>
              <a:rPr lang="en-US"/>
              <a:t>Next Steps</a:t>
            </a:r>
          </a:p>
        </p:txBody>
      </p:sp>
      <p:sp>
        <p:nvSpPr>
          <p:cNvPr id="3" name="Slide Number Placeholder 2">
            <a:extLst>
              <a:ext uri="{FF2B5EF4-FFF2-40B4-BE49-F238E27FC236}">
                <a16:creationId xmlns:a16="http://schemas.microsoft.com/office/drawing/2014/main" id="{170454D4-FC8A-4E2A-B63E-619EF0109142}"/>
              </a:ext>
            </a:extLst>
          </p:cNvPr>
          <p:cNvSpPr>
            <a:spLocks noGrp="1"/>
          </p:cNvSpPr>
          <p:nvPr>
            <p:ph type="sldNum" sz="quarter" idx="12"/>
          </p:nvPr>
        </p:nvSpPr>
        <p:spPr/>
        <p:txBody>
          <a:bodyPr/>
          <a:lstStyle/>
          <a:p>
            <a:fld id="{32BA1B2C-6684-47F0-87CE-B2A009176267}" type="slidenum">
              <a:rPr lang="en-US" smtClean="0"/>
              <a:t>29</a:t>
            </a:fld>
            <a:endParaRPr lang="en-US"/>
          </a:p>
        </p:txBody>
      </p:sp>
    </p:spTree>
    <p:extLst>
      <p:ext uri="{BB962C8B-B14F-4D97-AF65-F5344CB8AC3E}">
        <p14:creationId xmlns:p14="http://schemas.microsoft.com/office/powerpoint/2010/main" val="238638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8CBC-D21A-4C4F-B899-E5B023F60F3A}"/>
              </a:ext>
            </a:extLst>
          </p:cNvPr>
          <p:cNvSpPr>
            <a:spLocks noGrp="1"/>
          </p:cNvSpPr>
          <p:nvPr>
            <p:ph type="title"/>
          </p:nvPr>
        </p:nvSpPr>
        <p:spPr>
          <a:xfrm>
            <a:off x="-1" y="1716465"/>
            <a:ext cx="12188825" cy="1712536"/>
          </a:xfrm>
        </p:spPr>
        <p:txBody>
          <a:bodyPr>
            <a:normAutofit/>
          </a:bodyPr>
          <a:lstStyle/>
          <a:p>
            <a:r>
              <a:rPr lang="en-US"/>
              <a:t>Experience with COVID-19 and Implications for the Cost Growth Target</a:t>
            </a:r>
          </a:p>
        </p:txBody>
      </p:sp>
      <p:sp>
        <p:nvSpPr>
          <p:cNvPr id="3" name="Slide Number Placeholder 2">
            <a:extLst>
              <a:ext uri="{FF2B5EF4-FFF2-40B4-BE49-F238E27FC236}">
                <a16:creationId xmlns:a16="http://schemas.microsoft.com/office/drawing/2014/main" id="{B7E97640-7E2E-46DD-B240-037B580D8CF5}"/>
              </a:ext>
            </a:extLst>
          </p:cNvPr>
          <p:cNvSpPr>
            <a:spLocks noGrp="1"/>
          </p:cNvSpPr>
          <p:nvPr>
            <p:ph type="sldNum" sz="quarter" idx="12"/>
          </p:nvPr>
        </p:nvSpPr>
        <p:spPr/>
        <p:txBody>
          <a:bodyPr/>
          <a:lstStyle/>
          <a:p>
            <a:fld id="{32BA1B2C-6684-47F0-87CE-B2A009176267}" type="slidenum">
              <a:rPr lang="en-US" smtClean="0"/>
              <a:t>3</a:t>
            </a:fld>
            <a:endParaRPr lang="en-US"/>
          </a:p>
        </p:txBody>
      </p:sp>
    </p:spTree>
    <p:extLst>
      <p:ext uri="{BB962C8B-B14F-4D97-AF65-F5344CB8AC3E}">
        <p14:creationId xmlns:p14="http://schemas.microsoft.com/office/powerpoint/2010/main" val="1358361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094C-57F0-4643-99D2-31D3D19B4CC0}"/>
              </a:ext>
            </a:extLst>
          </p:cNvPr>
          <p:cNvSpPr>
            <a:spLocks noGrp="1"/>
          </p:cNvSpPr>
          <p:nvPr>
            <p:ph type="title"/>
          </p:nvPr>
        </p:nvSpPr>
        <p:spPr/>
        <p:txBody>
          <a:bodyPr/>
          <a:lstStyle/>
          <a:p>
            <a:r>
              <a:rPr lang="en-US"/>
              <a:t>Upcoming Meetings</a:t>
            </a:r>
          </a:p>
        </p:txBody>
      </p:sp>
      <p:sp>
        <p:nvSpPr>
          <p:cNvPr id="3" name="Content Placeholder 2">
            <a:extLst>
              <a:ext uri="{FF2B5EF4-FFF2-40B4-BE49-F238E27FC236}">
                <a16:creationId xmlns:a16="http://schemas.microsoft.com/office/drawing/2014/main" id="{639117FD-E3A0-4CE5-83F2-A6B2B0541B64}"/>
              </a:ext>
            </a:extLst>
          </p:cNvPr>
          <p:cNvSpPr>
            <a:spLocks noGrp="1"/>
          </p:cNvSpPr>
          <p:nvPr>
            <p:ph idx="1"/>
          </p:nvPr>
        </p:nvSpPr>
        <p:spPr>
          <a:xfrm>
            <a:off x="603115" y="1412654"/>
            <a:ext cx="11153455" cy="4766920"/>
          </a:xfrm>
        </p:spPr>
        <p:txBody>
          <a:bodyPr>
            <a:normAutofit/>
          </a:bodyPr>
          <a:lstStyle/>
          <a:p>
            <a:pPr marL="0" indent="0">
              <a:buNone/>
            </a:pPr>
            <a:r>
              <a:rPr lang="en-US" b="1" u="sng"/>
              <a:t>Public Meeting</a:t>
            </a:r>
          </a:p>
          <a:p>
            <a:pPr marL="0" indent="0">
              <a:buNone/>
            </a:pPr>
            <a:r>
              <a:rPr lang="en-US" b="1" i="1"/>
              <a:t>When</a:t>
            </a:r>
            <a:r>
              <a:rPr lang="en-US" b="1"/>
              <a:t>: </a:t>
            </a:r>
            <a:r>
              <a:rPr lang="en-US"/>
              <a:t>October 2020</a:t>
            </a:r>
          </a:p>
          <a:p>
            <a:pPr marL="0" indent="0">
              <a:buNone/>
            </a:pPr>
            <a:r>
              <a:rPr lang="en-US" b="1" i="1"/>
              <a:t>Agenda topics</a:t>
            </a:r>
            <a:r>
              <a:rPr lang="en-US" b="1"/>
              <a:t>:</a:t>
            </a:r>
          </a:p>
          <a:p>
            <a:pPr lvl="2">
              <a:buFont typeface="Wingdings" panose="05000000000000000000" pitchFamily="2" charset="2"/>
              <a:buChar char="§"/>
            </a:pPr>
            <a:r>
              <a:rPr lang="en-US" sz="2400">
                <a:effectLst/>
                <a:latin typeface="Calibri" panose="020F0502020204030204" pitchFamily="34" charset="0"/>
                <a:ea typeface="Calibri" panose="020F0502020204030204" pitchFamily="34" charset="0"/>
                <a:cs typeface="Calibri" panose="020F0502020204030204" pitchFamily="34" charset="0"/>
              </a:rPr>
              <a:t>2017-2018 Baseline performance Against the Cost Growth Target</a:t>
            </a:r>
          </a:p>
          <a:p>
            <a:pPr lvl="2">
              <a:buFont typeface="Wingdings" panose="05000000000000000000" pitchFamily="2" charset="2"/>
              <a:buChar char="§"/>
            </a:pPr>
            <a:r>
              <a:rPr lang="en-US" sz="2400">
                <a:effectLst/>
                <a:latin typeface="Calibri" panose="020F0502020204030204" pitchFamily="34" charset="0"/>
                <a:ea typeface="Calibri" panose="020F0502020204030204" pitchFamily="34" charset="0"/>
                <a:cs typeface="Calibri" panose="020F0502020204030204" pitchFamily="34" charset="0"/>
              </a:rPr>
              <a:t>Panel discussion of the impact of COVID-19 on care delivery </a:t>
            </a:r>
          </a:p>
          <a:p>
            <a:pPr lvl="2">
              <a:buFont typeface="Wingdings" panose="05000000000000000000" pitchFamily="2" charset="2"/>
              <a:buChar char="§"/>
            </a:pPr>
            <a:r>
              <a:rPr lang="en-US" sz="2400">
                <a:latin typeface="Calibri" panose="020F0502020204030204" pitchFamily="34" charset="0"/>
                <a:ea typeface="Calibri" panose="020F0502020204030204" pitchFamily="34" charset="0"/>
                <a:cs typeface="Calibri" panose="020F0502020204030204" pitchFamily="34" charset="0"/>
              </a:rPr>
              <a:t>Brown analysis of pharmacy cost trends</a:t>
            </a:r>
          </a:p>
          <a:p>
            <a:pPr lvl="2">
              <a:buFont typeface="Wingdings" panose="05000000000000000000" pitchFamily="2" charset="2"/>
              <a:buChar char="§"/>
            </a:pPr>
            <a:r>
              <a:rPr lang="en-US" sz="2400">
                <a:latin typeface="Calibri" panose="020F0502020204030204" pitchFamily="34" charset="0"/>
                <a:ea typeface="Calibri" panose="020F0502020204030204" pitchFamily="34" charset="0"/>
                <a:cs typeface="Calibri" panose="020F0502020204030204" pitchFamily="34" charset="0"/>
              </a:rPr>
              <a:t>NASHP presentation on state legislative pharmacy cost strategies and panel discussion</a:t>
            </a:r>
          </a:p>
          <a:p>
            <a:pPr marL="0" indent="0">
              <a:buNone/>
            </a:pPr>
            <a:r>
              <a:rPr lang="en-US" b="1" u="sng"/>
              <a:t>Steering Committee Meeting</a:t>
            </a:r>
          </a:p>
          <a:p>
            <a:pPr marL="0" indent="0">
              <a:buNone/>
            </a:pPr>
            <a:r>
              <a:rPr lang="en-US" b="1" i="1"/>
              <a:t>When</a:t>
            </a:r>
            <a:r>
              <a:rPr lang="en-US" b="1"/>
              <a:t>: </a:t>
            </a:r>
            <a:r>
              <a:rPr lang="en-US"/>
              <a:t>October 26, 9:00am-11:00am</a:t>
            </a:r>
          </a:p>
          <a:p>
            <a:pPr>
              <a:buFont typeface="Arial" panose="020B0604020202020204" pitchFamily="34" charset="0"/>
              <a:buChar char="•"/>
            </a:pPr>
            <a:endParaRPr lang="en-US"/>
          </a:p>
        </p:txBody>
      </p:sp>
      <p:sp>
        <p:nvSpPr>
          <p:cNvPr id="5" name="Slide Number Placeholder 4">
            <a:extLst>
              <a:ext uri="{FF2B5EF4-FFF2-40B4-BE49-F238E27FC236}">
                <a16:creationId xmlns:a16="http://schemas.microsoft.com/office/drawing/2014/main" id="{EA13B66E-A591-40BA-888C-98FA45184AFF}"/>
              </a:ext>
            </a:extLst>
          </p:cNvPr>
          <p:cNvSpPr>
            <a:spLocks noGrp="1"/>
          </p:cNvSpPr>
          <p:nvPr>
            <p:ph type="sldNum" sz="quarter" idx="12"/>
          </p:nvPr>
        </p:nvSpPr>
        <p:spPr/>
        <p:txBody>
          <a:bodyPr/>
          <a:lstStyle/>
          <a:p>
            <a:fld id="{32BA1B2C-6684-47F0-87CE-B2A009176267}" type="slidenum">
              <a:rPr lang="en-US" smtClean="0"/>
              <a:t>30</a:t>
            </a:fld>
            <a:endParaRPr lang="en-US"/>
          </a:p>
        </p:txBody>
      </p:sp>
    </p:spTree>
    <p:extLst>
      <p:ext uri="{BB962C8B-B14F-4D97-AF65-F5344CB8AC3E}">
        <p14:creationId xmlns:p14="http://schemas.microsoft.com/office/powerpoint/2010/main" val="183892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D7AF-FC6B-4CFF-A219-A02AD5432CCC}"/>
              </a:ext>
            </a:extLst>
          </p:cNvPr>
          <p:cNvSpPr>
            <a:spLocks noGrp="1"/>
          </p:cNvSpPr>
          <p:nvPr>
            <p:ph type="title"/>
          </p:nvPr>
        </p:nvSpPr>
        <p:spPr>
          <a:xfrm>
            <a:off x="444137" y="286604"/>
            <a:ext cx="11312433" cy="968440"/>
          </a:xfrm>
        </p:spPr>
        <p:txBody>
          <a:bodyPr anchor="b">
            <a:normAutofit/>
          </a:bodyPr>
          <a:lstStyle/>
          <a:p>
            <a:r>
              <a:rPr lang="en-US"/>
              <a:t>Experience with COVID-19</a:t>
            </a:r>
          </a:p>
        </p:txBody>
      </p:sp>
      <p:sp>
        <p:nvSpPr>
          <p:cNvPr id="3" name="Content Placeholder 2">
            <a:extLst>
              <a:ext uri="{FF2B5EF4-FFF2-40B4-BE49-F238E27FC236}">
                <a16:creationId xmlns:a16="http://schemas.microsoft.com/office/drawing/2014/main" id="{948CDBAC-FD17-493F-B638-15C5A0D2CEED}"/>
              </a:ext>
            </a:extLst>
          </p:cNvPr>
          <p:cNvSpPr>
            <a:spLocks noGrp="1"/>
          </p:cNvSpPr>
          <p:nvPr>
            <p:ph sz="half" idx="1"/>
          </p:nvPr>
        </p:nvSpPr>
        <p:spPr>
          <a:xfrm>
            <a:off x="444137" y="1372611"/>
            <a:ext cx="5590902" cy="4897560"/>
          </a:xfrm>
        </p:spPr>
        <p:txBody>
          <a:bodyPr>
            <a:normAutofit/>
          </a:bodyPr>
          <a:lstStyle/>
          <a:p>
            <a:r>
              <a:rPr lang="en-US" b="0"/>
              <a:t>So much has changed since the Steering Committee last met in February.</a:t>
            </a:r>
          </a:p>
          <a:p>
            <a:r>
              <a:rPr lang="en-US"/>
              <a:t>COVID-19 has upended our personal and professional lives.</a:t>
            </a:r>
            <a:endParaRPr lang="en-US" b="0"/>
          </a:p>
          <a:p>
            <a:r>
              <a:rPr lang="en-US" b="0"/>
              <a:t>It has resulted in substantive changes in your work, organizational finances and priorities.</a:t>
            </a:r>
          </a:p>
          <a:p>
            <a:pPr marL="0" indent="0">
              <a:buNone/>
            </a:pPr>
            <a:endParaRPr lang="en-US"/>
          </a:p>
        </p:txBody>
      </p:sp>
      <p:pic>
        <p:nvPicPr>
          <p:cNvPr id="7" name="Picture 6">
            <a:extLst>
              <a:ext uri="{FF2B5EF4-FFF2-40B4-BE49-F238E27FC236}">
                <a16:creationId xmlns:a16="http://schemas.microsoft.com/office/drawing/2014/main" id="{1A62F95C-78B2-414D-8E5D-AA90DDE0AEC3}"/>
              </a:ext>
            </a:extLst>
          </p:cNvPr>
          <p:cNvPicPr>
            <a:picLocks noChangeAspect="1"/>
          </p:cNvPicPr>
          <p:nvPr/>
        </p:nvPicPr>
        <p:blipFill rotWithShape="1">
          <a:blip r:embed="rId2"/>
          <a:srcRect t="11446" r="-2" b="31574"/>
          <a:stretch/>
        </p:blipFill>
        <p:spPr>
          <a:xfrm>
            <a:off x="6165666" y="1372611"/>
            <a:ext cx="5586984" cy="4897560"/>
          </a:xfrm>
          <a:prstGeom prst="rect">
            <a:avLst/>
          </a:prstGeom>
          <a:noFill/>
        </p:spPr>
      </p:pic>
      <p:sp>
        <p:nvSpPr>
          <p:cNvPr id="4" name="Slide Number Placeholder 3">
            <a:extLst>
              <a:ext uri="{FF2B5EF4-FFF2-40B4-BE49-F238E27FC236}">
                <a16:creationId xmlns:a16="http://schemas.microsoft.com/office/drawing/2014/main" id="{2BF9E45F-6252-4A91-A85F-335AD71252E0}"/>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4</a:t>
            </a:fld>
            <a:endParaRPr lang="en-US"/>
          </a:p>
        </p:txBody>
      </p:sp>
    </p:spTree>
    <p:extLst>
      <p:ext uri="{BB962C8B-B14F-4D97-AF65-F5344CB8AC3E}">
        <p14:creationId xmlns:p14="http://schemas.microsoft.com/office/powerpoint/2010/main" val="318938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37EFBB-61A9-47CC-B587-6AD27394E1CD}"/>
              </a:ext>
            </a:extLst>
          </p:cNvPr>
          <p:cNvSpPr>
            <a:spLocks noGrp="1"/>
          </p:cNvSpPr>
          <p:nvPr>
            <p:ph type="title"/>
          </p:nvPr>
        </p:nvSpPr>
        <p:spPr>
          <a:xfrm>
            <a:off x="444137" y="286604"/>
            <a:ext cx="11312433" cy="986020"/>
          </a:xfrm>
        </p:spPr>
        <p:txBody>
          <a:bodyPr>
            <a:normAutofit fontScale="90000"/>
          </a:bodyPr>
          <a:lstStyle/>
          <a:p>
            <a:r>
              <a:rPr lang="en-US"/>
              <a:t>Cost Growth Target Relevance During COVID-19</a:t>
            </a:r>
          </a:p>
        </p:txBody>
      </p:sp>
      <p:sp>
        <p:nvSpPr>
          <p:cNvPr id="12" name="Content Placeholder 2">
            <a:extLst>
              <a:ext uri="{FF2B5EF4-FFF2-40B4-BE49-F238E27FC236}">
                <a16:creationId xmlns:a16="http://schemas.microsoft.com/office/drawing/2014/main" id="{6970F610-C786-4520-B635-2B1942172DC7}"/>
              </a:ext>
            </a:extLst>
          </p:cNvPr>
          <p:cNvSpPr>
            <a:spLocks noGrp="1"/>
          </p:cNvSpPr>
          <p:nvPr>
            <p:ph idx="1"/>
          </p:nvPr>
        </p:nvSpPr>
        <p:spPr>
          <a:xfrm>
            <a:off x="444137" y="1459718"/>
            <a:ext cx="11312433" cy="4812972"/>
          </a:xfrm>
        </p:spPr>
        <p:txBody>
          <a:bodyPr/>
          <a:lstStyle/>
          <a:p>
            <a:pPr>
              <a:buFont typeface="Wingdings" panose="05000000000000000000" pitchFamily="2" charset="2"/>
              <a:buChar char="§"/>
            </a:pPr>
            <a:r>
              <a:rPr lang="en-US"/>
              <a:t>Someone might ask, why Rhode Island should maintain a cost growth target during a time of such economic upheaval?</a:t>
            </a:r>
          </a:p>
          <a:p>
            <a:pPr>
              <a:buFont typeface="Wingdings" panose="05000000000000000000" pitchFamily="2" charset="2"/>
              <a:buChar char="§"/>
            </a:pPr>
            <a:r>
              <a:rPr lang="en-US"/>
              <a:t>In fact, it is needed now more than ever.  Struggling employers and consumers can’t afford large increases in health spending at a time of economic hardship.  State tax revenues are down sharply.</a:t>
            </a:r>
          </a:p>
          <a:p>
            <a:pPr>
              <a:buFont typeface="Wingdings" panose="05000000000000000000" pitchFamily="2" charset="2"/>
              <a:buChar char="§"/>
            </a:pPr>
            <a:r>
              <a:rPr lang="en-US"/>
              <a:t>This recognition is reflected in the decision in each of the other states with cost growth targets (DE, MA, OR, and soon, CT) to maintain their use of cost growth targets.</a:t>
            </a:r>
          </a:p>
          <a:p>
            <a:pPr>
              <a:buFont typeface="Wingdings" panose="05000000000000000000" pitchFamily="2" charset="2"/>
              <a:buChar char="§"/>
            </a:pPr>
            <a:r>
              <a:rPr lang="en-US"/>
              <a:t>Cost growth also hits the same people who are hardest hit by COVID-19.</a:t>
            </a:r>
          </a:p>
          <a:p>
            <a:pPr>
              <a:buFont typeface="Wingdings" panose="05000000000000000000" pitchFamily="2" charset="2"/>
              <a:buChar char="§"/>
            </a:pPr>
            <a:endParaRPr lang="en-US"/>
          </a:p>
        </p:txBody>
      </p:sp>
      <p:sp>
        <p:nvSpPr>
          <p:cNvPr id="5" name="Slide Number Placeholder 4">
            <a:extLst>
              <a:ext uri="{FF2B5EF4-FFF2-40B4-BE49-F238E27FC236}">
                <a16:creationId xmlns:a16="http://schemas.microsoft.com/office/drawing/2014/main" id="{D809A842-BC4E-4F58-888D-50F61AEBE377}"/>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32BA1B2C-6684-47F0-87CE-B2A009176267}" type="slidenum">
              <a:rPr lang="en-US" smtClean="0"/>
              <a:pPr>
                <a:spcAft>
                  <a:spcPts val="600"/>
                </a:spcAft>
              </a:pPr>
              <a:t>5</a:t>
            </a:fld>
            <a:endParaRPr lang="en-US"/>
          </a:p>
        </p:txBody>
      </p:sp>
    </p:spTree>
    <p:extLst>
      <p:ext uri="{BB962C8B-B14F-4D97-AF65-F5344CB8AC3E}">
        <p14:creationId xmlns:p14="http://schemas.microsoft.com/office/powerpoint/2010/main" val="358999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12BB-D76C-484C-902A-A7C62212C0CA}"/>
              </a:ext>
            </a:extLst>
          </p:cNvPr>
          <p:cNvSpPr>
            <a:spLocks noGrp="1"/>
          </p:cNvSpPr>
          <p:nvPr>
            <p:ph type="title"/>
          </p:nvPr>
        </p:nvSpPr>
        <p:spPr>
          <a:xfrm>
            <a:off x="444137" y="286604"/>
            <a:ext cx="11485266" cy="986020"/>
          </a:xfrm>
        </p:spPr>
        <p:txBody>
          <a:bodyPr>
            <a:normAutofit fontScale="90000"/>
          </a:bodyPr>
          <a:lstStyle/>
          <a:p>
            <a:r>
              <a:rPr lang="en-US"/>
              <a:t>Cost Growth Impacts Those Hardest Hit by COVID-19</a:t>
            </a:r>
          </a:p>
        </p:txBody>
      </p:sp>
      <p:sp>
        <p:nvSpPr>
          <p:cNvPr id="4" name="Slide Number Placeholder 3">
            <a:extLst>
              <a:ext uri="{FF2B5EF4-FFF2-40B4-BE49-F238E27FC236}">
                <a16:creationId xmlns:a16="http://schemas.microsoft.com/office/drawing/2014/main" id="{BB7EFC81-BDFE-4491-A87E-5DA213FF27B0}"/>
              </a:ext>
            </a:extLst>
          </p:cNvPr>
          <p:cNvSpPr>
            <a:spLocks noGrp="1"/>
          </p:cNvSpPr>
          <p:nvPr>
            <p:ph type="sldNum" sz="quarter" idx="12"/>
          </p:nvPr>
        </p:nvSpPr>
        <p:spPr/>
        <p:txBody>
          <a:bodyPr/>
          <a:lstStyle/>
          <a:p>
            <a:fld id="{32BA1B2C-6684-47F0-87CE-B2A009176267}" type="slidenum">
              <a:rPr lang="en-US" smtClean="0"/>
              <a:t>6</a:t>
            </a:fld>
            <a:endParaRPr lang="en-US"/>
          </a:p>
        </p:txBody>
      </p:sp>
      <p:pic>
        <p:nvPicPr>
          <p:cNvPr id="5" name="Content Placeholder 24">
            <a:extLst>
              <a:ext uri="{FF2B5EF4-FFF2-40B4-BE49-F238E27FC236}">
                <a16:creationId xmlns:a16="http://schemas.microsoft.com/office/drawing/2014/main" id="{099438E4-9F49-4FB3-8259-DEA8A7A908A6}"/>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2308341" y="1352550"/>
            <a:ext cx="7584843" cy="4813300"/>
          </a:xfrm>
          <a:prstGeom prst="rect">
            <a:avLst/>
          </a:prstGeom>
        </p:spPr>
      </p:pic>
      <p:sp>
        <p:nvSpPr>
          <p:cNvPr id="7" name="TextBox 6">
            <a:extLst>
              <a:ext uri="{FF2B5EF4-FFF2-40B4-BE49-F238E27FC236}">
                <a16:creationId xmlns:a16="http://schemas.microsoft.com/office/drawing/2014/main" id="{1263D510-61EE-48D5-A356-33FACA3DAEE7}"/>
              </a:ext>
            </a:extLst>
          </p:cNvPr>
          <p:cNvSpPr txBox="1"/>
          <p:nvPr/>
        </p:nvSpPr>
        <p:spPr>
          <a:xfrm>
            <a:off x="171514" y="4965521"/>
            <a:ext cx="1839665" cy="1200329"/>
          </a:xfrm>
          <a:prstGeom prst="rect">
            <a:avLst/>
          </a:prstGeom>
          <a:noFill/>
        </p:spPr>
        <p:txBody>
          <a:bodyPr wrap="square">
            <a:spAutoFit/>
          </a:bodyPr>
          <a:lstStyle/>
          <a:p>
            <a:r>
              <a:rPr lang="en-US" sz="1200">
                <a:effectLst/>
                <a:latin typeface="Cambria" panose="02040503050406030204" pitchFamily="18" charset="0"/>
                <a:ea typeface="Cambria" panose="02040503050406030204" pitchFamily="18" charset="0"/>
                <a:cs typeface="Times New Roman" panose="02020603050405020304" pitchFamily="18" charset="0"/>
              </a:rPr>
              <a:t>Source: MA HPC Cost Trends Hearing. 2019. </a:t>
            </a:r>
            <a:r>
              <a:rPr lang="en-US" sz="1200">
                <a:hlinkClick r:id="rId3"/>
              </a:rPr>
              <a:t>https://www.mass.gov/doc/presentation-2019-cost-trends-hearing-day-one/download</a:t>
            </a:r>
            <a:r>
              <a:rPr lang="en-US" sz="1200"/>
              <a:t>.</a:t>
            </a:r>
            <a:endParaRPr lang="en-US" sz="12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894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72DB-2E2D-4B24-9266-B8463C1A635D}"/>
              </a:ext>
            </a:extLst>
          </p:cNvPr>
          <p:cNvSpPr>
            <a:spLocks noGrp="1"/>
          </p:cNvSpPr>
          <p:nvPr>
            <p:ph type="title"/>
          </p:nvPr>
        </p:nvSpPr>
        <p:spPr/>
        <p:txBody>
          <a:bodyPr>
            <a:normAutofit/>
          </a:bodyPr>
          <a:lstStyle/>
          <a:p>
            <a:r>
              <a:rPr lang="en-US"/>
              <a:t>Implications for the Cost Growth Target</a:t>
            </a:r>
          </a:p>
        </p:txBody>
      </p:sp>
      <p:sp>
        <p:nvSpPr>
          <p:cNvPr id="3" name="Content Placeholder 2">
            <a:extLst>
              <a:ext uri="{FF2B5EF4-FFF2-40B4-BE49-F238E27FC236}">
                <a16:creationId xmlns:a16="http://schemas.microsoft.com/office/drawing/2014/main" id="{00F4AA52-42ED-4C7A-950E-49A97C2F410C}"/>
              </a:ext>
            </a:extLst>
          </p:cNvPr>
          <p:cNvSpPr>
            <a:spLocks noGrp="1"/>
          </p:cNvSpPr>
          <p:nvPr>
            <p:ph idx="1"/>
          </p:nvPr>
        </p:nvSpPr>
        <p:spPr>
          <a:xfrm>
            <a:off x="444137" y="1337194"/>
            <a:ext cx="11312433" cy="5218703"/>
          </a:xfrm>
        </p:spPr>
        <p:txBody>
          <a:bodyPr>
            <a:normAutofit/>
          </a:bodyPr>
          <a:lstStyle/>
          <a:p>
            <a:r>
              <a:rPr lang="en-US"/>
              <a:t>There are at least two implications of COVID-19 for the cost growth target that warrant discussion:</a:t>
            </a:r>
          </a:p>
          <a:p>
            <a:pPr marL="514350" indent="-514350">
              <a:buFont typeface="+mj-lt"/>
              <a:buAutoNum type="arabicPeriod"/>
            </a:pPr>
            <a:r>
              <a:rPr lang="en-US"/>
              <a:t>Impact on the Governor’s proposed assessment to support the Cost Trends Project on an ongoing basis</a:t>
            </a:r>
          </a:p>
          <a:p>
            <a:pPr marL="514350" indent="-514350">
              <a:buFont typeface="+mj-lt"/>
              <a:buAutoNum type="arabicPeriod"/>
            </a:pPr>
            <a:r>
              <a:rPr lang="en-US"/>
              <a:t>Impact on performance against the cost growth target for 2020 and 2021</a:t>
            </a:r>
          </a:p>
        </p:txBody>
      </p:sp>
      <p:sp>
        <p:nvSpPr>
          <p:cNvPr id="4" name="Slide Number Placeholder 3">
            <a:extLst>
              <a:ext uri="{FF2B5EF4-FFF2-40B4-BE49-F238E27FC236}">
                <a16:creationId xmlns:a16="http://schemas.microsoft.com/office/drawing/2014/main" id="{25D54A56-480B-445D-A5B9-4338D7F2FCDA}"/>
              </a:ext>
            </a:extLst>
          </p:cNvPr>
          <p:cNvSpPr>
            <a:spLocks noGrp="1"/>
          </p:cNvSpPr>
          <p:nvPr>
            <p:ph type="sldNum" sz="quarter" idx="12"/>
          </p:nvPr>
        </p:nvSpPr>
        <p:spPr/>
        <p:txBody>
          <a:bodyPr/>
          <a:lstStyle/>
          <a:p>
            <a:fld id="{32BA1B2C-6684-47F0-87CE-B2A009176267}" type="slidenum">
              <a:rPr lang="en-US" smtClean="0"/>
              <a:t>7</a:t>
            </a:fld>
            <a:endParaRPr lang="en-US"/>
          </a:p>
        </p:txBody>
      </p:sp>
    </p:spTree>
    <p:extLst>
      <p:ext uri="{BB962C8B-B14F-4D97-AF65-F5344CB8AC3E}">
        <p14:creationId xmlns:p14="http://schemas.microsoft.com/office/powerpoint/2010/main" val="256657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C44A-93B5-4AFD-8C9E-3B4F6EAD469F}"/>
              </a:ext>
            </a:extLst>
          </p:cNvPr>
          <p:cNvSpPr>
            <a:spLocks noGrp="1"/>
          </p:cNvSpPr>
          <p:nvPr>
            <p:ph type="title"/>
          </p:nvPr>
        </p:nvSpPr>
        <p:spPr/>
        <p:txBody>
          <a:bodyPr/>
          <a:lstStyle/>
          <a:p>
            <a:r>
              <a:rPr lang="en-US"/>
              <a:t>Update on Sustainability</a:t>
            </a:r>
          </a:p>
        </p:txBody>
      </p:sp>
      <p:sp>
        <p:nvSpPr>
          <p:cNvPr id="3" name="Content Placeholder 2">
            <a:extLst>
              <a:ext uri="{FF2B5EF4-FFF2-40B4-BE49-F238E27FC236}">
                <a16:creationId xmlns:a16="http://schemas.microsoft.com/office/drawing/2014/main" id="{316D37C3-CB07-47FC-8C89-0E0A4B3A3D05}"/>
              </a:ext>
            </a:extLst>
          </p:cNvPr>
          <p:cNvSpPr>
            <a:spLocks noGrp="1"/>
          </p:cNvSpPr>
          <p:nvPr>
            <p:ph idx="1"/>
          </p:nvPr>
        </p:nvSpPr>
        <p:spPr>
          <a:xfrm>
            <a:off x="444138" y="1352693"/>
            <a:ext cx="5516260" cy="4812972"/>
          </a:xfrm>
        </p:spPr>
        <p:txBody>
          <a:bodyPr>
            <a:normAutofit lnSpcReduction="10000"/>
          </a:bodyPr>
          <a:lstStyle/>
          <a:p>
            <a:pPr>
              <a:buFont typeface="Wingdings" panose="05000000000000000000" pitchFamily="2" charset="2"/>
              <a:buChar char="§"/>
            </a:pPr>
            <a:r>
              <a:rPr lang="en-US"/>
              <a:t>As a reminder, during the February 24</a:t>
            </a:r>
            <a:r>
              <a:rPr lang="en-US" baseline="30000"/>
              <a:t>th</a:t>
            </a:r>
            <a:r>
              <a:rPr lang="en-US"/>
              <a:t> Steering Committee meeting, the Steering Committee finalized a sustainability plan.</a:t>
            </a:r>
          </a:p>
          <a:p>
            <a:pPr>
              <a:buFont typeface="Wingdings" panose="05000000000000000000" pitchFamily="2" charset="2"/>
              <a:buChar char="§"/>
            </a:pPr>
            <a:r>
              <a:rPr lang="en-US"/>
              <a:t>Given the COVID-19 pandemic and resulting state budget concerns, project staff have been working to consider alternative timelines for the assessment and timing of Peterson funding.</a:t>
            </a:r>
          </a:p>
          <a:p>
            <a:pPr>
              <a:buFont typeface="Wingdings" panose="05000000000000000000" pitchFamily="2" charset="2"/>
              <a:buChar char="§"/>
            </a:pPr>
            <a:r>
              <a:rPr lang="en-US"/>
              <a:t>Today we are providing an update on sustainability.</a:t>
            </a:r>
          </a:p>
        </p:txBody>
      </p:sp>
      <p:sp>
        <p:nvSpPr>
          <p:cNvPr id="4" name="Slide Number Placeholder 3">
            <a:extLst>
              <a:ext uri="{FF2B5EF4-FFF2-40B4-BE49-F238E27FC236}">
                <a16:creationId xmlns:a16="http://schemas.microsoft.com/office/drawing/2014/main" id="{D9D9DF20-E5CA-402C-B0E4-D84063DC9199}"/>
              </a:ext>
            </a:extLst>
          </p:cNvPr>
          <p:cNvSpPr>
            <a:spLocks noGrp="1"/>
          </p:cNvSpPr>
          <p:nvPr>
            <p:ph type="sldNum" sz="quarter" idx="12"/>
          </p:nvPr>
        </p:nvSpPr>
        <p:spPr/>
        <p:txBody>
          <a:bodyPr/>
          <a:lstStyle/>
          <a:p>
            <a:fld id="{32BA1B2C-6684-47F0-87CE-B2A009176267}" type="slidenum">
              <a:rPr lang="en-US" smtClean="0"/>
              <a:t>8</a:t>
            </a:fld>
            <a:endParaRPr lang="en-US"/>
          </a:p>
        </p:txBody>
      </p:sp>
      <p:graphicFrame>
        <p:nvGraphicFramePr>
          <p:cNvPr id="5" name="Table 5">
            <a:extLst>
              <a:ext uri="{FF2B5EF4-FFF2-40B4-BE49-F238E27FC236}">
                <a16:creationId xmlns:a16="http://schemas.microsoft.com/office/drawing/2014/main" id="{E105FEF0-8EA6-46C3-BE0C-A5BD7128AF27}"/>
              </a:ext>
            </a:extLst>
          </p:cNvPr>
          <p:cNvGraphicFramePr>
            <a:graphicFrameLocks/>
          </p:cNvGraphicFramePr>
          <p:nvPr/>
        </p:nvGraphicFramePr>
        <p:xfrm>
          <a:off x="6231604" y="1503680"/>
          <a:ext cx="5656262" cy="3850640"/>
        </p:xfrm>
        <a:graphic>
          <a:graphicData uri="http://schemas.openxmlformats.org/drawingml/2006/table">
            <a:tbl>
              <a:tblPr firstRow="1" bandRow="1">
                <a:tableStyleId>{5C22544A-7EE6-4342-B048-85BDC9FD1C3A}</a:tableStyleId>
              </a:tblPr>
              <a:tblGrid>
                <a:gridCol w="5656262">
                  <a:extLst>
                    <a:ext uri="{9D8B030D-6E8A-4147-A177-3AD203B41FA5}">
                      <a16:colId xmlns:a16="http://schemas.microsoft.com/office/drawing/2014/main" val="2771440960"/>
                    </a:ext>
                  </a:extLst>
                </a:gridCol>
              </a:tblGrid>
              <a:tr h="370840">
                <a:tc>
                  <a:txBody>
                    <a:bodyPr/>
                    <a:lstStyle/>
                    <a:p>
                      <a:r>
                        <a:rPr lang="en-US"/>
                        <a:t>Sustainability Plan</a:t>
                      </a:r>
                    </a:p>
                  </a:txBody>
                  <a:tcPr/>
                </a:tc>
                <a:extLst>
                  <a:ext uri="{0D108BD9-81ED-4DB2-BD59-A6C34878D82A}">
                    <a16:rowId xmlns:a16="http://schemas.microsoft.com/office/drawing/2014/main" val="308571210"/>
                  </a:ext>
                </a:extLst>
              </a:tr>
              <a:tr h="370840">
                <a:tc>
                  <a:txBody>
                    <a:bodyPr/>
                    <a:lstStyle/>
                    <a:p>
                      <a:r>
                        <a:rPr lang="en-US" u="sng"/>
                        <a:t>Structure and governance</a:t>
                      </a:r>
                      <a:r>
                        <a:rPr lang="en-US" u="none"/>
                        <a:t>: Maintain </a:t>
                      </a:r>
                      <a:r>
                        <a:rPr lang="en-US"/>
                        <a:t>the Cost Trends Steering Committee in its present form to make recommendations to the State </a:t>
                      </a:r>
                    </a:p>
                  </a:txBody>
                  <a:tcPr/>
                </a:tc>
                <a:extLst>
                  <a:ext uri="{0D108BD9-81ED-4DB2-BD59-A6C34878D82A}">
                    <a16:rowId xmlns:a16="http://schemas.microsoft.com/office/drawing/2014/main" val="2362738134"/>
                  </a:ext>
                </a:extLst>
              </a:tr>
              <a:tr h="370840">
                <a:tc>
                  <a:txBody>
                    <a:bodyPr/>
                    <a:lstStyle/>
                    <a:p>
                      <a:r>
                        <a:rPr lang="en-US" u="sng"/>
                        <a:t>Mission</a:t>
                      </a:r>
                      <a:r>
                        <a:rPr lang="en-US"/>
                        <a:t>: Remain focused on limiting health care cost growth</a:t>
                      </a:r>
                    </a:p>
                  </a:txBody>
                  <a:tcPr/>
                </a:tc>
                <a:extLst>
                  <a:ext uri="{0D108BD9-81ED-4DB2-BD59-A6C34878D82A}">
                    <a16:rowId xmlns:a16="http://schemas.microsoft.com/office/drawing/2014/main" val="937147060"/>
                  </a:ext>
                </a:extLst>
              </a:tr>
              <a:tr h="370840">
                <a:tc>
                  <a:txBody>
                    <a:bodyPr/>
                    <a:lstStyle/>
                    <a:p>
                      <a:r>
                        <a:rPr lang="en-US" u="sng"/>
                        <a:t>Functions</a:t>
                      </a:r>
                      <a:r>
                        <a:rPr lang="en-US"/>
                        <a:t>: No change</a:t>
                      </a:r>
                    </a:p>
                  </a:txBody>
                  <a:tcPr/>
                </a:tc>
                <a:extLst>
                  <a:ext uri="{0D108BD9-81ED-4DB2-BD59-A6C34878D82A}">
                    <a16:rowId xmlns:a16="http://schemas.microsoft.com/office/drawing/2014/main" val="697092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Staffing and budget</a:t>
                      </a:r>
                      <a:r>
                        <a:rPr lang="en-US"/>
                        <a:t>: Staff through OHIC-contracted personnel with an estimated budget of $680K-$1.3M/year.</a:t>
                      </a:r>
                    </a:p>
                  </a:txBody>
                  <a:tcPr/>
                </a:tc>
                <a:extLst>
                  <a:ext uri="{0D108BD9-81ED-4DB2-BD59-A6C34878D82A}">
                    <a16:rowId xmlns:a16="http://schemas.microsoft.com/office/drawing/2014/main" val="3115960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Financing</a:t>
                      </a:r>
                      <a:r>
                        <a:rPr lang="en-US"/>
                        <a:t>: Fund through a $1 annual assessment on insured and self-insured commercial lives, plus unspecified additional public and/or private funds</a:t>
                      </a:r>
                    </a:p>
                  </a:txBody>
                  <a:tcPr/>
                </a:tc>
                <a:extLst>
                  <a:ext uri="{0D108BD9-81ED-4DB2-BD59-A6C34878D82A}">
                    <a16:rowId xmlns:a16="http://schemas.microsoft.com/office/drawing/2014/main" val="4003545683"/>
                  </a:ext>
                </a:extLst>
              </a:tr>
            </a:tbl>
          </a:graphicData>
        </a:graphic>
      </p:graphicFrame>
    </p:spTree>
    <p:extLst>
      <p:ext uri="{BB962C8B-B14F-4D97-AF65-F5344CB8AC3E}">
        <p14:creationId xmlns:p14="http://schemas.microsoft.com/office/powerpoint/2010/main" val="254731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4B54-0ADD-4FBE-9D78-A7A6435AB4F5}"/>
              </a:ext>
            </a:extLst>
          </p:cNvPr>
          <p:cNvSpPr>
            <a:spLocks noGrp="1"/>
          </p:cNvSpPr>
          <p:nvPr>
            <p:ph type="title"/>
          </p:nvPr>
        </p:nvSpPr>
        <p:spPr/>
        <p:txBody>
          <a:bodyPr>
            <a:normAutofit fontScale="90000"/>
          </a:bodyPr>
          <a:lstStyle/>
          <a:p>
            <a:r>
              <a:rPr lang="en-US"/>
              <a:t>Evaluating Performance Against the Cost Growth Target for 2020 and 2021</a:t>
            </a:r>
          </a:p>
        </p:txBody>
      </p:sp>
      <p:sp>
        <p:nvSpPr>
          <p:cNvPr id="3" name="Content Placeholder 2">
            <a:extLst>
              <a:ext uri="{FF2B5EF4-FFF2-40B4-BE49-F238E27FC236}">
                <a16:creationId xmlns:a16="http://schemas.microsoft.com/office/drawing/2014/main" id="{21259D58-4069-4421-BA77-DFD13A9A29C8}"/>
              </a:ext>
            </a:extLst>
          </p:cNvPr>
          <p:cNvSpPr>
            <a:spLocks noGrp="1"/>
          </p:cNvSpPr>
          <p:nvPr>
            <p:ph idx="1"/>
          </p:nvPr>
        </p:nvSpPr>
        <p:spPr>
          <a:xfrm>
            <a:off x="444137" y="1442633"/>
            <a:ext cx="11637935" cy="4812972"/>
          </a:xfrm>
        </p:spPr>
        <p:txBody>
          <a:bodyPr>
            <a:normAutofit/>
          </a:bodyPr>
          <a:lstStyle/>
          <a:p>
            <a:pPr>
              <a:buFont typeface="Wingdings" panose="05000000000000000000" pitchFamily="2" charset="2"/>
              <a:buChar char="§"/>
            </a:pPr>
            <a:r>
              <a:rPr lang="en-US"/>
              <a:t>Current research estimates a reduction in spending between 2019-2020 as the decrease in spending for non-COVID-19 care is projected to outweigh the increase in spending from COVID-19-related care.</a:t>
            </a:r>
          </a:p>
          <a:p>
            <a:pPr>
              <a:buFont typeface="Wingdings" panose="05000000000000000000" pitchFamily="2" charset="2"/>
              <a:buChar char="§"/>
            </a:pPr>
            <a:r>
              <a:rPr lang="en-US"/>
              <a:t>Some research anticipates that a portion of the deferred care from 2020 will occur in 2021</a:t>
            </a:r>
            <a:r>
              <a:rPr lang="en-US" baseline="30000"/>
              <a:t>1</a:t>
            </a:r>
            <a:r>
              <a:rPr lang="en-US"/>
              <a:t>, leading to a higher-than-expected spending trend from 2020-2021.</a:t>
            </a:r>
          </a:p>
          <a:p>
            <a:pPr>
              <a:buFont typeface="Wingdings" panose="05000000000000000000" pitchFamily="2" charset="2"/>
              <a:buChar char="§"/>
            </a:pPr>
            <a:endParaRPr lang="en-US"/>
          </a:p>
        </p:txBody>
      </p:sp>
      <p:sp>
        <p:nvSpPr>
          <p:cNvPr id="4" name="Slide Number Placeholder 3">
            <a:extLst>
              <a:ext uri="{FF2B5EF4-FFF2-40B4-BE49-F238E27FC236}">
                <a16:creationId xmlns:a16="http://schemas.microsoft.com/office/drawing/2014/main" id="{248736DB-79CC-42FD-99C1-761B6AD34E34}"/>
              </a:ext>
            </a:extLst>
          </p:cNvPr>
          <p:cNvSpPr>
            <a:spLocks noGrp="1"/>
          </p:cNvSpPr>
          <p:nvPr>
            <p:ph type="sldNum" sz="quarter" idx="12"/>
          </p:nvPr>
        </p:nvSpPr>
        <p:spPr/>
        <p:txBody>
          <a:bodyPr/>
          <a:lstStyle/>
          <a:p>
            <a:fld id="{32BA1B2C-6684-47F0-87CE-B2A009176267}" type="slidenum">
              <a:rPr lang="en-US" smtClean="0"/>
              <a:t>9</a:t>
            </a:fld>
            <a:endParaRPr lang="en-US"/>
          </a:p>
        </p:txBody>
      </p:sp>
      <p:sp>
        <p:nvSpPr>
          <p:cNvPr id="5" name="TextBox 4">
            <a:extLst>
              <a:ext uri="{FF2B5EF4-FFF2-40B4-BE49-F238E27FC236}">
                <a16:creationId xmlns:a16="http://schemas.microsoft.com/office/drawing/2014/main" id="{E22032B1-D875-477F-8109-DC4872C9F66D}"/>
              </a:ext>
            </a:extLst>
          </p:cNvPr>
          <p:cNvSpPr txBox="1"/>
          <p:nvPr/>
        </p:nvSpPr>
        <p:spPr>
          <a:xfrm>
            <a:off x="563899" y="5670830"/>
            <a:ext cx="11183964" cy="584775"/>
          </a:xfrm>
          <a:prstGeom prst="rect">
            <a:avLst/>
          </a:prstGeom>
          <a:noFill/>
        </p:spPr>
        <p:txBody>
          <a:bodyPr wrap="square" rtlCol="0">
            <a:spAutoFit/>
          </a:bodyPr>
          <a:lstStyle/>
          <a:p>
            <a:r>
              <a:rPr lang="en-US" sz="1600" baseline="30000"/>
              <a:t>1</a:t>
            </a:r>
            <a:r>
              <a:rPr lang="en-US" sz="1600"/>
              <a:t>Rick Kronick estimates that 40% of care not provided in 2020 will be provided in 2021. “How COVID-19 Will Likely Affect Spending, And Why Many Other Analyses May Be Wrong, " </a:t>
            </a:r>
            <a:r>
              <a:rPr lang="en-US" sz="1600" i="1"/>
              <a:t>Health Affairs Blog</a:t>
            </a:r>
            <a:r>
              <a:rPr lang="en-US" sz="1600"/>
              <a:t>, May 19, 2020. DOI: 10.1377/hblog20200518.567886.  </a:t>
            </a:r>
          </a:p>
        </p:txBody>
      </p:sp>
    </p:spTree>
    <p:extLst>
      <p:ext uri="{BB962C8B-B14F-4D97-AF65-F5344CB8AC3E}">
        <p14:creationId xmlns:p14="http://schemas.microsoft.com/office/powerpoint/2010/main" val="2975030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5"/>
</p:tagLst>
</file>

<file path=ppt/tags/tag2.xml><?xml version="1.0" encoding="utf-8"?>
<p:tagLst xmlns:a="http://schemas.openxmlformats.org/drawingml/2006/main" xmlns:r="http://schemas.openxmlformats.org/officeDocument/2006/relationships" xmlns:p="http://schemas.openxmlformats.org/presentationml/2006/main">
  <p:tag name="TIMING" val="|60|14.9"/>
</p:tagLst>
</file>

<file path=ppt/tags/tag3.xml><?xml version="1.0" encoding="utf-8"?>
<p:tagLst xmlns:a="http://schemas.openxmlformats.org/drawingml/2006/main" xmlns:r="http://schemas.openxmlformats.org/officeDocument/2006/relationships" xmlns:p="http://schemas.openxmlformats.org/presentationml/2006/main">
  <p:tag name="TIMING" val="|8.2|18.9|12.4"/>
</p:tagLst>
</file>

<file path=ppt/theme/theme1.xml><?xml version="1.0" encoding="utf-8"?>
<a:theme xmlns:a="http://schemas.openxmlformats.org/drawingml/2006/main" name="Retrospect">
  <a:themeElements>
    <a:clrScheme name="Custom 1">
      <a:dk1>
        <a:srgbClr val="000000"/>
      </a:dk1>
      <a:lt1>
        <a:sysClr val="window" lastClr="FFFFFF"/>
      </a:lt1>
      <a:dk2>
        <a:srgbClr val="7EA9CA"/>
      </a:dk2>
      <a:lt2>
        <a:srgbClr val="CCDDEA"/>
      </a:lt2>
      <a:accent1>
        <a:srgbClr val="A39B4E"/>
      </a:accent1>
      <a:accent2>
        <a:srgbClr val="2F5674"/>
      </a:accent2>
      <a:accent3>
        <a:srgbClr val="4E8DCD"/>
      </a:accent3>
      <a:accent4>
        <a:srgbClr val="89B3DE"/>
      </a:accent4>
      <a:accent5>
        <a:srgbClr val="BABABA"/>
      </a:accent5>
      <a:accent6>
        <a:srgbClr val="E6E4CC"/>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teering committee september 2019" id="{03A725C7-41BC-4D48-B41D-4A1C12962DCD}" vid="{0E90B6DD-1743-4815-B961-CCE196E7738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8F30E8C19AC3449692B3123E884768" ma:contentTypeVersion="10" ma:contentTypeDescription="Create a new document." ma:contentTypeScope="" ma:versionID="3ca0d79882f0d41685724d9f63da4c76">
  <xsd:schema xmlns:xsd="http://www.w3.org/2001/XMLSchema" xmlns:xs="http://www.w3.org/2001/XMLSchema" xmlns:p="http://schemas.microsoft.com/office/2006/metadata/properties" xmlns:ns2="78b4b246-e66f-4de4-aae1-24b99d7b6e2c" xmlns:ns3="d29a8555-db37-4257-91ea-e6d336cdedf2" targetNamespace="http://schemas.microsoft.com/office/2006/metadata/properties" ma:root="true" ma:fieldsID="9d83b4d3762af5e09391a857bf591c6b" ns2:_="" ns3:_="">
    <xsd:import namespace="78b4b246-e66f-4de4-aae1-24b99d7b6e2c"/>
    <xsd:import namespace="d29a8555-db37-4257-91ea-e6d336cded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4b246-e66f-4de4-aae1-24b99d7b6e2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Justine Zayhowski</DisplayName>
        <AccountId>2633</AccountId>
        <AccountType/>
      </UserInfo>
    </SharedWithUsers>
  </documentManagement>
</p:properties>
</file>

<file path=customXml/itemProps1.xml><?xml version="1.0" encoding="utf-8"?>
<ds:datastoreItem xmlns:ds="http://schemas.openxmlformats.org/officeDocument/2006/customXml" ds:itemID="{2F355902-7833-4A75-A594-1182A848843E}">
  <ds:schemaRefs>
    <ds:schemaRef ds:uri="78b4b246-e66f-4de4-aae1-24b99d7b6e2c"/>
    <ds:schemaRef ds:uri="d29a8555-db37-4257-91ea-e6d336cde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AD65096-8746-4FB3-ADE2-A753D155DA52}">
  <ds:schemaRefs>
    <ds:schemaRef ds:uri="http://schemas.microsoft.com/sharepoint/v3/contenttype/forms"/>
  </ds:schemaRefs>
</ds:datastoreItem>
</file>

<file path=customXml/itemProps3.xml><?xml version="1.0" encoding="utf-8"?>
<ds:datastoreItem xmlns:ds="http://schemas.openxmlformats.org/officeDocument/2006/customXml" ds:itemID="{3B62A3B9-615F-4C2E-9418-90320412D8FE}">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78b4b246-e66f-4de4-aae1-24b99d7b6e2c"/>
    <ds:schemaRef ds:uri="http://schemas.openxmlformats.org/package/2006/metadata/core-properties"/>
    <ds:schemaRef ds:uri="http://purl.org/dc/terms/"/>
    <ds:schemaRef ds:uri="d29a8555-db37-4257-91ea-e6d336cdedf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2678</Words>
  <Application>Microsoft Office PowerPoint</Application>
  <PresentationFormat>Widescreen</PresentationFormat>
  <Paragraphs>410</Paragraphs>
  <Slides>30</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Cambria</vt:lpstr>
      <vt:lpstr>Segoe UI</vt:lpstr>
      <vt:lpstr>Wingdings</vt:lpstr>
      <vt:lpstr>Retrospect</vt:lpstr>
      <vt:lpstr>1_Retrospect</vt:lpstr>
      <vt:lpstr>Rhode Island Health Care Cost Trends  Steering Committee</vt:lpstr>
      <vt:lpstr>Agenda</vt:lpstr>
      <vt:lpstr>Experience with COVID-19 and Implications for the Cost Growth Target</vt:lpstr>
      <vt:lpstr>Experience with COVID-19</vt:lpstr>
      <vt:lpstr>Cost Growth Target Relevance During COVID-19</vt:lpstr>
      <vt:lpstr>Cost Growth Impacts Those Hardest Hit by COVID-19</vt:lpstr>
      <vt:lpstr>Implications for the Cost Growth Target</vt:lpstr>
      <vt:lpstr>Update on Sustainability</vt:lpstr>
      <vt:lpstr>Evaluating Performance Against the Cost Growth Target for 2020 and 2021</vt:lpstr>
      <vt:lpstr>     Percentage Change in Outpatient Visit Volume from March 1-7, 2020</vt:lpstr>
      <vt:lpstr>Evaluating Performance Against the Cost Growth Target for 2020 and 2021</vt:lpstr>
      <vt:lpstr>Baseline 2017-2018 Performance Against the Cost Growth Target </vt:lpstr>
      <vt:lpstr>Background</vt:lpstr>
      <vt:lpstr>Validation of Baseline Performance Data</vt:lpstr>
      <vt:lpstr>Baseline Performance: Notes of Caution</vt:lpstr>
      <vt:lpstr>Using Different Data Sources to Inform Understanding</vt:lpstr>
      <vt:lpstr>Key Definitions:</vt:lpstr>
      <vt:lpstr>State Total Health Care Expenditures</vt:lpstr>
      <vt:lpstr>Total Medical Expense by Market</vt:lpstr>
      <vt:lpstr>Service Category Trends – State</vt:lpstr>
      <vt:lpstr>PowerPoint Presentation</vt:lpstr>
      <vt:lpstr>PowerPoint Presentation</vt:lpstr>
      <vt:lpstr>PowerPoint Presentation</vt:lpstr>
      <vt:lpstr>Service Category Trends – Hospital Care</vt:lpstr>
      <vt:lpstr>Service Category Trends – Pharmacy</vt:lpstr>
      <vt:lpstr>THCE Trends –  Net Cost of Private Health Insurance</vt:lpstr>
      <vt:lpstr>Commercial Market Enrollment</vt:lpstr>
      <vt:lpstr>Public Comment</vt:lpstr>
      <vt:lpstr>Next Steps</vt:lpstr>
      <vt:lpstr>Upcoming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Rhode Island Health Care Cost Trends  Steering Committee</dc:title>
  <dc:creator>Michael Bailit</dc:creator>
  <cp:lastModifiedBy>King, Cory (OHIC)</cp:lastModifiedBy>
  <cp:revision>1</cp:revision>
  <dcterms:created xsi:type="dcterms:W3CDTF">2020-07-15T12:55:55Z</dcterms:created>
  <dcterms:modified xsi:type="dcterms:W3CDTF">2020-09-03T16:52:17Z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0x010100738F30E8C19AC3449692B3123E884768</vt:lpwstr>
  </property>
</Properties>
</file>