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407" r:id="rId5"/>
    <p:sldId id="258" r:id="rId6"/>
    <p:sldId id="332" r:id="rId7"/>
    <p:sldId id="261" r:id="rId8"/>
    <p:sldId id="329" r:id="rId9"/>
    <p:sldId id="333" r:id="rId10"/>
    <p:sldId id="262" r:id="rId11"/>
    <p:sldId id="334" r:id="rId12"/>
    <p:sldId id="335" r:id="rId13"/>
    <p:sldId id="406" r:id="rId14"/>
    <p:sldId id="337" r:id="rId15"/>
    <p:sldId id="33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7741"/>
    <a:srgbClr val="2A476D"/>
    <a:srgbClr val="489B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45"/>
    <p:restoredTop sz="72744"/>
  </p:normalViewPr>
  <p:slideViewPr>
    <p:cSldViewPr snapToGrid="0" snapToObjects="1">
      <p:cViewPr varScale="1">
        <p:scale>
          <a:sx n="81" d="100"/>
          <a:sy n="81" d="100"/>
        </p:scale>
        <p:origin x="10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userId="6e5c4604-85bf-41ef-8e97-4724b7d56589" providerId="ADAL" clId="{A54AA66B-D55A-4FE4-93E6-ED8346CF3EB5}"/>
    <pc:docChg chg="modSld">
      <pc:chgData name="Michael" userId="6e5c4604-85bf-41ef-8e97-4724b7d56589" providerId="ADAL" clId="{A54AA66B-D55A-4FE4-93E6-ED8346CF3EB5}" dt="2020-09-29T21:18:03.236" v="12" actId="20577"/>
      <pc:docMkLst>
        <pc:docMk/>
      </pc:docMkLst>
      <pc:sldChg chg="modSp mod">
        <pc:chgData name="Michael" userId="6e5c4604-85bf-41ef-8e97-4724b7d56589" providerId="ADAL" clId="{A54AA66B-D55A-4FE4-93E6-ED8346CF3EB5}" dt="2020-09-29T21:17:36.001" v="11" actId="20577"/>
        <pc:sldMkLst>
          <pc:docMk/>
          <pc:sldMk cId="3760372504" sldId="334"/>
        </pc:sldMkLst>
        <pc:spChg chg="mod">
          <ac:chgData name="Michael" userId="6e5c4604-85bf-41ef-8e97-4724b7d56589" providerId="ADAL" clId="{A54AA66B-D55A-4FE4-93E6-ED8346CF3EB5}" dt="2020-09-29T21:17:36.001" v="11" actId="20577"/>
          <ac:spMkLst>
            <pc:docMk/>
            <pc:sldMk cId="3760372504" sldId="334"/>
            <ac:spMk id="3" creationId="{9B283C25-46A2-4680-976C-012F4D8DB8F8}"/>
          </ac:spMkLst>
        </pc:spChg>
      </pc:sldChg>
      <pc:sldChg chg="modSp mod">
        <pc:chgData name="Michael" userId="6e5c4604-85bf-41ef-8e97-4724b7d56589" providerId="ADAL" clId="{A54AA66B-D55A-4FE4-93E6-ED8346CF3EB5}" dt="2020-09-29T21:18:03.236" v="12" actId="20577"/>
        <pc:sldMkLst>
          <pc:docMk/>
          <pc:sldMk cId="2863400374" sldId="338"/>
        </pc:sldMkLst>
        <pc:spChg chg="mod">
          <ac:chgData name="Michael" userId="6e5c4604-85bf-41ef-8e97-4724b7d56589" providerId="ADAL" clId="{A54AA66B-D55A-4FE4-93E6-ED8346CF3EB5}" dt="2020-09-29T21:18:03.236" v="12" actId="20577"/>
          <ac:spMkLst>
            <pc:docMk/>
            <pc:sldMk cId="2863400374" sldId="338"/>
            <ac:spMk id="3" creationId="{E9AF72CF-EB77-4F67-854B-38F310D41B76}"/>
          </ac:spMkLst>
        </pc:spChg>
      </pc:sldChg>
      <pc:sldChg chg="modSp mod">
        <pc:chgData name="Michael" userId="6e5c4604-85bf-41ef-8e97-4724b7d56589" providerId="ADAL" clId="{A54AA66B-D55A-4FE4-93E6-ED8346CF3EB5}" dt="2020-09-29T21:14:42.894" v="9" actId="20577"/>
        <pc:sldMkLst>
          <pc:docMk/>
          <pc:sldMk cId="1398278416" sldId="407"/>
        </pc:sldMkLst>
        <pc:spChg chg="mod">
          <ac:chgData name="Michael" userId="6e5c4604-85bf-41ef-8e97-4724b7d56589" providerId="ADAL" clId="{A54AA66B-D55A-4FE4-93E6-ED8346CF3EB5}" dt="2020-09-29T21:14:42.894" v="9" actId="20577"/>
          <ac:spMkLst>
            <pc:docMk/>
            <pc:sldMk cId="1398278416" sldId="407"/>
            <ac:spMk id="2" creationId="{D79A8EC5-3F8F-244D-AB65-048CD9C4945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EE4CA2-436F-184B-8F61-1A8DD30CF58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E36119E-A6DA-B14A-AA45-C4308711C66E}">
      <dgm:prSet phldrT="[Text]" custT="1"/>
      <dgm:spPr>
        <a:solidFill>
          <a:srgbClr val="2A476D"/>
        </a:solidFill>
        <a:ln>
          <a:solidFill>
            <a:schemeClr val="accent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b="1" dirty="0"/>
            <a:t>Patent Preemption</a:t>
          </a:r>
        </a:p>
      </dgm:t>
    </dgm:pt>
    <dgm:pt modelId="{994DF251-A8C3-6D41-9EF9-B0608FBFABDF}" type="parTrans" cxnId="{CE951E6F-5FDC-C74B-AF15-CC74D32979B6}">
      <dgm:prSet/>
      <dgm:spPr/>
      <dgm:t>
        <a:bodyPr/>
        <a:lstStyle/>
        <a:p>
          <a:endParaRPr lang="en-US"/>
        </a:p>
      </dgm:t>
    </dgm:pt>
    <dgm:pt modelId="{D80943FB-A3F3-DD4B-9536-6223533691B1}" type="sibTrans" cxnId="{CE951E6F-5FDC-C74B-AF15-CC74D32979B6}">
      <dgm:prSet/>
      <dgm:spPr/>
      <dgm:t>
        <a:bodyPr/>
        <a:lstStyle/>
        <a:p>
          <a:endParaRPr lang="en-US"/>
        </a:p>
      </dgm:t>
    </dgm:pt>
    <dgm:pt modelId="{3AA42E59-380A-A442-A056-93BFF437877A}">
      <dgm:prSet phldrT="[Text]" custT="1"/>
      <dgm:spPr>
        <a:solidFill>
          <a:srgbClr val="2A476D"/>
        </a:solidFill>
        <a:ln>
          <a:solidFill>
            <a:schemeClr val="accent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b="1" dirty="0"/>
            <a:t>Vagueness</a:t>
          </a:r>
        </a:p>
      </dgm:t>
    </dgm:pt>
    <dgm:pt modelId="{FA1BAF9A-C6B2-DF4A-B902-676EE6819611}" type="parTrans" cxnId="{43E7D7BC-D983-CE4B-97A3-8FED563FE00B}">
      <dgm:prSet/>
      <dgm:spPr/>
      <dgm:t>
        <a:bodyPr/>
        <a:lstStyle/>
        <a:p>
          <a:endParaRPr lang="en-US"/>
        </a:p>
      </dgm:t>
    </dgm:pt>
    <dgm:pt modelId="{5A4C9B1F-33DB-C24D-9AAF-101E016B6420}" type="sibTrans" cxnId="{43E7D7BC-D983-CE4B-97A3-8FED563FE00B}">
      <dgm:prSet/>
      <dgm:spPr/>
      <dgm:t>
        <a:bodyPr/>
        <a:lstStyle/>
        <a:p>
          <a:endParaRPr lang="en-US"/>
        </a:p>
      </dgm:t>
    </dgm:pt>
    <dgm:pt modelId="{A5FD3A70-3CF4-4B43-83F0-9A27E96F7F3E}">
      <dgm:prSet custT="1"/>
      <dgm:spPr>
        <a:solidFill>
          <a:srgbClr val="2A476D"/>
        </a:solidFill>
        <a:ln>
          <a:solidFill>
            <a:schemeClr val="accent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b="1" dirty="0"/>
            <a:t>Dormant Commerce Clause</a:t>
          </a:r>
        </a:p>
      </dgm:t>
    </dgm:pt>
    <dgm:pt modelId="{96AEA1CE-5B28-F54B-A66D-DDFD47693B2A}" type="parTrans" cxnId="{2B908DFE-453A-B841-9369-1FFC05690BBD}">
      <dgm:prSet/>
      <dgm:spPr/>
      <dgm:t>
        <a:bodyPr/>
        <a:lstStyle/>
        <a:p>
          <a:endParaRPr lang="en-US"/>
        </a:p>
      </dgm:t>
    </dgm:pt>
    <dgm:pt modelId="{75FBEC94-296C-F846-953E-052125A1B972}" type="sibTrans" cxnId="{2B908DFE-453A-B841-9369-1FFC05690BBD}">
      <dgm:prSet/>
      <dgm:spPr/>
      <dgm:t>
        <a:bodyPr/>
        <a:lstStyle/>
        <a:p>
          <a:endParaRPr lang="en-US"/>
        </a:p>
      </dgm:t>
    </dgm:pt>
    <dgm:pt modelId="{3ECFFC85-7123-0049-8482-4F661D79B492}">
      <dgm:prSet custT="1"/>
      <dgm:spPr>
        <a:solidFill>
          <a:schemeClr val="bg1">
            <a:lumMod val="85000"/>
          </a:schemeClr>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dirty="0">
              <a:solidFill>
                <a:schemeClr val="tx1"/>
              </a:solidFill>
            </a:rPr>
            <a:t>State price controls on patented drugs interfere with the federal            patent scheme</a:t>
          </a:r>
        </a:p>
      </dgm:t>
    </dgm:pt>
    <dgm:pt modelId="{AD41F188-E472-814C-8328-5CD51B294233}" type="parTrans" cxnId="{B5216219-42FB-D24A-8351-A00D1EB6FB4E}">
      <dgm:prSet/>
      <dgm:spPr/>
      <dgm:t>
        <a:bodyPr/>
        <a:lstStyle/>
        <a:p>
          <a:endParaRPr lang="en-US"/>
        </a:p>
      </dgm:t>
    </dgm:pt>
    <dgm:pt modelId="{AD087D05-0391-9F40-9C45-043706C0C620}" type="sibTrans" cxnId="{B5216219-42FB-D24A-8351-A00D1EB6FB4E}">
      <dgm:prSet/>
      <dgm:spPr/>
      <dgm:t>
        <a:bodyPr/>
        <a:lstStyle/>
        <a:p>
          <a:endParaRPr lang="en-US"/>
        </a:p>
      </dgm:t>
    </dgm:pt>
    <dgm:pt modelId="{61AB71D8-96AD-DD4F-8172-3EB9CD875652}">
      <dgm:prSet custT="1"/>
      <dgm:spPr>
        <a:solidFill>
          <a:schemeClr val="bg1">
            <a:lumMod val="85000"/>
          </a:schemeClr>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dirty="0">
              <a:solidFill>
                <a:schemeClr val="tx1"/>
              </a:solidFill>
            </a:rPr>
            <a:t>Laws must define prohibited conduct well enough for companies to      know what's illegal</a:t>
          </a:r>
        </a:p>
      </dgm:t>
    </dgm:pt>
    <dgm:pt modelId="{93EB1B57-9400-8D46-9BA1-7240C9DDD976}" type="parTrans" cxnId="{7C76B60F-3099-7647-93A2-EBD7ECB6489C}">
      <dgm:prSet/>
      <dgm:spPr/>
      <dgm:t>
        <a:bodyPr/>
        <a:lstStyle/>
        <a:p>
          <a:endParaRPr lang="en-US"/>
        </a:p>
      </dgm:t>
    </dgm:pt>
    <dgm:pt modelId="{10341441-1591-EB4F-98C8-E8957D91CCD9}" type="sibTrans" cxnId="{7C76B60F-3099-7647-93A2-EBD7ECB6489C}">
      <dgm:prSet/>
      <dgm:spPr/>
      <dgm:t>
        <a:bodyPr/>
        <a:lstStyle/>
        <a:p>
          <a:endParaRPr lang="en-US"/>
        </a:p>
      </dgm:t>
    </dgm:pt>
    <dgm:pt modelId="{3AF59348-DEF7-B948-BEED-B3FB167F7680}">
      <dgm:prSet custT="1"/>
      <dgm:spPr>
        <a:solidFill>
          <a:schemeClr val="bg1">
            <a:lumMod val="85000"/>
          </a:schemeClr>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dirty="0">
              <a:solidFill>
                <a:schemeClr val="tx1"/>
              </a:solidFill>
            </a:rPr>
            <a:t>States can't regulate prices charged in out-of-state transactions</a:t>
          </a:r>
        </a:p>
      </dgm:t>
    </dgm:pt>
    <dgm:pt modelId="{1D094383-41B3-BB4E-AF3D-74D93CEB18E3}" type="parTrans" cxnId="{8DA1FD1C-B014-AE49-B038-4C347C3BF9DA}">
      <dgm:prSet/>
      <dgm:spPr/>
      <dgm:t>
        <a:bodyPr/>
        <a:lstStyle/>
        <a:p>
          <a:endParaRPr lang="en-US"/>
        </a:p>
      </dgm:t>
    </dgm:pt>
    <dgm:pt modelId="{02AA27C8-B7A5-1443-969A-97078AA8BBB6}" type="sibTrans" cxnId="{8DA1FD1C-B014-AE49-B038-4C347C3BF9DA}">
      <dgm:prSet/>
      <dgm:spPr/>
      <dgm:t>
        <a:bodyPr/>
        <a:lstStyle/>
        <a:p>
          <a:endParaRPr lang="en-US"/>
        </a:p>
      </dgm:t>
    </dgm:pt>
    <dgm:pt modelId="{6F0E5135-3F9A-8D40-9A0A-8B5CF47432C9}" type="pres">
      <dgm:prSet presAssocID="{A8EE4CA2-436F-184B-8F61-1A8DD30CF58D}" presName="diagram" presStyleCnt="0">
        <dgm:presLayoutVars>
          <dgm:dir/>
          <dgm:resizeHandles val="exact"/>
        </dgm:presLayoutVars>
      </dgm:prSet>
      <dgm:spPr/>
    </dgm:pt>
    <dgm:pt modelId="{8340B6C7-A225-304C-88F3-94C0F3478551}" type="pres">
      <dgm:prSet presAssocID="{2E36119E-A6DA-B14A-AA45-C4308711C66E}" presName="node" presStyleLbl="node1" presStyleIdx="0" presStyleCnt="6" custScaleX="84298">
        <dgm:presLayoutVars>
          <dgm:bulletEnabled val="1"/>
        </dgm:presLayoutVars>
      </dgm:prSet>
      <dgm:spPr/>
    </dgm:pt>
    <dgm:pt modelId="{3BFE73AC-EF14-1B43-B92F-F1ED1E16ED9F}" type="pres">
      <dgm:prSet presAssocID="{D80943FB-A3F3-DD4B-9536-6223533691B1}" presName="sibTrans" presStyleCnt="0"/>
      <dgm:spPr/>
    </dgm:pt>
    <dgm:pt modelId="{7E3344BA-A424-D648-B1F7-9B7CFE3C8CF3}" type="pres">
      <dgm:prSet presAssocID="{3ECFFC85-7123-0049-8482-4F661D79B492}" presName="node" presStyleLbl="node1" presStyleIdx="1" presStyleCnt="6" custScaleX="154053" custLinFactNeighborX="-2446" custLinFactNeighborY="-11429">
        <dgm:presLayoutVars>
          <dgm:bulletEnabled val="1"/>
        </dgm:presLayoutVars>
      </dgm:prSet>
      <dgm:spPr/>
    </dgm:pt>
    <dgm:pt modelId="{8FD06AB2-BF81-B141-BF64-B93B288DD9BD}" type="pres">
      <dgm:prSet presAssocID="{AD087D05-0391-9F40-9C45-043706C0C620}" presName="sibTrans" presStyleCnt="0"/>
      <dgm:spPr/>
    </dgm:pt>
    <dgm:pt modelId="{A9CF17ED-D694-C143-8D65-43C56565DFF1}" type="pres">
      <dgm:prSet presAssocID="{3AA42E59-380A-A442-A056-93BFF437877A}" presName="node" presStyleLbl="node1" presStyleIdx="2" presStyleCnt="6" custScaleX="84298" custLinFactNeighborY="-5105">
        <dgm:presLayoutVars>
          <dgm:bulletEnabled val="1"/>
        </dgm:presLayoutVars>
      </dgm:prSet>
      <dgm:spPr/>
    </dgm:pt>
    <dgm:pt modelId="{857AF43E-1F67-4046-A2BF-079D2A163033}" type="pres">
      <dgm:prSet presAssocID="{5A4C9B1F-33DB-C24D-9AAF-101E016B6420}" presName="sibTrans" presStyleCnt="0"/>
      <dgm:spPr/>
    </dgm:pt>
    <dgm:pt modelId="{FFB14C1A-9A67-384B-81EE-2F76284C505C}" type="pres">
      <dgm:prSet presAssocID="{61AB71D8-96AD-DD4F-8172-3EB9CD875652}" presName="node" presStyleLbl="node1" presStyleIdx="3" presStyleCnt="6" custScaleX="154269" custScaleY="99931" custLinFactNeighborX="-2448" custLinFactNeighborY="-5105">
        <dgm:presLayoutVars>
          <dgm:bulletEnabled val="1"/>
        </dgm:presLayoutVars>
      </dgm:prSet>
      <dgm:spPr/>
    </dgm:pt>
    <dgm:pt modelId="{E8971AE7-A167-C340-B46A-00A5F1D2F8A5}" type="pres">
      <dgm:prSet presAssocID="{10341441-1591-EB4F-98C8-E8957D91CCD9}" presName="sibTrans" presStyleCnt="0"/>
      <dgm:spPr/>
    </dgm:pt>
    <dgm:pt modelId="{DAC1F75B-2478-BD47-92E4-295CE4E19031}" type="pres">
      <dgm:prSet presAssocID="{A5FD3A70-3CF4-4B43-83F0-9A27E96F7F3E}" presName="node" presStyleLbl="node1" presStyleIdx="4" presStyleCnt="6" custScaleX="84298" custLinFactNeighborX="612" custLinFactNeighborY="-11231">
        <dgm:presLayoutVars>
          <dgm:bulletEnabled val="1"/>
        </dgm:presLayoutVars>
      </dgm:prSet>
      <dgm:spPr/>
    </dgm:pt>
    <dgm:pt modelId="{38A6F4CB-D807-FF40-93CC-E0CD7C463BAD}" type="pres">
      <dgm:prSet presAssocID="{75FBEC94-296C-F846-953E-052125A1B972}" presName="sibTrans" presStyleCnt="0"/>
      <dgm:spPr/>
    </dgm:pt>
    <dgm:pt modelId="{1635883A-81D6-5D47-B0B0-9A30C97D97FD}" type="pres">
      <dgm:prSet presAssocID="{3AF59348-DEF7-B948-BEED-B3FB167F7680}" presName="node" presStyleLbl="node1" presStyleIdx="5" presStyleCnt="6" custScaleX="155706" custLinFactNeighborX="-1836" custLinFactNeighborY="-10211">
        <dgm:presLayoutVars>
          <dgm:bulletEnabled val="1"/>
        </dgm:presLayoutVars>
      </dgm:prSet>
      <dgm:spPr/>
    </dgm:pt>
  </dgm:ptLst>
  <dgm:cxnLst>
    <dgm:cxn modelId="{7C76B60F-3099-7647-93A2-EBD7ECB6489C}" srcId="{A8EE4CA2-436F-184B-8F61-1A8DD30CF58D}" destId="{61AB71D8-96AD-DD4F-8172-3EB9CD875652}" srcOrd="3" destOrd="0" parTransId="{93EB1B57-9400-8D46-9BA1-7240C9DDD976}" sibTransId="{10341441-1591-EB4F-98C8-E8957D91CCD9}"/>
    <dgm:cxn modelId="{0D071B15-AA20-FD46-BE6C-0EE52227D830}" type="presOf" srcId="{A8EE4CA2-436F-184B-8F61-1A8DD30CF58D}" destId="{6F0E5135-3F9A-8D40-9A0A-8B5CF47432C9}" srcOrd="0" destOrd="0" presId="urn:microsoft.com/office/officeart/2005/8/layout/default"/>
    <dgm:cxn modelId="{B5216219-42FB-D24A-8351-A00D1EB6FB4E}" srcId="{A8EE4CA2-436F-184B-8F61-1A8DD30CF58D}" destId="{3ECFFC85-7123-0049-8482-4F661D79B492}" srcOrd="1" destOrd="0" parTransId="{AD41F188-E472-814C-8328-5CD51B294233}" sibTransId="{AD087D05-0391-9F40-9C45-043706C0C620}"/>
    <dgm:cxn modelId="{8DA1FD1C-B014-AE49-B038-4C347C3BF9DA}" srcId="{A8EE4CA2-436F-184B-8F61-1A8DD30CF58D}" destId="{3AF59348-DEF7-B948-BEED-B3FB167F7680}" srcOrd="5" destOrd="0" parTransId="{1D094383-41B3-BB4E-AF3D-74D93CEB18E3}" sibTransId="{02AA27C8-B7A5-1443-969A-97078AA8BBB6}"/>
    <dgm:cxn modelId="{478BDD30-445E-4B4F-818F-97B3A53510AA}" type="presOf" srcId="{2E36119E-A6DA-B14A-AA45-C4308711C66E}" destId="{8340B6C7-A225-304C-88F3-94C0F3478551}" srcOrd="0" destOrd="0" presId="urn:microsoft.com/office/officeart/2005/8/layout/default"/>
    <dgm:cxn modelId="{22B96260-C050-AB4C-88BA-B43FDC211BE9}" type="presOf" srcId="{A5FD3A70-3CF4-4B43-83F0-9A27E96F7F3E}" destId="{DAC1F75B-2478-BD47-92E4-295CE4E19031}" srcOrd="0" destOrd="0" presId="urn:microsoft.com/office/officeart/2005/8/layout/default"/>
    <dgm:cxn modelId="{FFF5CE68-6EFC-FF41-B34B-A0E9862D6373}" type="presOf" srcId="{3ECFFC85-7123-0049-8482-4F661D79B492}" destId="{7E3344BA-A424-D648-B1F7-9B7CFE3C8CF3}" srcOrd="0" destOrd="0" presId="urn:microsoft.com/office/officeart/2005/8/layout/default"/>
    <dgm:cxn modelId="{C5C2914C-3E1C-574B-BAA6-E3BDC0479BA1}" type="presOf" srcId="{3AA42E59-380A-A442-A056-93BFF437877A}" destId="{A9CF17ED-D694-C143-8D65-43C56565DFF1}" srcOrd="0" destOrd="0" presId="urn:microsoft.com/office/officeart/2005/8/layout/default"/>
    <dgm:cxn modelId="{CE951E6F-5FDC-C74B-AF15-CC74D32979B6}" srcId="{A8EE4CA2-436F-184B-8F61-1A8DD30CF58D}" destId="{2E36119E-A6DA-B14A-AA45-C4308711C66E}" srcOrd="0" destOrd="0" parTransId="{994DF251-A8C3-6D41-9EF9-B0608FBFABDF}" sibTransId="{D80943FB-A3F3-DD4B-9536-6223533691B1}"/>
    <dgm:cxn modelId="{43E7D7BC-D983-CE4B-97A3-8FED563FE00B}" srcId="{A8EE4CA2-436F-184B-8F61-1A8DD30CF58D}" destId="{3AA42E59-380A-A442-A056-93BFF437877A}" srcOrd="2" destOrd="0" parTransId="{FA1BAF9A-C6B2-DF4A-B902-676EE6819611}" sibTransId="{5A4C9B1F-33DB-C24D-9AAF-101E016B6420}"/>
    <dgm:cxn modelId="{DEA85FD5-4097-764E-BB2F-765560586BCE}" type="presOf" srcId="{3AF59348-DEF7-B948-BEED-B3FB167F7680}" destId="{1635883A-81D6-5D47-B0B0-9A30C97D97FD}" srcOrd="0" destOrd="0" presId="urn:microsoft.com/office/officeart/2005/8/layout/default"/>
    <dgm:cxn modelId="{8793F2DA-61A2-6149-ABF4-09C5C7E1E005}" type="presOf" srcId="{61AB71D8-96AD-DD4F-8172-3EB9CD875652}" destId="{FFB14C1A-9A67-384B-81EE-2F76284C505C}" srcOrd="0" destOrd="0" presId="urn:microsoft.com/office/officeart/2005/8/layout/default"/>
    <dgm:cxn modelId="{2B908DFE-453A-B841-9369-1FFC05690BBD}" srcId="{A8EE4CA2-436F-184B-8F61-1A8DD30CF58D}" destId="{A5FD3A70-3CF4-4B43-83F0-9A27E96F7F3E}" srcOrd="4" destOrd="0" parTransId="{96AEA1CE-5B28-F54B-A66D-DDFD47693B2A}" sibTransId="{75FBEC94-296C-F846-953E-052125A1B972}"/>
    <dgm:cxn modelId="{FF82EBD8-FE57-A44C-BC9A-3906AEAF4C38}" type="presParOf" srcId="{6F0E5135-3F9A-8D40-9A0A-8B5CF47432C9}" destId="{8340B6C7-A225-304C-88F3-94C0F3478551}" srcOrd="0" destOrd="0" presId="urn:microsoft.com/office/officeart/2005/8/layout/default"/>
    <dgm:cxn modelId="{BB01848A-AAFC-4F4B-8E1B-854E20F19D34}" type="presParOf" srcId="{6F0E5135-3F9A-8D40-9A0A-8B5CF47432C9}" destId="{3BFE73AC-EF14-1B43-B92F-F1ED1E16ED9F}" srcOrd="1" destOrd="0" presId="urn:microsoft.com/office/officeart/2005/8/layout/default"/>
    <dgm:cxn modelId="{72DB3AF7-1B49-7B41-8866-46CC10DA5E9A}" type="presParOf" srcId="{6F0E5135-3F9A-8D40-9A0A-8B5CF47432C9}" destId="{7E3344BA-A424-D648-B1F7-9B7CFE3C8CF3}" srcOrd="2" destOrd="0" presId="urn:microsoft.com/office/officeart/2005/8/layout/default"/>
    <dgm:cxn modelId="{0C2210D4-0E3B-2842-BE7A-2E36545871F5}" type="presParOf" srcId="{6F0E5135-3F9A-8D40-9A0A-8B5CF47432C9}" destId="{8FD06AB2-BF81-B141-BF64-B93B288DD9BD}" srcOrd="3" destOrd="0" presId="urn:microsoft.com/office/officeart/2005/8/layout/default"/>
    <dgm:cxn modelId="{287E44C8-A4EF-2743-80E3-D72B2C9B905F}" type="presParOf" srcId="{6F0E5135-3F9A-8D40-9A0A-8B5CF47432C9}" destId="{A9CF17ED-D694-C143-8D65-43C56565DFF1}" srcOrd="4" destOrd="0" presId="urn:microsoft.com/office/officeart/2005/8/layout/default"/>
    <dgm:cxn modelId="{0F60522A-0666-304C-A82E-A2C3FDFCE53F}" type="presParOf" srcId="{6F0E5135-3F9A-8D40-9A0A-8B5CF47432C9}" destId="{857AF43E-1F67-4046-A2BF-079D2A163033}" srcOrd="5" destOrd="0" presId="urn:microsoft.com/office/officeart/2005/8/layout/default"/>
    <dgm:cxn modelId="{292E307A-5469-CB4B-9DDC-98E0C9296D6C}" type="presParOf" srcId="{6F0E5135-3F9A-8D40-9A0A-8B5CF47432C9}" destId="{FFB14C1A-9A67-384B-81EE-2F76284C505C}" srcOrd="6" destOrd="0" presId="urn:microsoft.com/office/officeart/2005/8/layout/default"/>
    <dgm:cxn modelId="{CD0021D7-E8B0-5E4E-A809-9BF1996429A1}" type="presParOf" srcId="{6F0E5135-3F9A-8D40-9A0A-8B5CF47432C9}" destId="{E8971AE7-A167-C340-B46A-00A5F1D2F8A5}" srcOrd="7" destOrd="0" presId="urn:microsoft.com/office/officeart/2005/8/layout/default"/>
    <dgm:cxn modelId="{3D7811E9-E403-9A43-94F0-2E0ABF9C5A31}" type="presParOf" srcId="{6F0E5135-3F9A-8D40-9A0A-8B5CF47432C9}" destId="{DAC1F75B-2478-BD47-92E4-295CE4E19031}" srcOrd="8" destOrd="0" presId="urn:microsoft.com/office/officeart/2005/8/layout/default"/>
    <dgm:cxn modelId="{09E4EA2E-6018-F945-AAD4-88F3E6B862B5}" type="presParOf" srcId="{6F0E5135-3F9A-8D40-9A0A-8B5CF47432C9}" destId="{38A6F4CB-D807-FF40-93CC-E0CD7C463BAD}" srcOrd="9" destOrd="0" presId="urn:microsoft.com/office/officeart/2005/8/layout/default"/>
    <dgm:cxn modelId="{03D90BCB-90B4-0143-AD1E-F1FACC229203}" type="presParOf" srcId="{6F0E5135-3F9A-8D40-9A0A-8B5CF47432C9}" destId="{1635883A-81D6-5D47-B0B0-9A30C97D97FD}"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EE4CA2-436F-184B-8F61-1A8DD30CF58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E36119E-A6DA-B14A-AA45-C4308711C66E}">
      <dgm:prSet phldrT="[Text]" custT="1"/>
      <dgm:spPr>
        <a:solidFill>
          <a:srgbClr val="2A476D"/>
        </a:solidFill>
        <a:ln>
          <a:solidFill>
            <a:schemeClr val="accent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b="1" dirty="0"/>
            <a:t>Patent Preemption</a:t>
          </a:r>
        </a:p>
      </dgm:t>
    </dgm:pt>
    <dgm:pt modelId="{994DF251-A8C3-6D41-9EF9-B0608FBFABDF}" type="parTrans" cxnId="{CE951E6F-5FDC-C74B-AF15-CC74D32979B6}">
      <dgm:prSet/>
      <dgm:spPr/>
      <dgm:t>
        <a:bodyPr/>
        <a:lstStyle/>
        <a:p>
          <a:endParaRPr lang="en-US"/>
        </a:p>
      </dgm:t>
    </dgm:pt>
    <dgm:pt modelId="{D80943FB-A3F3-DD4B-9536-6223533691B1}" type="sibTrans" cxnId="{CE951E6F-5FDC-C74B-AF15-CC74D32979B6}">
      <dgm:prSet/>
      <dgm:spPr/>
      <dgm:t>
        <a:bodyPr/>
        <a:lstStyle/>
        <a:p>
          <a:endParaRPr lang="en-US"/>
        </a:p>
      </dgm:t>
    </dgm:pt>
    <dgm:pt modelId="{3AA42E59-380A-A442-A056-93BFF437877A}">
      <dgm:prSet phldrT="[Text]" custT="1"/>
      <dgm:spPr>
        <a:solidFill>
          <a:srgbClr val="2A476D"/>
        </a:solidFill>
        <a:ln>
          <a:solidFill>
            <a:schemeClr val="accent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b="1" dirty="0"/>
            <a:t>Vagueness</a:t>
          </a:r>
        </a:p>
      </dgm:t>
    </dgm:pt>
    <dgm:pt modelId="{FA1BAF9A-C6B2-DF4A-B902-676EE6819611}" type="parTrans" cxnId="{43E7D7BC-D983-CE4B-97A3-8FED563FE00B}">
      <dgm:prSet/>
      <dgm:spPr/>
      <dgm:t>
        <a:bodyPr/>
        <a:lstStyle/>
        <a:p>
          <a:endParaRPr lang="en-US"/>
        </a:p>
      </dgm:t>
    </dgm:pt>
    <dgm:pt modelId="{5A4C9B1F-33DB-C24D-9AAF-101E016B6420}" type="sibTrans" cxnId="{43E7D7BC-D983-CE4B-97A3-8FED563FE00B}">
      <dgm:prSet/>
      <dgm:spPr/>
      <dgm:t>
        <a:bodyPr/>
        <a:lstStyle/>
        <a:p>
          <a:endParaRPr lang="en-US"/>
        </a:p>
      </dgm:t>
    </dgm:pt>
    <dgm:pt modelId="{A5FD3A70-3CF4-4B43-83F0-9A27E96F7F3E}">
      <dgm:prSet custT="1"/>
      <dgm:spPr>
        <a:solidFill>
          <a:srgbClr val="2A476D"/>
        </a:solidFill>
        <a:ln>
          <a:solidFill>
            <a:schemeClr val="accent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b="1" dirty="0"/>
            <a:t>Dormant Commerce Clause</a:t>
          </a:r>
        </a:p>
      </dgm:t>
    </dgm:pt>
    <dgm:pt modelId="{96AEA1CE-5B28-F54B-A66D-DDFD47693B2A}" type="parTrans" cxnId="{2B908DFE-453A-B841-9369-1FFC05690BBD}">
      <dgm:prSet/>
      <dgm:spPr/>
      <dgm:t>
        <a:bodyPr/>
        <a:lstStyle/>
        <a:p>
          <a:endParaRPr lang="en-US"/>
        </a:p>
      </dgm:t>
    </dgm:pt>
    <dgm:pt modelId="{75FBEC94-296C-F846-953E-052125A1B972}" type="sibTrans" cxnId="{2B908DFE-453A-B841-9369-1FFC05690BBD}">
      <dgm:prSet/>
      <dgm:spPr/>
      <dgm:t>
        <a:bodyPr/>
        <a:lstStyle/>
        <a:p>
          <a:endParaRPr lang="en-US"/>
        </a:p>
      </dgm:t>
    </dgm:pt>
    <dgm:pt modelId="{3ECFFC85-7123-0049-8482-4F661D79B492}">
      <dgm:prSet custT="1"/>
      <dgm:spPr>
        <a:solidFill>
          <a:schemeClr val="bg1">
            <a:lumMod val="85000"/>
          </a:schemeClr>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dirty="0">
              <a:solidFill>
                <a:schemeClr val="tx1"/>
              </a:solidFill>
            </a:rPr>
            <a:t>State price controls on patented drugs interfere with the federal            patent scheme</a:t>
          </a:r>
        </a:p>
      </dgm:t>
    </dgm:pt>
    <dgm:pt modelId="{AD41F188-E472-814C-8328-5CD51B294233}" type="parTrans" cxnId="{B5216219-42FB-D24A-8351-A00D1EB6FB4E}">
      <dgm:prSet/>
      <dgm:spPr/>
      <dgm:t>
        <a:bodyPr/>
        <a:lstStyle/>
        <a:p>
          <a:endParaRPr lang="en-US"/>
        </a:p>
      </dgm:t>
    </dgm:pt>
    <dgm:pt modelId="{AD087D05-0391-9F40-9C45-043706C0C620}" type="sibTrans" cxnId="{B5216219-42FB-D24A-8351-A00D1EB6FB4E}">
      <dgm:prSet/>
      <dgm:spPr/>
      <dgm:t>
        <a:bodyPr/>
        <a:lstStyle/>
        <a:p>
          <a:endParaRPr lang="en-US"/>
        </a:p>
      </dgm:t>
    </dgm:pt>
    <dgm:pt modelId="{61AB71D8-96AD-DD4F-8172-3EB9CD875652}">
      <dgm:prSet custT="1"/>
      <dgm:spPr>
        <a:solidFill>
          <a:schemeClr val="bg1">
            <a:lumMod val="85000"/>
          </a:schemeClr>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dirty="0">
              <a:solidFill>
                <a:schemeClr val="tx1"/>
              </a:solidFill>
            </a:rPr>
            <a:t>Laws must define prohibited conduct well enough for companies to      know what's illegal</a:t>
          </a:r>
        </a:p>
      </dgm:t>
    </dgm:pt>
    <dgm:pt modelId="{93EB1B57-9400-8D46-9BA1-7240C9DDD976}" type="parTrans" cxnId="{7C76B60F-3099-7647-93A2-EBD7ECB6489C}">
      <dgm:prSet/>
      <dgm:spPr/>
      <dgm:t>
        <a:bodyPr/>
        <a:lstStyle/>
        <a:p>
          <a:endParaRPr lang="en-US"/>
        </a:p>
      </dgm:t>
    </dgm:pt>
    <dgm:pt modelId="{10341441-1591-EB4F-98C8-E8957D91CCD9}" type="sibTrans" cxnId="{7C76B60F-3099-7647-93A2-EBD7ECB6489C}">
      <dgm:prSet/>
      <dgm:spPr/>
      <dgm:t>
        <a:bodyPr/>
        <a:lstStyle/>
        <a:p>
          <a:endParaRPr lang="en-US"/>
        </a:p>
      </dgm:t>
    </dgm:pt>
    <dgm:pt modelId="{3AF59348-DEF7-B948-BEED-B3FB167F7680}">
      <dgm:prSet custT="1"/>
      <dgm:spPr>
        <a:solidFill>
          <a:schemeClr val="bg1">
            <a:lumMod val="85000"/>
          </a:schemeClr>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2700"/>
        </a:sp3d>
      </dgm:spPr>
      <dgm:t>
        <a:bodyPr/>
        <a:lstStyle/>
        <a:p>
          <a:r>
            <a:rPr lang="en-US" sz="2000" dirty="0">
              <a:solidFill>
                <a:schemeClr val="tx1"/>
              </a:solidFill>
            </a:rPr>
            <a:t>States can't regulate prices charged in out-of-state transactions</a:t>
          </a:r>
        </a:p>
      </dgm:t>
    </dgm:pt>
    <dgm:pt modelId="{1D094383-41B3-BB4E-AF3D-74D93CEB18E3}" type="parTrans" cxnId="{8DA1FD1C-B014-AE49-B038-4C347C3BF9DA}">
      <dgm:prSet/>
      <dgm:spPr/>
      <dgm:t>
        <a:bodyPr/>
        <a:lstStyle/>
        <a:p>
          <a:endParaRPr lang="en-US"/>
        </a:p>
      </dgm:t>
    </dgm:pt>
    <dgm:pt modelId="{02AA27C8-B7A5-1443-969A-97078AA8BBB6}" type="sibTrans" cxnId="{8DA1FD1C-B014-AE49-B038-4C347C3BF9DA}">
      <dgm:prSet/>
      <dgm:spPr/>
      <dgm:t>
        <a:bodyPr/>
        <a:lstStyle/>
        <a:p>
          <a:endParaRPr lang="en-US"/>
        </a:p>
      </dgm:t>
    </dgm:pt>
    <dgm:pt modelId="{6F0E5135-3F9A-8D40-9A0A-8B5CF47432C9}" type="pres">
      <dgm:prSet presAssocID="{A8EE4CA2-436F-184B-8F61-1A8DD30CF58D}" presName="diagram" presStyleCnt="0">
        <dgm:presLayoutVars>
          <dgm:dir/>
          <dgm:resizeHandles val="exact"/>
        </dgm:presLayoutVars>
      </dgm:prSet>
      <dgm:spPr/>
    </dgm:pt>
    <dgm:pt modelId="{8340B6C7-A225-304C-88F3-94C0F3478551}" type="pres">
      <dgm:prSet presAssocID="{2E36119E-A6DA-B14A-AA45-C4308711C66E}" presName="node" presStyleLbl="node1" presStyleIdx="0" presStyleCnt="6" custScaleX="84298">
        <dgm:presLayoutVars>
          <dgm:bulletEnabled val="1"/>
        </dgm:presLayoutVars>
      </dgm:prSet>
      <dgm:spPr/>
    </dgm:pt>
    <dgm:pt modelId="{3BFE73AC-EF14-1B43-B92F-F1ED1E16ED9F}" type="pres">
      <dgm:prSet presAssocID="{D80943FB-A3F3-DD4B-9536-6223533691B1}" presName="sibTrans" presStyleCnt="0"/>
      <dgm:spPr/>
    </dgm:pt>
    <dgm:pt modelId="{7E3344BA-A424-D648-B1F7-9B7CFE3C8CF3}" type="pres">
      <dgm:prSet presAssocID="{3ECFFC85-7123-0049-8482-4F661D79B492}" presName="node" presStyleLbl="node1" presStyleIdx="1" presStyleCnt="6" custScaleX="154053" custLinFactNeighborX="-2446" custLinFactNeighborY="-11429">
        <dgm:presLayoutVars>
          <dgm:bulletEnabled val="1"/>
        </dgm:presLayoutVars>
      </dgm:prSet>
      <dgm:spPr/>
    </dgm:pt>
    <dgm:pt modelId="{8FD06AB2-BF81-B141-BF64-B93B288DD9BD}" type="pres">
      <dgm:prSet presAssocID="{AD087D05-0391-9F40-9C45-043706C0C620}" presName="sibTrans" presStyleCnt="0"/>
      <dgm:spPr/>
    </dgm:pt>
    <dgm:pt modelId="{A9CF17ED-D694-C143-8D65-43C56565DFF1}" type="pres">
      <dgm:prSet presAssocID="{3AA42E59-380A-A442-A056-93BFF437877A}" presName="node" presStyleLbl="node1" presStyleIdx="2" presStyleCnt="6" custScaleX="84298" custLinFactNeighborY="-5105">
        <dgm:presLayoutVars>
          <dgm:bulletEnabled val="1"/>
        </dgm:presLayoutVars>
      </dgm:prSet>
      <dgm:spPr/>
    </dgm:pt>
    <dgm:pt modelId="{857AF43E-1F67-4046-A2BF-079D2A163033}" type="pres">
      <dgm:prSet presAssocID="{5A4C9B1F-33DB-C24D-9AAF-101E016B6420}" presName="sibTrans" presStyleCnt="0"/>
      <dgm:spPr/>
    </dgm:pt>
    <dgm:pt modelId="{FFB14C1A-9A67-384B-81EE-2F76284C505C}" type="pres">
      <dgm:prSet presAssocID="{61AB71D8-96AD-DD4F-8172-3EB9CD875652}" presName="node" presStyleLbl="node1" presStyleIdx="3" presStyleCnt="6" custScaleX="154269" custScaleY="99931" custLinFactNeighborX="-2448" custLinFactNeighborY="-5105">
        <dgm:presLayoutVars>
          <dgm:bulletEnabled val="1"/>
        </dgm:presLayoutVars>
      </dgm:prSet>
      <dgm:spPr/>
    </dgm:pt>
    <dgm:pt modelId="{E8971AE7-A167-C340-B46A-00A5F1D2F8A5}" type="pres">
      <dgm:prSet presAssocID="{10341441-1591-EB4F-98C8-E8957D91CCD9}" presName="sibTrans" presStyleCnt="0"/>
      <dgm:spPr/>
    </dgm:pt>
    <dgm:pt modelId="{DAC1F75B-2478-BD47-92E4-295CE4E19031}" type="pres">
      <dgm:prSet presAssocID="{A5FD3A70-3CF4-4B43-83F0-9A27E96F7F3E}" presName="node" presStyleLbl="node1" presStyleIdx="4" presStyleCnt="6" custScaleX="84298" custLinFactNeighborX="612" custLinFactNeighborY="-11231">
        <dgm:presLayoutVars>
          <dgm:bulletEnabled val="1"/>
        </dgm:presLayoutVars>
      </dgm:prSet>
      <dgm:spPr/>
    </dgm:pt>
    <dgm:pt modelId="{38A6F4CB-D807-FF40-93CC-E0CD7C463BAD}" type="pres">
      <dgm:prSet presAssocID="{75FBEC94-296C-F846-953E-052125A1B972}" presName="sibTrans" presStyleCnt="0"/>
      <dgm:spPr/>
    </dgm:pt>
    <dgm:pt modelId="{1635883A-81D6-5D47-B0B0-9A30C97D97FD}" type="pres">
      <dgm:prSet presAssocID="{3AF59348-DEF7-B948-BEED-B3FB167F7680}" presName="node" presStyleLbl="node1" presStyleIdx="5" presStyleCnt="6" custScaleX="155706" custLinFactNeighborX="-1836" custLinFactNeighborY="-10211">
        <dgm:presLayoutVars>
          <dgm:bulletEnabled val="1"/>
        </dgm:presLayoutVars>
      </dgm:prSet>
      <dgm:spPr/>
    </dgm:pt>
  </dgm:ptLst>
  <dgm:cxnLst>
    <dgm:cxn modelId="{7C76B60F-3099-7647-93A2-EBD7ECB6489C}" srcId="{A8EE4CA2-436F-184B-8F61-1A8DD30CF58D}" destId="{61AB71D8-96AD-DD4F-8172-3EB9CD875652}" srcOrd="3" destOrd="0" parTransId="{93EB1B57-9400-8D46-9BA1-7240C9DDD976}" sibTransId="{10341441-1591-EB4F-98C8-E8957D91CCD9}"/>
    <dgm:cxn modelId="{0D071B15-AA20-FD46-BE6C-0EE52227D830}" type="presOf" srcId="{A8EE4CA2-436F-184B-8F61-1A8DD30CF58D}" destId="{6F0E5135-3F9A-8D40-9A0A-8B5CF47432C9}" srcOrd="0" destOrd="0" presId="urn:microsoft.com/office/officeart/2005/8/layout/default"/>
    <dgm:cxn modelId="{B5216219-42FB-D24A-8351-A00D1EB6FB4E}" srcId="{A8EE4CA2-436F-184B-8F61-1A8DD30CF58D}" destId="{3ECFFC85-7123-0049-8482-4F661D79B492}" srcOrd="1" destOrd="0" parTransId="{AD41F188-E472-814C-8328-5CD51B294233}" sibTransId="{AD087D05-0391-9F40-9C45-043706C0C620}"/>
    <dgm:cxn modelId="{8DA1FD1C-B014-AE49-B038-4C347C3BF9DA}" srcId="{A8EE4CA2-436F-184B-8F61-1A8DD30CF58D}" destId="{3AF59348-DEF7-B948-BEED-B3FB167F7680}" srcOrd="5" destOrd="0" parTransId="{1D094383-41B3-BB4E-AF3D-74D93CEB18E3}" sibTransId="{02AA27C8-B7A5-1443-969A-97078AA8BBB6}"/>
    <dgm:cxn modelId="{478BDD30-445E-4B4F-818F-97B3A53510AA}" type="presOf" srcId="{2E36119E-A6DA-B14A-AA45-C4308711C66E}" destId="{8340B6C7-A225-304C-88F3-94C0F3478551}" srcOrd="0" destOrd="0" presId="urn:microsoft.com/office/officeart/2005/8/layout/default"/>
    <dgm:cxn modelId="{22B96260-C050-AB4C-88BA-B43FDC211BE9}" type="presOf" srcId="{A5FD3A70-3CF4-4B43-83F0-9A27E96F7F3E}" destId="{DAC1F75B-2478-BD47-92E4-295CE4E19031}" srcOrd="0" destOrd="0" presId="urn:microsoft.com/office/officeart/2005/8/layout/default"/>
    <dgm:cxn modelId="{FFF5CE68-6EFC-FF41-B34B-A0E9862D6373}" type="presOf" srcId="{3ECFFC85-7123-0049-8482-4F661D79B492}" destId="{7E3344BA-A424-D648-B1F7-9B7CFE3C8CF3}" srcOrd="0" destOrd="0" presId="urn:microsoft.com/office/officeart/2005/8/layout/default"/>
    <dgm:cxn modelId="{C5C2914C-3E1C-574B-BAA6-E3BDC0479BA1}" type="presOf" srcId="{3AA42E59-380A-A442-A056-93BFF437877A}" destId="{A9CF17ED-D694-C143-8D65-43C56565DFF1}" srcOrd="0" destOrd="0" presId="urn:microsoft.com/office/officeart/2005/8/layout/default"/>
    <dgm:cxn modelId="{CE951E6F-5FDC-C74B-AF15-CC74D32979B6}" srcId="{A8EE4CA2-436F-184B-8F61-1A8DD30CF58D}" destId="{2E36119E-A6DA-B14A-AA45-C4308711C66E}" srcOrd="0" destOrd="0" parTransId="{994DF251-A8C3-6D41-9EF9-B0608FBFABDF}" sibTransId="{D80943FB-A3F3-DD4B-9536-6223533691B1}"/>
    <dgm:cxn modelId="{43E7D7BC-D983-CE4B-97A3-8FED563FE00B}" srcId="{A8EE4CA2-436F-184B-8F61-1A8DD30CF58D}" destId="{3AA42E59-380A-A442-A056-93BFF437877A}" srcOrd="2" destOrd="0" parTransId="{FA1BAF9A-C6B2-DF4A-B902-676EE6819611}" sibTransId="{5A4C9B1F-33DB-C24D-9AAF-101E016B6420}"/>
    <dgm:cxn modelId="{DEA85FD5-4097-764E-BB2F-765560586BCE}" type="presOf" srcId="{3AF59348-DEF7-B948-BEED-B3FB167F7680}" destId="{1635883A-81D6-5D47-B0B0-9A30C97D97FD}" srcOrd="0" destOrd="0" presId="urn:microsoft.com/office/officeart/2005/8/layout/default"/>
    <dgm:cxn modelId="{8793F2DA-61A2-6149-ABF4-09C5C7E1E005}" type="presOf" srcId="{61AB71D8-96AD-DD4F-8172-3EB9CD875652}" destId="{FFB14C1A-9A67-384B-81EE-2F76284C505C}" srcOrd="0" destOrd="0" presId="urn:microsoft.com/office/officeart/2005/8/layout/default"/>
    <dgm:cxn modelId="{2B908DFE-453A-B841-9369-1FFC05690BBD}" srcId="{A8EE4CA2-436F-184B-8F61-1A8DD30CF58D}" destId="{A5FD3A70-3CF4-4B43-83F0-9A27E96F7F3E}" srcOrd="4" destOrd="0" parTransId="{96AEA1CE-5B28-F54B-A66D-DDFD47693B2A}" sibTransId="{75FBEC94-296C-F846-953E-052125A1B972}"/>
    <dgm:cxn modelId="{FF82EBD8-FE57-A44C-BC9A-3906AEAF4C38}" type="presParOf" srcId="{6F0E5135-3F9A-8D40-9A0A-8B5CF47432C9}" destId="{8340B6C7-A225-304C-88F3-94C0F3478551}" srcOrd="0" destOrd="0" presId="urn:microsoft.com/office/officeart/2005/8/layout/default"/>
    <dgm:cxn modelId="{BB01848A-AAFC-4F4B-8E1B-854E20F19D34}" type="presParOf" srcId="{6F0E5135-3F9A-8D40-9A0A-8B5CF47432C9}" destId="{3BFE73AC-EF14-1B43-B92F-F1ED1E16ED9F}" srcOrd="1" destOrd="0" presId="urn:microsoft.com/office/officeart/2005/8/layout/default"/>
    <dgm:cxn modelId="{72DB3AF7-1B49-7B41-8866-46CC10DA5E9A}" type="presParOf" srcId="{6F0E5135-3F9A-8D40-9A0A-8B5CF47432C9}" destId="{7E3344BA-A424-D648-B1F7-9B7CFE3C8CF3}" srcOrd="2" destOrd="0" presId="urn:microsoft.com/office/officeart/2005/8/layout/default"/>
    <dgm:cxn modelId="{0C2210D4-0E3B-2842-BE7A-2E36545871F5}" type="presParOf" srcId="{6F0E5135-3F9A-8D40-9A0A-8B5CF47432C9}" destId="{8FD06AB2-BF81-B141-BF64-B93B288DD9BD}" srcOrd="3" destOrd="0" presId="urn:microsoft.com/office/officeart/2005/8/layout/default"/>
    <dgm:cxn modelId="{287E44C8-A4EF-2743-80E3-D72B2C9B905F}" type="presParOf" srcId="{6F0E5135-3F9A-8D40-9A0A-8B5CF47432C9}" destId="{A9CF17ED-D694-C143-8D65-43C56565DFF1}" srcOrd="4" destOrd="0" presId="urn:microsoft.com/office/officeart/2005/8/layout/default"/>
    <dgm:cxn modelId="{0F60522A-0666-304C-A82E-A2C3FDFCE53F}" type="presParOf" srcId="{6F0E5135-3F9A-8D40-9A0A-8B5CF47432C9}" destId="{857AF43E-1F67-4046-A2BF-079D2A163033}" srcOrd="5" destOrd="0" presId="urn:microsoft.com/office/officeart/2005/8/layout/default"/>
    <dgm:cxn modelId="{292E307A-5469-CB4B-9DDC-98E0C9296D6C}" type="presParOf" srcId="{6F0E5135-3F9A-8D40-9A0A-8B5CF47432C9}" destId="{FFB14C1A-9A67-384B-81EE-2F76284C505C}" srcOrd="6" destOrd="0" presId="urn:microsoft.com/office/officeart/2005/8/layout/default"/>
    <dgm:cxn modelId="{CD0021D7-E8B0-5E4E-A809-9BF1996429A1}" type="presParOf" srcId="{6F0E5135-3F9A-8D40-9A0A-8B5CF47432C9}" destId="{E8971AE7-A167-C340-B46A-00A5F1D2F8A5}" srcOrd="7" destOrd="0" presId="urn:microsoft.com/office/officeart/2005/8/layout/default"/>
    <dgm:cxn modelId="{3D7811E9-E403-9A43-94F0-2E0ABF9C5A31}" type="presParOf" srcId="{6F0E5135-3F9A-8D40-9A0A-8B5CF47432C9}" destId="{DAC1F75B-2478-BD47-92E4-295CE4E19031}" srcOrd="8" destOrd="0" presId="urn:microsoft.com/office/officeart/2005/8/layout/default"/>
    <dgm:cxn modelId="{09E4EA2E-6018-F945-AAD4-88F3E6B862B5}" type="presParOf" srcId="{6F0E5135-3F9A-8D40-9A0A-8B5CF47432C9}" destId="{38A6F4CB-D807-FF40-93CC-E0CD7C463BAD}" srcOrd="9" destOrd="0" presId="urn:microsoft.com/office/officeart/2005/8/layout/default"/>
    <dgm:cxn modelId="{03D90BCB-90B4-0143-AD1E-F1FACC229203}" type="presParOf" srcId="{6F0E5135-3F9A-8D40-9A0A-8B5CF47432C9}" destId="{1635883A-81D6-5D47-B0B0-9A30C97D97FD}"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40B6C7-A225-304C-88F3-94C0F3478551}">
      <dsp:nvSpPr>
        <dsp:cNvPr id="0" name=""/>
        <dsp:cNvSpPr/>
      </dsp:nvSpPr>
      <dsp:spPr>
        <a:xfrm>
          <a:off x="455972" y="736"/>
          <a:ext cx="1674769" cy="1192035"/>
        </a:xfrm>
        <a:prstGeom prst="rect">
          <a:avLst/>
        </a:prstGeom>
        <a:solidFill>
          <a:srgbClr val="2A476D"/>
        </a:solidFill>
        <a:ln w="12700" cap="flat" cmpd="sng" algn="ctr">
          <a:solidFill>
            <a:schemeClr val="accent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Patent Preemption</a:t>
          </a:r>
        </a:p>
      </dsp:txBody>
      <dsp:txXfrm>
        <a:off x="455972" y="736"/>
        <a:ext cx="1674769" cy="1192035"/>
      </dsp:txXfrm>
    </dsp:sp>
    <dsp:sp modelId="{7E3344BA-A424-D648-B1F7-9B7CFE3C8CF3}">
      <dsp:nvSpPr>
        <dsp:cNvPr id="0" name=""/>
        <dsp:cNvSpPr/>
      </dsp:nvSpPr>
      <dsp:spPr>
        <a:xfrm>
          <a:off x="2280818" y="0"/>
          <a:ext cx="3060609" cy="1192035"/>
        </a:xfrm>
        <a:prstGeom prst="rect">
          <a:avLst/>
        </a:prstGeom>
        <a:solidFill>
          <a:schemeClr val="bg1">
            <a:lumMod val="85000"/>
          </a:schemeClr>
        </a:solidFill>
        <a:ln w="12700" cap="flat" cmpd="sng" algn="ctr">
          <a:solidFill>
            <a:schemeClr val="tx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State price controls on patented drugs interfere with the federal            patent scheme</a:t>
          </a:r>
        </a:p>
      </dsp:txBody>
      <dsp:txXfrm>
        <a:off x="2280818" y="0"/>
        <a:ext cx="3060609" cy="1192035"/>
      </dsp:txXfrm>
    </dsp:sp>
    <dsp:sp modelId="{A9CF17ED-D694-C143-8D65-43C56565DFF1}">
      <dsp:nvSpPr>
        <dsp:cNvPr id="0" name=""/>
        <dsp:cNvSpPr/>
      </dsp:nvSpPr>
      <dsp:spPr>
        <a:xfrm>
          <a:off x="453826" y="1330591"/>
          <a:ext cx="1674769" cy="1192035"/>
        </a:xfrm>
        <a:prstGeom prst="rect">
          <a:avLst/>
        </a:prstGeom>
        <a:solidFill>
          <a:srgbClr val="2A476D"/>
        </a:solidFill>
        <a:ln w="12700" cap="flat" cmpd="sng" algn="ctr">
          <a:solidFill>
            <a:schemeClr val="accent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Vagueness</a:t>
          </a:r>
        </a:p>
      </dsp:txBody>
      <dsp:txXfrm>
        <a:off x="453826" y="1330591"/>
        <a:ext cx="1674769" cy="1192035"/>
      </dsp:txXfrm>
    </dsp:sp>
    <dsp:sp modelId="{FFB14C1A-9A67-384B-81EE-2F76284C505C}">
      <dsp:nvSpPr>
        <dsp:cNvPr id="0" name=""/>
        <dsp:cNvSpPr/>
      </dsp:nvSpPr>
      <dsp:spPr>
        <a:xfrm>
          <a:off x="2278633" y="1331002"/>
          <a:ext cx="3064901" cy="1191212"/>
        </a:xfrm>
        <a:prstGeom prst="rect">
          <a:avLst/>
        </a:prstGeom>
        <a:solidFill>
          <a:schemeClr val="bg1">
            <a:lumMod val="85000"/>
          </a:schemeClr>
        </a:solidFill>
        <a:ln w="12700" cap="flat" cmpd="sng" algn="ctr">
          <a:solidFill>
            <a:schemeClr val="tx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Laws must define prohibited conduct well enough for companies to      know what's illegal</a:t>
          </a:r>
        </a:p>
      </dsp:txBody>
      <dsp:txXfrm>
        <a:off x="2278633" y="1331002"/>
        <a:ext cx="3064901" cy="1191212"/>
      </dsp:txXfrm>
    </dsp:sp>
    <dsp:sp modelId="{DAC1F75B-2478-BD47-92E4-295CE4E19031}">
      <dsp:nvSpPr>
        <dsp:cNvPr id="0" name=""/>
        <dsp:cNvSpPr/>
      </dsp:nvSpPr>
      <dsp:spPr>
        <a:xfrm>
          <a:off x="451710" y="2648274"/>
          <a:ext cx="1674769" cy="1192035"/>
        </a:xfrm>
        <a:prstGeom prst="rect">
          <a:avLst/>
        </a:prstGeom>
        <a:solidFill>
          <a:srgbClr val="2A476D"/>
        </a:solidFill>
        <a:ln w="12700" cap="flat" cmpd="sng" algn="ctr">
          <a:solidFill>
            <a:schemeClr val="accent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Dormant Commerce Clause</a:t>
          </a:r>
        </a:p>
      </dsp:txBody>
      <dsp:txXfrm>
        <a:off x="451710" y="2648274"/>
        <a:ext cx="1674769" cy="1192035"/>
      </dsp:txXfrm>
    </dsp:sp>
    <dsp:sp modelId="{1635883A-81D6-5D47-B0B0-9A30C97D97FD}">
      <dsp:nvSpPr>
        <dsp:cNvPr id="0" name=""/>
        <dsp:cNvSpPr/>
      </dsp:nvSpPr>
      <dsp:spPr>
        <a:xfrm>
          <a:off x="2276517" y="2660433"/>
          <a:ext cx="3093450" cy="1192035"/>
        </a:xfrm>
        <a:prstGeom prst="rect">
          <a:avLst/>
        </a:prstGeom>
        <a:solidFill>
          <a:schemeClr val="bg1">
            <a:lumMod val="85000"/>
          </a:schemeClr>
        </a:solidFill>
        <a:ln w="12700" cap="flat" cmpd="sng" algn="ctr">
          <a:solidFill>
            <a:schemeClr val="tx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States can't regulate prices charged in out-of-state transactions</a:t>
          </a:r>
        </a:p>
      </dsp:txBody>
      <dsp:txXfrm>
        <a:off x="2276517" y="2660433"/>
        <a:ext cx="3093450" cy="1192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40B6C7-A225-304C-88F3-94C0F3478551}">
      <dsp:nvSpPr>
        <dsp:cNvPr id="0" name=""/>
        <dsp:cNvSpPr/>
      </dsp:nvSpPr>
      <dsp:spPr>
        <a:xfrm>
          <a:off x="455972" y="736"/>
          <a:ext cx="1674769" cy="1192035"/>
        </a:xfrm>
        <a:prstGeom prst="rect">
          <a:avLst/>
        </a:prstGeom>
        <a:solidFill>
          <a:srgbClr val="2A476D"/>
        </a:solidFill>
        <a:ln w="12700" cap="flat" cmpd="sng" algn="ctr">
          <a:solidFill>
            <a:schemeClr val="accent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Patent Preemption</a:t>
          </a:r>
        </a:p>
      </dsp:txBody>
      <dsp:txXfrm>
        <a:off x="455972" y="736"/>
        <a:ext cx="1674769" cy="1192035"/>
      </dsp:txXfrm>
    </dsp:sp>
    <dsp:sp modelId="{7E3344BA-A424-D648-B1F7-9B7CFE3C8CF3}">
      <dsp:nvSpPr>
        <dsp:cNvPr id="0" name=""/>
        <dsp:cNvSpPr/>
      </dsp:nvSpPr>
      <dsp:spPr>
        <a:xfrm>
          <a:off x="2280818" y="0"/>
          <a:ext cx="3060609" cy="1192035"/>
        </a:xfrm>
        <a:prstGeom prst="rect">
          <a:avLst/>
        </a:prstGeom>
        <a:solidFill>
          <a:schemeClr val="bg1">
            <a:lumMod val="85000"/>
          </a:schemeClr>
        </a:solidFill>
        <a:ln w="12700" cap="flat" cmpd="sng" algn="ctr">
          <a:solidFill>
            <a:schemeClr val="tx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State price controls on patented drugs interfere with the federal            patent scheme</a:t>
          </a:r>
        </a:p>
      </dsp:txBody>
      <dsp:txXfrm>
        <a:off x="2280818" y="0"/>
        <a:ext cx="3060609" cy="1192035"/>
      </dsp:txXfrm>
    </dsp:sp>
    <dsp:sp modelId="{A9CF17ED-D694-C143-8D65-43C56565DFF1}">
      <dsp:nvSpPr>
        <dsp:cNvPr id="0" name=""/>
        <dsp:cNvSpPr/>
      </dsp:nvSpPr>
      <dsp:spPr>
        <a:xfrm>
          <a:off x="453826" y="1330591"/>
          <a:ext cx="1674769" cy="1192035"/>
        </a:xfrm>
        <a:prstGeom prst="rect">
          <a:avLst/>
        </a:prstGeom>
        <a:solidFill>
          <a:srgbClr val="2A476D"/>
        </a:solidFill>
        <a:ln w="12700" cap="flat" cmpd="sng" algn="ctr">
          <a:solidFill>
            <a:schemeClr val="accent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Vagueness</a:t>
          </a:r>
        </a:p>
      </dsp:txBody>
      <dsp:txXfrm>
        <a:off x="453826" y="1330591"/>
        <a:ext cx="1674769" cy="1192035"/>
      </dsp:txXfrm>
    </dsp:sp>
    <dsp:sp modelId="{FFB14C1A-9A67-384B-81EE-2F76284C505C}">
      <dsp:nvSpPr>
        <dsp:cNvPr id="0" name=""/>
        <dsp:cNvSpPr/>
      </dsp:nvSpPr>
      <dsp:spPr>
        <a:xfrm>
          <a:off x="2278633" y="1331002"/>
          <a:ext cx="3064901" cy="1191212"/>
        </a:xfrm>
        <a:prstGeom prst="rect">
          <a:avLst/>
        </a:prstGeom>
        <a:solidFill>
          <a:schemeClr val="bg1">
            <a:lumMod val="85000"/>
          </a:schemeClr>
        </a:solidFill>
        <a:ln w="12700" cap="flat" cmpd="sng" algn="ctr">
          <a:solidFill>
            <a:schemeClr val="tx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Laws must define prohibited conduct well enough for companies to      know what's illegal</a:t>
          </a:r>
        </a:p>
      </dsp:txBody>
      <dsp:txXfrm>
        <a:off x="2278633" y="1331002"/>
        <a:ext cx="3064901" cy="1191212"/>
      </dsp:txXfrm>
    </dsp:sp>
    <dsp:sp modelId="{DAC1F75B-2478-BD47-92E4-295CE4E19031}">
      <dsp:nvSpPr>
        <dsp:cNvPr id="0" name=""/>
        <dsp:cNvSpPr/>
      </dsp:nvSpPr>
      <dsp:spPr>
        <a:xfrm>
          <a:off x="451710" y="2648274"/>
          <a:ext cx="1674769" cy="1192035"/>
        </a:xfrm>
        <a:prstGeom prst="rect">
          <a:avLst/>
        </a:prstGeom>
        <a:solidFill>
          <a:srgbClr val="2A476D"/>
        </a:solidFill>
        <a:ln w="12700" cap="flat" cmpd="sng" algn="ctr">
          <a:solidFill>
            <a:schemeClr val="accent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Dormant Commerce Clause</a:t>
          </a:r>
        </a:p>
      </dsp:txBody>
      <dsp:txXfrm>
        <a:off x="451710" y="2648274"/>
        <a:ext cx="1674769" cy="1192035"/>
      </dsp:txXfrm>
    </dsp:sp>
    <dsp:sp modelId="{1635883A-81D6-5D47-B0B0-9A30C97D97FD}">
      <dsp:nvSpPr>
        <dsp:cNvPr id="0" name=""/>
        <dsp:cNvSpPr/>
      </dsp:nvSpPr>
      <dsp:spPr>
        <a:xfrm>
          <a:off x="2276517" y="2660433"/>
          <a:ext cx="3093450" cy="1192035"/>
        </a:xfrm>
        <a:prstGeom prst="rect">
          <a:avLst/>
        </a:prstGeom>
        <a:solidFill>
          <a:schemeClr val="bg1">
            <a:lumMod val="85000"/>
          </a:schemeClr>
        </a:solidFill>
        <a:ln w="12700" cap="flat" cmpd="sng" algn="ctr">
          <a:solidFill>
            <a:schemeClr val="tx1"/>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w="127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States can't regulate prices charged in out-of-state transactions</a:t>
          </a:r>
        </a:p>
      </dsp:txBody>
      <dsp:txXfrm>
        <a:off x="2276517" y="2660433"/>
        <a:ext cx="3093450" cy="11920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460BD-C5DF-014A-8F07-F7FDBB957489}" type="datetimeFigureOut">
              <a:rPr lang="en-US" smtClean="0"/>
              <a:t>9/29/2020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AAB166-A999-534E-8715-BDE85E424135}" type="slidenum">
              <a:rPr lang="en-US" smtClean="0"/>
              <a:t>‹#›</a:t>
            </a:fld>
            <a:endParaRPr lang="en-US" dirty="0"/>
          </a:p>
        </p:txBody>
      </p:sp>
    </p:spTree>
    <p:extLst>
      <p:ext uri="{BB962C8B-B14F-4D97-AF65-F5344CB8AC3E}">
        <p14:creationId xmlns:p14="http://schemas.microsoft.com/office/powerpoint/2010/main" val="141585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AAB166-A999-534E-8715-BDE85E424135}" type="slidenum">
              <a:rPr lang="en-US" smtClean="0"/>
              <a:t>3</a:t>
            </a:fld>
            <a:endParaRPr lang="en-US" dirty="0"/>
          </a:p>
        </p:txBody>
      </p:sp>
    </p:spTree>
    <p:extLst>
      <p:ext uri="{BB962C8B-B14F-4D97-AF65-F5344CB8AC3E}">
        <p14:creationId xmlns:p14="http://schemas.microsoft.com/office/powerpoint/2010/main" val="3022477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45AAB166-A999-534E-8715-BDE85E424135}" type="slidenum">
              <a:rPr lang="en-US" smtClean="0"/>
              <a:t>4</a:t>
            </a:fld>
            <a:endParaRPr lang="en-US" dirty="0"/>
          </a:p>
        </p:txBody>
      </p:sp>
    </p:spTree>
    <p:extLst>
      <p:ext uri="{BB962C8B-B14F-4D97-AF65-F5344CB8AC3E}">
        <p14:creationId xmlns:p14="http://schemas.microsoft.com/office/powerpoint/2010/main" val="386225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AAB166-A999-534E-8715-BDE85E424135}" type="slidenum">
              <a:rPr lang="en-US" smtClean="0"/>
              <a:t>6</a:t>
            </a:fld>
            <a:endParaRPr lang="en-US" dirty="0"/>
          </a:p>
        </p:txBody>
      </p:sp>
    </p:spTree>
    <p:extLst>
      <p:ext uri="{BB962C8B-B14F-4D97-AF65-F5344CB8AC3E}">
        <p14:creationId xmlns:p14="http://schemas.microsoft.com/office/powerpoint/2010/main" val="381097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AAB166-A999-534E-8715-BDE85E424135}" type="slidenum">
              <a:rPr lang="en-US" smtClean="0"/>
              <a:t>7</a:t>
            </a:fld>
            <a:endParaRPr lang="en-US" dirty="0"/>
          </a:p>
        </p:txBody>
      </p:sp>
    </p:spTree>
    <p:extLst>
      <p:ext uri="{BB962C8B-B14F-4D97-AF65-F5344CB8AC3E}">
        <p14:creationId xmlns:p14="http://schemas.microsoft.com/office/powerpoint/2010/main" val="2143682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AAB166-A999-534E-8715-BDE85E424135}" type="slidenum">
              <a:rPr lang="en-US" smtClean="0"/>
              <a:t>8</a:t>
            </a:fld>
            <a:endParaRPr lang="en-US" dirty="0"/>
          </a:p>
        </p:txBody>
      </p:sp>
    </p:spTree>
    <p:extLst>
      <p:ext uri="{BB962C8B-B14F-4D97-AF65-F5344CB8AC3E}">
        <p14:creationId xmlns:p14="http://schemas.microsoft.com/office/powerpoint/2010/main" val="3065867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AAB166-A999-534E-8715-BDE85E424135}" type="slidenum">
              <a:rPr lang="en-US" smtClean="0"/>
              <a:t>9</a:t>
            </a:fld>
            <a:endParaRPr lang="en-US" dirty="0"/>
          </a:p>
        </p:txBody>
      </p:sp>
    </p:spTree>
    <p:extLst>
      <p:ext uri="{BB962C8B-B14F-4D97-AF65-F5344CB8AC3E}">
        <p14:creationId xmlns:p14="http://schemas.microsoft.com/office/powerpoint/2010/main" val="586057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AAB166-A999-534E-8715-BDE85E424135}" type="slidenum">
              <a:rPr lang="en-US" smtClean="0"/>
              <a:t>11</a:t>
            </a:fld>
            <a:endParaRPr lang="en-US" dirty="0"/>
          </a:p>
        </p:txBody>
      </p:sp>
    </p:spTree>
    <p:extLst>
      <p:ext uri="{BB962C8B-B14F-4D97-AF65-F5344CB8AC3E}">
        <p14:creationId xmlns:p14="http://schemas.microsoft.com/office/powerpoint/2010/main" val="697737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AAB166-A999-534E-8715-BDE85E424135}" type="slidenum">
              <a:rPr lang="en-US" smtClean="0"/>
              <a:t>12</a:t>
            </a:fld>
            <a:endParaRPr lang="en-US" dirty="0"/>
          </a:p>
        </p:txBody>
      </p:sp>
    </p:spTree>
    <p:extLst>
      <p:ext uri="{BB962C8B-B14F-4D97-AF65-F5344CB8AC3E}">
        <p14:creationId xmlns:p14="http://schemas.microsoft.com/office/powerpoint/2010/main" val="4185086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5C636-94BB-7E4A-A4F2-49D8DB913E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0CDDF5-3CD1-9840-993B-3B5700A5B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973D92-6122-E043-AA6E-FCC9F31CB8E9}"/>
              </a:ext>
            </a:extLst>
          </p:cNvPr>
          <p:cNvSpPr>
            <a:spLocks noGrp="1"/>
          </p:cNvSpPr>
          <p:nvPr>
            <p:ph type="dt" sz="half" idx="10"/>
          </p:nvPr>
        </p:nvSpPr>
        <p:spPr/>
        <p:txBody>
          <a:bodyPr/>
          <a:lstStyle/>
          <a:p>
            <a:fld id="{873AAD9E-ACE7-5B4F-8E8A-209D1595748A}" type="datetime1">
              <a:rPr lang="en-US" smtClean="0"/>
              <a:t>9/29/2020</a:t>
            </a:fld>
            <a:endParaRPr lang="en-US" dirty="0"/>
          </a:p>
        </p:txBody>
      </p:sp>
      <p:sp>
        <p:nvSpPr>
          <p:cNvPr id="5" name="Footer Placeholder 4">
            <a:extLst>
              <a:ext uri="{FF2B5EF4-FFF2-40B4-BE49-F238E27FC236}">
                <a16:creationId xmlns:a16="http://schemas.microsoft.com/office/drawing/2014/main" id="{1CADDC78-79A9-4D49-9045-438E8AF8B0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31E333-EDB7-764C-9FD9-085424849161}"/>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179547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1165-B205-C545-A3C9-3FEFBCE4CA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888D85-13BA-A44F-A60A-4C4D0638A0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9B28F-884A-A54F-B823-15C37FC80235}"/>
              </a:ext>
            </a:extLst>
          </p:cNvPr>
          <p:cNvSpPr>
            <a:spLocks noGrp="1"/>
          </p:cNvSpPr>
          <p:nvPr>
            <p:ph type="dt" sz="half" idx="10"/>
          </p:nvPr>
        </p:nvSpPr>
        <p:spPr/>
        <p:txBody>
          <a:bodyPr/>
          <a:lstStyle/>
          <a:p>
            <a:fld id="{7837D70E-EEAD-E94E-9C87-7DBD25BC20E0}" type="datetime1">
              <a:rPr lang="en-US" smtClean="0"/>
              <a:t>9/29/2020</a:t>
            </a:fld>
            <a:endParaRPr lang="en-US" dirty="0"/>
          </a:p>
        </p:txBody>
      </p:sp>
      <p:sp>
        <p:nvSpPr>
          <p:cNvPr id="5" name="Footer Placeholder 4">
            <a:extLst>
              <a:ext uri="{FF2B5EF4-FFF2-40B4-BE49-F238E27FC236}">
                <a16:creationId xmlns:a16="http://schemas.microsoft.com/office/drawing/2014/main" id="{9D73F740-6518-AC4F-9D89-BFF81A736F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98751B-7EC0-2C48-B384-609739BA71F1}"/>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360271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C0D40-0A74-8A48-ACB9-574AF34CFD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A23DB6-2A8F-574E-B728-C7B2851832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0A086-2F35-5148-97FC-1EB21A721504}"/>
              </a:ext>
            </a:extLst>
          </p:cNvPr>
          <p:cNvSpPr>
            <a:spLocks noGrp="1"/>
          </p:cNvSpPr>
          <p:nvPr>
            <p:ph type="dt" sz="half" idx="10"/>
          </p:nvPr>
        </p:nvSpPr>
        <p:spPr/>
        <p:txBody>
          <a:bodyPr/>
          <a:lstStyle/>
          <a:p>
            <a:fld id="{B322F243-5F84-134E-8C3F-703AE046B31A}" type="datetime1">
              <a:rPr lang="en-US" smtClean="0"/>
              <a:t>9/29/2020</a:t>
            </a:fld>
            <a:endParaRPr lang="en-US" dirty="0"/>
          </a:p>
        </p:txBody>
      </p:sp>
      <p:sp>
        <p:nvSpPr>
          <p:cNvPr id="5" name="Footer Placeholder 4">
            <a:extLst>
              <a:ext uri="{FF2B5EF4-FFF2-40B4-BE49-F238E27FC236}">
                <a16:creationId xmlns:a16="http://schemas.microsoft.com/office/drawing/2014/main" id="{836B137C-2C84-F74B-8373-161E8D706D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E53D71-5967-A24B-9AD5-08D0948088D8}"/>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33959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34BB2-5CD3-024F-B3FD-5BE86C876D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291399-A99F-C147-A7CB-15DBE4B9AC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0A6D05-2E60-8846-B951-839D9810304D}"/>
              </a:ext>
            </a:extLst>
          </p:cNvPr>
          <p:cNvSpPr>
            <a:spLocks noGrp="1"/>
          </p:cNvSpPr>
          <p:nvPr>
            <p:ph type="dt" sz="half" idx="10"/>
          </p:nvPr>
        </p:nvSpPr>
        <p:spPr/>
        <p:txBody>
          <a:bodyPr/>
          <a:lstStyle/>
          <a:p>
            <a:fld id="{935D8E3A-B81D-BF4F-AE55-172B6097CFB1}" type="datetime1">
              <a:rPr lang="en-US" smtClean="0"/>
              <a:t>9/29/2020</a:t>
            </a:fld>
            <a:endParaRPr lang="en-US" dirty="0"/>
          </a:p>
        </p:txBody>
      </p:sp>
      <p:sp>
        <p:nvSpPr>
          <p:cNvPr id="5" name="Footer Placeholder 4">
            <a:extLst>
              <a:ext uri="{FF2B5EF4-FFF2-40B4-BE49-F238E27FC236}">
                <a16:creationId xmlns:a16="http://schemas.microsoft.com/office/drawing/2014/main" id="{EB0918CE-532C-3A45-82B8-0AAA435695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C9DCBA-73D3-D144-9EBD-C9459E3C1003}"/>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3321826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707A7-5F41-E045-B14F-4680940426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00B986-92BC-D24F-97C9-DF4D49249A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D182-93D8-E048-8063-683D0EDC8CBB}"/>
              </a:ext>
            </a:extLst>
          </p:cNvPr>
          <p:cNvSpPr>
            <a:spLocks noGrp="1"/>
          </p:cNvSpPr>
          <p:nvPr>
            <p:ph type="dt" sz="half" idx="10"/>
          </p:nvPr>
        </p:nvSpPr>
        <p:spPr/>
        <p:txBody>
          <a:bodyPr/>
          <a:lstStyle/>
          <a:p>
            <a:fld id="{B07D4632-C7FB-8D4F-B7EF-DCE47811513D}" type="datetime1">
              <a:rPr lang="en-US" smtClean="0"/>
              <a:t>9/29/2020</a:t>
            </a:fld>
            <a:endParaRPr lang="en-US" dirty="0"/>
          </a:p>
        </p:txBody>
      </p:sp>
      <p:sp>
        <p:nvSpPr>
          <p:cNvPr id="5" name="Footer Placeholder 4">
            <a:extLst>
              <a:ext uri="{FF2B5EF4-FFF2-40B4-BE49-F238E27FC236}">
                <a16:creationId xmlns:a16="http://schemas.microsoft.com/office/drawing/2014/main" id="{973CC347-809F-9740-8C51-7BF01BCFCC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808C74-BF04-EB43-9CDE-0A9E79BA7E75}"/>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233283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0C967-24C4-6D4A-8E41-72DF815D50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67512B-235A-CF43-AD78-90FF781ABD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7C70DC-4254-8841-B908-EB24DC6D2A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AD7D87-CE26-F74D-8A84-EEF33B6C755C}"/>
              </a:ext>
            </a:extLst>
          </p:cNvPr>
          <p:cNvSpPr>
            <a:spLocks noGrp="1"/>
          </p:cNvSpPr>
          <p:nvPr>
            <p:ph type="dt" sz="half" idx="10"/>
          </p:nvPr>
        </p:nvSpPr>
        <p:spPr/>
        <p:txBody>
          <a:bodyPr/>
          <a:lstStyle/>
          <a:p>
            <a:fld id="{37A14D4A-290A-8041-9556-89E9044DE330}" type="datetime1">
              <a:rPr lang="en-US" smtClean="0"/>
              <a:t>9/29/2020</a:t>
            </a:fld>
            <a:endParaRPr lang="en-US" dirty="0"/>
          </a:p>
        </p:txBody>
      </p:sp>
      <p:sp>
        <p:nvSpPr>
          <p:cNvPr id="6" name="Footer Placeholder 5">
            <a:extLst>
              <a:ext uri="{FF2B5EF4-FFF2-40B4-BE49-F238E27FC236}">
                <a16:creationId xmlns:a16="http://schemas.microsoft.com/office/drawing/2014/main" id="{E279144C-8FB4-D44D-88B0-16D1CA8B82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D09D67-54E4-CF4A-9418-EAF43F03DFD8}"/>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313302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EEE69-61ED-6444-89A7-E61EF34FF7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5108F2-D292-8746-9147-6D2382F451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F00A05-5A76-4A4B-93BD-F0EA01F5FC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DAFFB-0B6D-554F-9B73-EDDE74EF5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914D8D-CFFE-E442-8497-BAC736A286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A411E3-D4E7-1D4F-AD64-4E7520614CDD}"/>
              </a:ext>
            </a:extLst>
          </p:cNvPr>
          <p:cNvSpPr>
            <a:spLocks noGrp="1"/>
          </p:cNvSpPr>
          <p:nvPr>
            <p:ph type="dt" sz="half" idx="10"/>
          </p:nvPr>
        </p:nvSpPr>
        <p:spPr/>
        <p:txBody>
          <a:bodyPr/>
          <a:lstStyle/>
          <a:p>
            <a:fld id="{5B1CD3A0-240B-2D4E-8056-8EF74C646754}" type="datetime1">
              <a:rPr lang="en-US" smtClean="0"/>
              <a:t>9/29/2020</a:t>
            </a:fld>
            <a:endParaRPr lang="en-US" dirty="0"/>
          </a:p>
        </p:txBody>
      </p:sp>
      <p:sp>
        <p:nvSpPr>
          <p:cNvPr id="8" name="Footer Placeholder 7">
            <a:extLst>
              <a:ext uri="{FF2B5EF4-FFF2-40B4-BE49-F238E27FC236}">
                <a16:creationId xmlns:a16="http://schemas.microsoft.com/office/drawing/2014/main" id="{F75C2CAE-E5FB-7D47-977D-0A92A4D19D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310FB47-166C-8049-8CF7-2037213D7005}"/>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283410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5459-B5F2-684E-AE74-F5D1DA8A8B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EE83FA-79DC-DD4F-88C4-E28662DDB057}"/>
              </a:ext>
            </a:extLst>
          </p:cNvPr>
          <p:cNvSpPr>
            <a:spLocks noGrp="1"/>
          </p:cNvSpPr>
          <p:nvPr>
            <p:ph type="dt" sz="half" idx="10"/>
          </p:nvPr>
        </p:nvSpPr>
        <p:spPr/>
        <p:txBody>
          <a:bodyPr/>
          <a:lstStyle/>
          <a:p>
            <a:fld id="{54DA44BA-D378-BD48-88FD-346C73C5FB4E}" type="datetime1">
              <a:rPr lang="en-US" smtClean="0"/>
              <a:t>9/29/2020</a:t>
            </a:fld>
            <a:endParaRPr lang="en-US" dirty="0"/>
          </a:p>
        </p:txBody>
      </p:sp>
      <p:sp>
        <p:nvSpPr>
          <p:cNvPr id="4" name="Footer Placeholder 3">
            <a:extLst>
              <a:ext uri="{FF2B5EF4-FFF2-40B4-BE49-F238E27FC236}">
                <a16:creationId xmlns:a16="http://schemas.microsoft.com/office/drawing/2014/main" id="{F3DB606A-82DE-6D40-B625-D1C50128277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23D8214-8ED6-2C45-A436-4D97E876DDA3}"/>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212777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1F61BC-D509-E543-9819-9DF7857605F0}"/>
              </a:ext>
            </a:extLst>
          </p:cNvPr>
          <p:cNvSpPr>
            <a:spLocks noGrp="1"/>
          </p:cNvSpPr>
          <p:nvPr>
            <p:ph type="dt" sz="half" idx="10"/>
          </p:nvPr>
        </p:nvSpPr>
        <p:spPr/>
        <p:txBody>
          <a:bodyPr/>
          <a:lstStyle/>
          <a:p>
            <a:fld id="{AAA48842-9D5A-184E-9ADC-48919C2B5471}" type="datetime1">
              <a:rPr lang="en-US" smtClean="0"/>
              <a:t>9/29/2020</a:t>
            </a:fld>
            <a:endParaRPr lang="en-US" dirty="0"/>
          </a:p>
        </p:txBody>
      </p:sp>
      <p:sp>
        <p:nvSpPr>
          <p:cNvPr id="3" name="Footer Placeholder 2">
            <a:extLst>
              <a:ext uri="{FF2B5EF4-FFF2-40B4-BE49-F238E27FC236}">
                <a16:creationId xmlns:a16="http://schemas.microsoft.com/office/drawing/2014/main" id="{1EEFC2DD-0C25-A649-A607-1108B0DD6C2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FD8D8BE-C16C-594C-A2A5-05CC70BB7A52}"/>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14720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B7744-8D8E-1C42-86D3-232DE3BB4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B6BA91-D1DE-8341-95B9-DA135B5886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107D41-8E01-B84D-A776-E3FC2D490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899B05-8129-E247-82E4-67E922E2B733}"/>
              </a:ext>
            </a:extLst>
          </p:cNvPr>
          <p:cNvSpPr>
            <a:spLocks noGrp="1"/>
          </p:cNvSpPr>
          <p:nvPr>
            <p:ph type="dt" sz="half" idx="10"/>
          </p:nvPr>
        </p:nvSpPr>
        <p:spPr/>
        <p:txBody>
          <a:bodyPr/>
          <a:lstStyle/>
          <a:p>
            <a:fld id="{E059CCC8-DC40-FE41-8905-3E260F720FEF}" type="datetime1">
              <a:rPr lang="en-US" smtClean="0"/>
              <a:t>9/29/2020</a:t>
            </a:fld>
            <a:endParaRPr lang="en-US" dirty="0"/>
          </a:p>
        </p:txBody>
      </p:sp>
      <p:sp>
        <p:nvSpPr>
          <p:cNvPr id="6" name="Footer Placeholder 5">
            <a:extLst>
              <a:ext uri="{FF2B5EF4-FFF2-40B4-BE49-F238E27FC236}">
                <a16:creationId xmlns:a16="http://schemas.microsoft.com/office/drawing/2014/main" id="{4B2E179C-EB5C-5248-8407-3F17BA552E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5BCE8F-CD36-A14C-A230-D32321B24DC8}"/>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243644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F74-42CC-E948-9677-10C3A1DA5A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870603-CD67-5342-8DF7-8BF427DFFE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8B67EE7-DCFD-1A44-86D3-642D3D3CE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6EB162-5ED9-CB40-BA56-76B0D375C660}"/>
              </a:ext>
            </a:extLst>
          </p:cNvPr>
          <p:cNvSpPr>
            <a:spLocks noGrp="1"/>
          </p:cNvSpPr>
          <p:nvPr>
            <p:ph type="dt" sz="half" idx="10"/>
          </p:nvPr>
        </p:nvSpPr>
        <p:spPr/>
        <p:txBody>
          <a:bodyPr/>
          <a:lstStyle/>
          <a:p>
            <a:fld id="{5498764B-2032-6A42-B3E6-AD460F5F364F}" type="datetime1">
              <a:rPr lang="en-US" smtClean="0"/>
              <a:t>9/29/2020</a:t>
            </a:fld>
            <a:endParaRPr lang="en-US" dirty="0"/>
          </a:p>
        </p:txBody>
      </p:sp>
      <p:sp>
        <p:nvSpPr>
          <p:cNvPr id="6" name="Footer Placeholder 5">
            <a:extLst>
              <a:ext uri="{FF2B5EF4-FFF2-40B4-BE49-F238E27FC236}">
                <a16:creationId xmlns:a16="http://schemas.microsoft.com/office/drawing/2014/main" id="{E35D3602-62EF-4545-BFE5-CFC5C30E8F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F569FA-ED18-7D48-902F-9C8B785A262C}"/>
              </a:ext>
            </a:extLst>
          </p:cNvPr>
          <p:cNvSpPr>
            <a:spLocks noGrp="1"/>
          </p:cNvSpPr>
          <p:nvPr>
            <p:ph type="sldNum" sz="quarter" idx="12"/>
          </p:nvPr>
        </p:nvSpPr>
        <p:spPr/>
        <p:txBody>
          <a:bodyPr/>
          <a:lstStyle/>
          <a:p>
            <a:fld id="{60E402D1-69A7-214F-956B-F1444D46C264}" type="slidenum">
              <a:rPr lang="en-US" smtClean="0"/>
              <a:t>‹#›</a:t>
            </a:fld>
            <a:endParaRPr lang="en-US" dirty="0"/>
          </a:p>
        </p:txBody>
      </p:sp>
    </p:spTree>
    <p:extLst>
      <p:ext uri="{BB962C8B-B14F-4D97-AF65-F5344CB8AC3E}">
        <p14:creationId xmlns:p14="http://schemas.microsoft.com/office/powerpoint/2010/main" val="63890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285D92-D05C-6D48-A272-E25E906E2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89F593-F73F-B74C-A7D6-1C44591BCB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78720-A0FF-0E45-942F-80EA39A9D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DA597-2CDB-7849-8381-82A94B663DE9}" type="datetime1">
              <a:rPr lang="en-US" smtClean="0"/>
              <a:t>9/29/2020</a:t>
            </a:fld>
            <a:endParaRPr lang="en-US" dirty="0"/>
          </a:p>
        </p:txBody>
      </p:sp>
      <p:sp>
        <p:nvSpPr>
          <p:cNvPr id="5" name="Footer Placeholder 4">
            <a:extLst>
              <a:ext uri="{FF2B5EF4-FFF2-40B4-BE49-F238E27FC236}">
                <a16:creationId xmlns:a16="http://schemas.microsoft.com/office/drawing/2014/main" id="{14FF110E-9447-354A-9605-E01B995907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51E92A-1134-0C42-94E2-9A3D9E89C4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402D1-69A7-214F-956B-F1444D46C264}" type="slidenum">
              <a:rPr lang="en-US" smtClean="0"/>
              <a:t>‹#›</a:t>
            </a:fld>
            <a:endParaRPr lang="en-US" dirty="0"/>
          </a:p>
        </p:txBody>
      </p:sp>
    </p:spTree>
    <p:extLst>
      <p:ext uri="{BB962C8B-B14F-4D97-AF65-F5344CB8AC3E}">
        <p14:creationId xmlns:p14="http://schemas.microsoft.com/office/powerpoint/2010/main" val="205888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triley@nashp.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ashp.org/policy/prescription-drug-pric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A8EC5-3F8F-244D-AB65-048CD9C4945D}"/>
              </a:ext>
            </a:extLst>
          </p:cNvPr>
          <p:cNvSpPr>
            <a:spLocks noGrp="1"/>
          </p:cNvSpPr>
          <p:nvPr>
            <p:ph type="ctrTitle"/>
          </p:nvPr>
        </p:nvSpPr>
        <p:spPr>
          <a:xfrm>
            <a:off x="590553" y="438155"/>
            <a:ext cx="11106139" cy="3071808"/>
          </a:xfrm>
          <a:ln w="38100">
            <a:solidFill>
              <a:srgbClr val="2D7741"/>
            </a:solidFill>
          </a:ln>
        </p:spPr>
        <p:txBody>
          <a:bodyPr>
            <a:normAutofit fontScale="90000"/>
          </a:bodyPr>
          <a:lstStyle/>
          <a:p>
            <a:r>
              <a:rPr lang="en-US" sz="4000" b="1" dirty="0">
                <a:solidFill>
                  <a:srgbClr val="2D7741"/>
                </a:solidFill>
              </a:rPr>
              <a:t>Rhode Island Health Care Cost Trends Project</a:t>
            </a:r>
            <a:br>
              <a:rPr lang="en-US" sz="3200" b="1" dirty="0"/>
            </a:br>
            <a:br>
              <a:rPr lang="en-US" sz="2800" b="1" dirty="0"/>
            </a:br>
            <a:r>
              <a:rPr lang="en-US" sz="2800" b="1" dirty="0"/>
              <a:t>How to Address Pharmacy Costs </a:t>
            </a:r>
            <a:br>
              <a:rPr lang="en-US" sz="2800" b="1" dirty="0"/>
            </a:br>
            <a:br>
              <a:rPr lang="en-US" sz="3100" dirty="0"/>
            </a:br>
            <a:r>
              <a:rPr lang="en-US" sz="3100" dirty="0"/>
              <a:t>October 23, 2020</a:t>
            </a:r>
            <a:br>
              <a:rPr lang="en-US" dirty="0"/>
            </a:br>
            <a:endParaRPr lang="en-US" dirty="0"/>
          </a:p>
        </p:txBody>
      </p:sp>
      <p:sp>
        <p:nvSpPr>
          <p:cNvPr id="3" name="Subtitle 2">
            <a:extLst>
              <a:ext uri="{FF2B5EF4-FFF2-40B4-BE49-F238E27FC236}">
                <a16:creationId xmlns:a16="http://schemas.microsoft.com/office/drawing/2014/main" id="{7F0D8F53-4B35-4243-8FDA-C85BD9257560}"/>
              </a:ext>
            </a:extLst>
          </p:cNvPr>
          <p:cNvSpPr>
            <a:spLocks noGrp="1"/>
          </p:cNvSpPr>
          <p:nvPr>
            <p:ph type="subTitle" idx="1"/>
          </p:nvPr>
        </p:nvSpPr>
        <p:spPr>
          <a:xfrm>
            <a:off x="2590804" y="4438664"/>
            <a:ext cx="7048489" cy="1550958"/>
          </a:xfrm>
          <a:ln w="28575">
            <a:noFill/>
          </a:ln>
        </p:spPr>
        <p:txBody>
          <a:bodyPr>
            <a:normAutofit fontScale="92500" lnSpcReduction="10000"/>
          </a:bodyPr>
          <a:lstStyle/>
          <a:p>
            <a:r>
              <a:rPr lang="en-US" dirty="0">
                <a:solidFill>
                  <a:srgbClr val="000000"/>
                </a:solidFill>
                <a:latin typeface="Calibri" panose="020F0502020204030204" pitchFamily="34" charset="0"/>
                <a:cs typeface="Calibri" panose="020F0502020204030204" pitchFamily="34" charset="0"/>
              </a:rPr>
              <a:t>Trish Riley -Executive Director</a:t>
            </a:r>
          </a:p>
          <a:p>
            <a:r>
              <a:rPr lang="en-US" dirty="0">
                <a:solidFill>
                  <a:srgbClr val="000000"/>
                </a:solidFill>
                <a:latin typeface="Calibri" panose="020F0502020204030204" pitchFamily="34" charset="0"/>
                <a:cs typeface="Calibri" panose="020F0502020204030204" pitchFamily="34" charset="0"/>
              </a:rPr>
              <a:t>National Academy for State Health Policy</a:t>
            </a:r>
          </a:p>
          <a:p>
            <a:r>
              <a:rPr lang="en-US" dirty="0">
                <a:solidFill>
                  <a:srgbClr val="000000"/>
                </a:solidFill>
                <a:latin typeface="Calibri" panose="020F0502020204030204" pitchFamily="34" charset="0"/>
                <a:cs typeface="Calibri" panose="020F0502020204030204" pitchFamily="34" charset="0"/>
              </a:rPr>
              <a:t> </a:t>
            </a:r>
          </a:p>
          <a:p>
            <a:r>
              <a:rPr lang="en-US" dirty="0">
                <a:solidFill>
                  <a:srgbClr val="000000"/>
                </a:solidFill>
                <a:latin typeface="Calibri" panose="020F0502020204030204" pitchFamily="34" charset="0"/>
                <a:cs typeface="Calibri" panose="020F0502020204030204" pitchFamily="34" charset="0"/>
                <a:hlinkClick r:id="rId2"/>
              </a:rPr>
              <a:t>triley@nashp.org</a:t>
            </a:r>
            <a:endParaRPr lang="en-US"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endParaRPr lang="en-US" dirty="0"/>
          </a:p>
        </p:txBody>
      </p:sp>
      <p:cxnSp>
        <p:nvCxnSpPr>
          <p:cNvPr id="5" name="Straight Connector 4">
            <a:extLst>
              <a:ext uri="{FF2B5EF4-FFF2-40B4-BE49-F238E27FC236}">
                <a16:creationId xmlns:a16="http://schemas.microsoft.com/office/drawing/2014/main" id="{CCD6E180-CF73-F24F-8480-10E88B809AC6}"/>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FDAB71F-2F1F-B94D-BB5A-A04B11053190}"/>
              </a:ext>
            </a:extLst>
          </p:cNvPr>
          <p:cNvCxnSpPr>
            <a:cxnSpLocks/>
          </p:cNvCxnSpPr>
          <p:nvPr/>
        </p:nvCxnSpPr>
        <p:spPr>
          <a:xfrm>
            <a:off x="11945437" y="248193"/>
            <a:ext cx="0" cy="6322423"/>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5050C7F-F715-A149-869B-F69979B1037D}"/>
              </a:ext>
            </a:extLst>
          </p:cNvPr>
          <p:cNvCxnSpPr>
            <a:cxnSpLocks/>
          </p:cNvCxnSpPr>
          <p:nvPr/>
        </p:nvCxnSpPr>
        <p:spPr>
          <a:xfrm flipH="1">
            <a:off x="236583" y="6570616"/>
            <a:ext cx="1171883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1900FB1-62FF-F340-A993-32871F2CA7B1}"/>
              </a:ext>
            </a:extLst>
          </p:cNvPr>
          <p:cNvCxnSpPr>
            <a:cxnSpLocks/>
          </p:cNvCxnSpPr>
          <p:nvPr/>
        </p:nvCxnSpPr>
        <p:spPr>
          <a:xfrm flipH="1">
            <a:off x="236582" y="248193"/>
            <a:ext cx="1171883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pic>
        <p:nvPicPr>
          <p:cNvPr id="15" name="image1.jpeg">
            <a:extLst>
              <a:ext uri="{FF2B5EF4-FFF2-40B4-BE49-F238E27FC236}">
                <a16:creationId xmlns:a16="http://schemas.microsoft.com/office/drawing/2014/main" id="{2A0E11D0-7241-D94C-AE04-6926E451EA5B}"/>
              </a:ext>
            </a:extLst>
          </p:cNvPr>
          <p:cNvPicPr/>
          <p:nvPr/>
        </p:nvPicPr>
        <p:blipFill>
          <a:blip r:embed="rId3" cstate="print"/>
          <a:stretch>
            <a:fillRect/>
          </a:stretch>
        </p:blipFill>
        <p:spPr>
          <a:xfrm>
            <a:off x="10372106" y="5208013"/>
            <a:ext cx="1544124" cy="1328204"/>
          </a:xfrm>
          <a:prstGeom prst="rect">
            <a:avLst/>
          </a:prstGeom>
        </p:spPr>
      </p:pic>
    </p:spTree>
    <p:extLst>
      <p:ext uri="{BB962C8B-B14F-4D97-AF65-F5344CB8AC3E}">
        <p14:creationId xmlns:p14="http://schemas.microsoft.com/office/powerpoint/2010/main" val="139827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FA35A-7C23-9340-A329-4AADC052224B}"/>
              </a:ext>
            </a:extLst>
          </p:cNvPr>
          <p:cNvSpPr>
            <a:spLocks noGrp="1"/>
          </p:cNvSpPr>
          <p:nvPr>
            <p:ph type="title"/>
          </p:nvPr>
        </p:nvSpPr>
        <p:spPr>
          <a:xfrm>
            <a:off x="577516" y="315975"/>
            <a:ext cx="10443395" cy="633148"/>
          </a:xfrm>
        </p:spPr>
        <p:txBody>
          <a:bodyPr>
            <a:noAutofit/>
          </a:bodyPr>
          <a:lstStyle/>
          <a:p>
            <a:pPr algn="ctr"/>
            <a:r>
              <a:rPr lang="en-US" sz="2800" b="1" dirty="0"/>
              <a:t>         </a:t>
            </a:r>
            <a:r>
              <a:rPr lang="en-US" sz="2800" b="1" dirty="0">
                <a:solidFill>
                  <a:srgbClr val="2D7741"/>
                </a:solidFill>
              </a:rPr>
              <a:t>Example Drug Price Comparisons</a:t>
            </a:r>
          </a:p>
        </p:txBody>
      </p:sp>
      <p:graphicFrame>
        <p:nvGraphicFramePr>
          <p:cNvPr id="7" name="Table 6">
            <a:extLst>
              <a:ext uri="{FF2B5EF4-FFF2-40B4-BE49-F238E27FC236}">
                <a16:creationId xmlns:a16="http://schemas.microsoft.com/office/drawing/2014/main" id="{67789676-0941-A548-8024-2DF90A1C7544}"/>
              </a:ext>
            </a:extLst>
          </p:cNvPr>
          <p:cNvGraphicFramePr>
            <a:graphicFrameLocks noGrp="1"/>
          </p:cNvGraphicFramePr>
          <p:nvPr>
            <p:extLst>
              <p:ext uri="{D42A27DB-BD31-4B8C-83A1-F6EECF244321}">
                <p14:modId xmlns:p14="http://schemas.microsoft.com/office/powerpoint/2010/main" val="3875198738"/>
              </p:ext>
            </p:extLst>
          </p:nvPr>
        </p:nvGraphicFramePr>
        <p:xfrm>
          <a:off x="1122744" y="1539433"/>
          <a:ext cx="9363919" cy="4044365"/>
        </p:xfrm>
        <a:graphic>
          <a:graphicData uri="http://schemas.openxmlformats.org/drawingml/2006/table">
            <a:tbl>
              <a:tblPr firstRow="1" firstCol="1" bandRow="1">
                <a:tableStyleId>{C083E6E3-FA7D-4D7B-A595-EF9225AFEA82}</a:tableStyleId>
              </a:tblPr>
              <a:tblGrid>
                <a:gridCol w="2291788">
                  <a:extLst>
                    <a:ext uri="{9D8B030D-6E8A-4147-A177-3AD203B41FA5}">
                      <a16:colId xmlns:a16="http://schemas.microsoft.com/office/drawing/2014/main" val="3283800634"/>
                    </a:ext>
                  </a:extLst>
                </a:gridCol>
                <a:gridCol w="2104430">
                  <a:extLst>
                    <a:ext uri="{9D8B030D-6E8A-4147-A177-3AD203B41FA5}">
                      <a16:colId xmlns:a16="http://schemas.microsoft.com/office/drawing/2014/main" val="1569192578"/>
                    </a:ext>
                  </a:extLst>
                </a:gridCol>
                <a:gridCol w="2490719">
                  <a:extLst>
                    <a:ext uri="{9D8B030D-6E8A-4147-A177-3AD203B41FA5}">
                      <a16:colId xmlns:a16="http://schemas.microsoft.com/office/drawing/2014/main" val="3304103006"/>
                    </a:ext>
                  </a:extLst>
                </a:gridCol>
                <a:gridCol w="2476982">
                  <a:extLst>
                    <a:ext uri="{9D8B030D-6E8A-4147-A177-3AD203B41FA5}">
                      <a16:colId xmlns:a16="http://schemas.microsoft.com/office/drawing/2014/main" val="3125560846"/>
                    </a:ext>
                  </a:extLst>
                </a:gridCol>
              </a:tblGrid>
              <a:tr h="1071186">
                <a:tc>
                  <a:txBody>
                    <a:bodyPr/>
                    <a:lstStyle/>
                    <a:p>
                      <a:pPr marL="0" marR="0">
                        <a:lnSpc>
                          <a:spcPct val="107000"/>
                        </a:lnSpc>
                        <a:spcBef>
                          <a:spcPts val="0"/>
                        </a:spcBef>
                        <a:spcAft>
                          <a:spcPts val="0"/>
                        </a:spcAft>
                      </a:pPr>
                      <a:r>
                        <a:rPr lang="en-US" sz="1400" dirty="0">
                          <a:solidFill>
                            <a:srgbClr val="000000"/>
                          </a:solidFill>
                          <a:effectLst/>
                        </a:rPr>
                        <a:t>Drug</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fr-FR" sz="1400" dirty="0">
                          <a:solidFill>
                            <a:srgbClr val="000000"/>
                          </a:solidFill>
                          <a:effectLst/>
                        </a:rPr>
                        <a:t>US Price (NADAC)</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Canadian Reference Rate</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How much more US consumers pay vs. Canadians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3711868"/>
                  </a:ext>
                </a:extLst>
              </a:tr>
              <a:tr h="803225">
                <a:tc>
                  <a:txBody>
                    <a:bodyPr/>
                    <a:lstStyle/>
                    <a:p>
                      <a:pPr marL="0" marR="0">
                        <a:lnSpc>
                          <a:spcPct val="107000"/>
                        </a:lnSpc>
                        <a:spcBef>
                          <a:spcPts val="0"/>
                        </a:spcBef>
                        <a:spcAft>
                          <a:spcPts val="0"/>
                        </a:spcAft>
                      </a:pPr>
                      <a:r>
                        <a:rPr lang="en-US" sz="1400" dirty="0">
                          <a:solidFill>
                            <a:srgbClr val="000000"/>
                          </a:solidFill>
                          <a:effectLst/>
                        </a:rPr>
                        <a:t>Xeljanz [5 mg]</a:t>
                      </a:r>
                    </a:p>
                    <a:p>
                      <a:pPr marL="0" marR="0">
                        <a:lnSpc>
                          <a:spcPct val="107000"/>
                        </a:lnSpc>
                        <a:spcBef>
                          <a:spcPts val="0"/>
                        </a:spcBef>
                        <a:spcAft>
                          <a:spcPts val="0"/>
                        </a:spcAft>
                      </a:pPr>
                      <a:r>
                        <a:rPr lang="en-US" sz="1400" b="0" i="1" dirty="0">
                          <a:solidFill>
                            <a:srgbClr val="000000"/>
                          </a:solidFill>
                          <a:effectLst/>
                        </a:rPr>
                        <a:t>(rheumatoid arthritis)</a:t>
                      </a:r>
                      <a:endParaRPr lang="en-US" sz="14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$76.07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$16.96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448.53%</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4277460"/>
                  </a:ext>
                </a:extLst>
              </a:tr>
              <a:tr h="803225">
                <a:tc>
                  <a:txBody>
                    <a:bodyPr/>
                    <a:lstStyle/>
                    <a:p>
                      <a:pPr marL="0" marR="0">
                        <a:lnSpc>
                          <a:spcPct val="107000"/>
                        </a:lnSpc>
                        <a:spcBef>
                          <a:spcPts val="0"/>
                        </a:spcBef>
                        <a:spcAft>
                          <a:spcPts val="0"/>
                        </a:spcAft>
                      </a:pPr>
                      <a:r>
                        <a:rPr lang="en-US" sz="1400" dirty="0">
                          <a:solidFill>
                            <a:srgbClr val="000000"/>
                          </a:solidFill>
                          <a:effectLst/>
                        </a:rPr>
                        <a:t>Eliquis [2.5 mg]</a:t>
                      </a:r>
                    </a:p>
                    <a:p>
                      <a:pPr marL="0" marR="0">
                        <a:lnSpc>
                          <a:spcPct val="107000"/>
                        </a:lnSpc>
                        <a:spcBef>
                          <a:spcPts val="0"/>
                        </a:spcBef>
                        <a:spcAft>
                          <a:spcPts val="0"/>
                        </a:spcAft>
                      </a:pPr>
                      <a:r>
                        <a:rPr lang="en-US" sz="1400" b="0" i="1" dirty="0">
                          <a:solidFill>
                            <a:srgbClr val="000000"/>
                          </a:solidFill>
                          <a:effectLst/>
                        </a:rPr>
                        <a:t>(Anticoagulant)</a:t>
                      </a:r>
                      <a:endParaRPr lang="en-US" sz="14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$7.53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$1.17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643.59%</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7889044"/>
                  </a:ext>
                </a:extLst>
              </a:tr>
              <a:tr h="766844">
                <a:tc>
                  <a:txBody>
                    <a:bodyPr/>
                    <a:lstStyle/>
                    <a:p>
                      <a:pPr marL="0" marR="0">
                        <a:lnSpc>
                          <a:spcPct val="107000"/>
                        </a:lnSpc>
                        <a:spcBef>
                          <a:spcPts val="0"/>
                        </a:spcBef>
                        <a:spcAft>
                          <a:spcPts val="0"/>
                        </a:spcAft>
                      </a:pPr>
                      <a:r>
                        <a:rPr lang="en-US" sz="1400" dirty="0">
                          <a:solidFill>
                            <a:srgbClr val="000000"/>
                          </a:solidFill>
                          <a:effectLst/>
                        </a:rPr>
                        <a:t>Eplcusa [400/100 mg]</a:t>
                      </a:r>
                    </a:p>
                    <a:p>
                      <a:pPr marL="0" marR="0">
                        <a:lnSpc>
                          <a:spcPct val="107000"/>
                        </a:lnSpc>
                        <a:spcBef>
                          <a:spcPts val="0"/>
                        </a:spcBef>
                        <a:spcAft>
                          <a:spcPts val="0"/>
                        </a:spcAft>
                      </a:pPr>
                      <a:r>
                        <a:rPr lang="en-US" sz="1400" b="0" i="1" dirty="0">
                          <a:solidFill>
                            <a:srgbClr val="000000"/>
                          </a:solidFill>
                          <a:effectLst/>
                        </a:rPr>
                        <a:t>(hepatitis C)</a:t>
                      </a:r>
                      <a:endParaRPr lang="en-US" sz="14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$869.05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$521.43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166.67%</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02778"/>
                  </a:ext>
                </a:extLst>
              </a:tr>
              <a:tr h="599885">
                <a:tc>
                  <a:txBody>
                    <a:bodyPr/>
                    <a:lstStyle/>
                    <a:p>
                      <a:pPr marL="0" marR="0">
                        <a:lnSpc>
                          <a:spcPct val="107000"/>
                        </a:lnSpc>
                        <a:spcBef>
                          <a:spcPts val="0"/>
                        </a:spcBef>
                        <a:spcAft>
                          <a:spcPts val="0"/>
                        </a:spcAft>
                      </a:pPr>
                      <a:r>
                        <a:rPr lang="en-US" sz="1400" dirty="0">
                          <a:solidFill>
                            <a:srgbClr val="000000"/>
                          </a:solidFill>
                          <a:effectLst/>
                        </a:rPr>
                        <a:t>Zytiga [250 mg]</a:t>
                      </a:r>
                    </a:p>
                    <a:p>
                      <a:pPr marL="0" marR="0">
                        <a:lnSpc>
                          <a:spcPct val="107000"/>
                        </a:lnSpc>
                        <a:spcBef>
                          <a:spcPts val="0"/>
                        </a:spcBef>
                        <a:spcAft>
                          <a:spcPts val="0"/>
                        </a:spcAft>
                      </a:pPr>
                      <a:r>
                        <a:rPr lang="en-US" sz="1400" b="0" i="1" dirty="0">
                          <a:solidFill>
                            <a:srgbClr val="000000"/>
                          </a:solidFill>
                          <a:effectLst/>
                        </a:rPr>
                        <a:t>(cancer)</a:t>
                      </a:r>
                      <a:endParaRPr lang="en-US" sz="14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$87.63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$20.68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rPr>
                        <a:t>423.74%</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3310068"/>
                  </a:ext>
                </a:extLst>
              </a:tr>
            </a:tbl>
          </a:graphicData>
        </a:graphic>
      </p:graphicFrame>
      <p:sp>
        <p:nvSpPr>
          <p:cNvPr id="8" name="TextBox 7">
            <a:extLst>
              <a:ext uri="{FF2B5EF4-FFF2-40B4-BE49-F238E27FC236}">
                <a16:creationId xmlns:a16="http://schemas.microsoft.com/office/drawing/2014/main" id="{CEB51A78-ADF0-9448-B4C7-EC98E48CCBE8}"/>
              </a:ext>
            </a:extLst>
          </p:cNvPr>
          <p:cNvSpPr txBox="1"/>
          <p:nvPr/>
        </p:nvSpPr>
        <p:spPr>
          <a:xfrm>
            <a:off x="1122744" y="5674014"/>
            <a:ext cx="9363919" cy="461665"/>
          </a:xfrm>
          <a:prstGeom prst="rect">
            <a:avLst/>
          </a:prstGeom>
          <a:noFill/>
        </p:spPr>
        <p:txBody>
          <a:bodyPr wrap="square" rtlCol="0">
            <a:spAutoFit/>
          </a:bodyPr>
          <a:lstStyle/>
          <a:p>
            <a:r>
              <a:rPr lang="en-US" sz="1200" dirty="0">
                <a:solidFill>
                  <a:srgbClr val="000000"/>
                </a:solidFill>
              </a:rPr>
              <a:t>* Prices, effective as of June 2020, represent unit cost (i.e., per tablet, pill, etc.) in US dollars, converted at an exchange rate of $1 CAN = 73 cents USD.</a:t>
            </a:r>
          </a:p>
        </p:txBody>
      </p:sp>
      <p:cxnSp>
        <p:nvCxnSpPr>
          <p:cNvPr id="6" name="Straight Connector 5">
            <a:extLst>
              <a:ext uri="{FF2B5EF4-FFF2-40B4-BE49-F238E27FC236}">
                <a16:creationId xmlns:a16="http://schemas.microsoft.com/office/drawing/2014/main" id="{72C1F6BC-6814-D34F-98AD-CC706D99AA0F}"/>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2D428A3-B6D6-D247-8AE1-27FD080DD01B}"/>
              </a:ext>
            </a:extLst>
          </p:cNvPr>
          <p:cNvCxnSpPr>
            <a:cxnSpLocks/>
          </p:cNvCxnSpPr>
          <p:nvPr/>
        </p:nvCxnSpPr>
        <p:spPr>
          <a:xfrm>
            <a:off x="11916229" y="274319"/>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A3F405F-631A-8046-A5E4-A7F704FE5E47}"/>
              </a:ext>
            </a:extLst>
          </p:cNvPr>
          <p:cNvCxnSpPr>
            <a:cxnSpLocks/>
          </p:cNvCxnSpPr>
          <p:nvPr/>
        </p:nvCxnSpPr>
        <p:spPr>
          <a:xfrm flipH="1">
            <a:off x="236584" y="6570616"/>
            <a:ext cx="1167964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F88268F-3A90-0E45-A4DB-4B0993151F69}"/>
              </a:ext>
            </a:extLst>
          </p:cNvPr>
          <p:cNvCxnSpPr>
            <a:cxnSpLocks/>
          </p:cNvCxnSpPr>
          <p:nvPr/>
        </p:nvCxnSpPr>
        <p:spPr>
          <a:xfrm flipH="1">
            <a:off x="256177" y="250369"/>
            <a:ext cx="1167964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pic>
        <p:nvPicPr>
          <p:cNvPr id="14" name="image1.jpeg">
            <a:extLst>
              <a:ext uri="{FF2B5EF4-FFF2-40B4-BE49-F238E27FC236}">
                <a16:creationId xmlns:a16="http://schemas.microsoft.com/office/drawing/2014/main" id="{0D7EB642-F7C9-7543-B9D1-7886810942B3}"/>
              </a:ext>
            </a:extLst>
          </p:cNvPr>
          <p:cNvPicPr/>
          <p:nvPr/>
        </p:nvPicPr>
        <p:blipFill>
          <a:blip r:embed="rId2" cstate="print"/>
          <a:stretch>
            <a:fillRect/>
          </a:stretch>
        </p:blipFill>
        <p:spPr>
          <a:xfrm>
            <a:off x="10824029" y="5519691"/>
            <a:ext cx="1092200" cy="1050925"/>
          </a:xfrm>
          <a:prstGeom prst="rect">
            <a:avLst/>
          </a:prstGeom>
        </p:spPr>
      </p:pic>
      <p:sp>
        <p:nvSpPr>
          <p:cNvPr id="3" name="TextBox 2">
            <a:extLst>
              <a:ext uri="{FF2B5EF4-FFF2-40B4-BE49-F238E27FC236}">
                <a16:creationId xmlns:a16="http://schemas.microsoft.com/office/drawing/2014/main" id="{4D2A1308-0554-E34B-9D7B-1B7D8E3FA13B}"/>
              </a:ext>
            </a:extLst>
          </p:cNvPr>
          <p:cNvSpPr txBox="1"/>
          <p:nvPr/>
        </p:nvSpPr>
        <p:spPr>
          <a:xfrm>
            <a:off x="437325" y="6135679"/>
            <a:ext cx="423268" cy="369332"/>
          </a:xfrm>
          <a:prstGeom prst="rect">
            <a:avLst/>
          </a:prstGeom>
          <a:noFill/>
        </p:spPr>
        <p:txBody>
          <a:bodyPr wrap="square" rtlCol="0">
            <a:spAutoFit/>
          </a:bodyPr>
          <a:lstStyle/>
          <a:p>
            <a:r>
              <a:rPr lang="en-US" dirty="0"/>
              <a:t>10</a:t>
            </a:r>
          </a:p>
        </p:txBody>
      </p:sp>
    </p:spTree>
    <p:extLst>
      <p:ext uri="{BB962C8B-B14F-4D97-AF65-F5344CB8AC3E}">
        <p14:creationId xmlns:p14="http://schemas.microsoft.com/office/powerpoint/2010/main" val="169539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92EF3-BDE6-47B9-A2BA-2A18F45DD238}"/>
              </a:ext>
            </a:extLst>
          </p:cNvPr>
          <p:cNvSpPr>
            <a:spLocks noGrp="1"/>
          </p:cNvSpPr>
          <p:nvPr>
            <p:ph type="title"/>
          </p:nvPr>
        </p:nvSpPr>
        <p:spPr>
          <a:xfrm>
            <a:off x="838200" y="365125"/>
            <a:ext cx="10088879" cy="1325563"/>
          </a:xfrm>
        </p:spPr>
        <p:txBody>
          <a:bodyPr/>
          <a:lstStyle/>
          <a:p>
            <a:pPr algn="ctr"/>
            <a:r>
              <a:rPr lang="en-US" b="1" dirty="0">
                <a:solidFill>
                  <a:srgbClr val="2D7741"/>
                </a:solidFill>
              </a:rPr>
              <a:t>Legal issues</a:t>
            </a:r>
          </a:p>
        </p:txBody>
      </p:sp>
      <p:sp>
        <p:nvSpPr>
          <p:cNvPr id="3" name="Content Placeholder 2">
            <a:extLst>
              <a:ext uri="{FF2B5EF4-FFF2-40B4-BE49-F238E27FC236}">
                <a16:creationId xmlns:a16="http://schemas.microsoft.com/office/drawing/2014/main" id="{30167489-ED37-46BA-BD92-8BA0B451895D}"/>
              </a:ext>
            </a:extLst>
          </p:cNvPr>
          <p:cNvSpPr>
            <a:spLocks noGrp="1"/>
          </p:cNvSpPr>
          <p:nvPr>
            <p:ph idx="1"/>
          </p:nvPr>
        </p:nvSpPr>
        <p:spPr>
          <a:xfrm>
            <a:off x="838200" y="1507530"/>
            <a:ext cx="10515600" cy="4669433"/>
          </a:xfrm>
        </p:spPr>
        <p:txBody>
          <a:bodyPr/>
          <a:lstStyle/>
          <a:p>
            <a:r>
              <a:rPr lang="en-US" b="1" dirty="0"/>
              <a:t>Patent Pre-emption</a:t>
            </a:r>
          </a:p>
          <a:p>
            <a:pPr lvl="1"/>
            <a:r>
              <a:rPr lang="en-US" i="1" dirty="0"/>
              <a:t>Biotechnology Industry Organization v. D.C.</a:t>
            </a:r>
            <a:r>
              <a:rPr lang="en-US" dirty="0"/>
              <a:t> – ruled a DC law prevented Rx from being sold at excessive price</a:t>
            </a:r>
          </a:p>
          <a:p>
            <a:pPr lvl="1"/>
            <a:r>
              <a:rPr lang="en-US" dirty="0"/>
              <a:t>Court ruled law limits patent protection on manufacturer pricing</a:t>
            </a:r>
          </a:p>
          <a:p>
            <a:pPr marL="457200" lvl="1" indent="0">
              <a:buNone/>
            </a:pPr>
            <a:r>
              <a:rPr lang="en-US" dirty="0"/>
              <a:t>This model:</a:t>
            </a:r>
          </a:p>
          <a:p>
            <a:pPr marL="457200" lvl="1" indent="0">
              <a:buNone/>
            </a:pPr>
            <a:r>
              <a:rPr lang="en-US" dirty="0"/>
              <a:t>	Does not limit to patented products</a:t>
            </a:r>
          </a:p>
          <a:p>
            <a:pPr marL="457200" lvl="1" indent="0">
              <a:buNone/>
            </a:pPr>
            <a:r>
              <a:rPr lang="en-US" dirty="0"/>
              <a:t>	Does not regulate price</a:t>
            </a:r>
          </a:p>
          <a:p>
            <a:pPr marL="457200" lvl="1" indent="0">
              <a:buNone/>
            </a:pPr>
            <a:endParaRPr lang="en-US" dirty="0"/>
          </a:p>
          <a:p>
            <a:pPr marL="457200" lvl="1" indent="0">
              <a:buNone/>
            </a:pPr>
            <a:r>
              <a:rPr lang="en-US" b="1" dirty="0"/>
              <a:t>-Dormant Commerce Clause</a:t>
            </a:r>
          </a:p>
          <a:p>
            <a:pPr marL="457200" lvl="1" indent="0">
              <a:buNone/>
            </a:pPr>
            <a:r>
              <a:rPr lang="en-US" dirty="0"/>
              <a:t>	This model : strictly limits to in–state transactions ; protects local 	pharmacies</a:t>
            </a:r>
          </a:p>
          <a:p>
            <a:pPr marL="457200" lvl="1" indent="0">
              <a:buNone/>
            </a:pPr>
            <a:endParaRPr lang="en-US" dirty="0"/>
          </a:p>
          <a:p>
            <a:pPr marL="457200" lvl="1" indent="0">
              <a:buNone/>
            </a:pPr>
            <a:endParaRPr lang="en-US" dirty="0"/>
          </a:p>
          <a:p>
            <a:pPr lvl="1"/>
            <a:endParaRPr lang="en-US" dirty="0"/>
          </a:p>
        </p:txBody>
      </p:sp>
      <p:cxnSp>
        <p:nvCxnSpPr>
          <p:cNvPr id="5" name="Straight Connector 4">
            <a:extLst>
              <a:ext uri="{FF2B5EF4-FFF2-40B4-BE49-F238E27FC236}">
                <a16:creationId xmlns:a16="http://schemas.microsoft.com/office/drawing/2014/main" id="{03D295C3-7C06-4544-A917-89207023A2F5}"/>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A3F3973-44D0-7E45-8A6C-CCEB53407F79}"/>
              </a:ext>
            </a:extLst>
          </p:cNvPr>
          <p:cNvCxnSpPr>
            <a:cxnSpLocks/>
          </p:cNvCxnSpPr>
          <p:nvPr/>
        </p:nvCxnSpPr>
        <p:spPr>
          <a:xfrm>
            <a:off x="11916229"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1C5C07D-9D5C-054C-B859-BE5E5EC5146C}"/>
              </a:ext>
            </a:extLst>
          </p:cNvPr>
          <p:cNvCxnSpPr>
            <a:cxnSpLocks/>
          </p:cNvCxnSpPr>
          <p:nvPr/>
        </p:nvCxnSpPr>
        <p:spPr>
          <a:xfrm flipH="1">
            <a:off x="236584" y="6570616"/>
            <a:ext cx="1167964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3945329-7FAF-2C4E-8F7A-D9BCD389B39B}"/>
              </a:ext>
            </a:extLst>
          </p:cNvPr>
          <p:cNvCxnSpPr>
            <a:cxnSpLocks/>
          </p:cNvCxnSpPr>
          <p:nvPr/>
        </p:nvCxnSpPr>
        <p:spPr>
          <a:xfrm flipH="1">
            <a:off x="236584" y="248193"/>
            <a:ext cx="1167964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pic>
        <p:nvPicPr>
          <p:cNvPr id="10" name="image1.jpeg">
            <a:extLst>
              <a:ext uri="{FF2B5EF4-FFF2-40B4-BE49-F238E27FC236}">
                <a16:creationId xmlns:a16="http://schemas.microsoft.com/office/drawing/2014/main" id="{9C6027CA-BB23-EF4A-B558-42CF85CF6C63}"/>
              </a:ext>
            </a:extLst>
          </p:cNvPr>
          <p:cNvPicPr/>
          <p:nvPr/>
        </p:nvPicPr>
        <p:blipFill>
          <a:blip r:embed="rId3" cstate="print"/>
          <a:stretch>
            <a:fillRect/>
          </a:stretch>
        </p:blipFill>
        <p:spPr>
          <a:xfrm>
            <a:off x="10824029" y="5506629"/>
            <a:ext cx="1092200" cy="1050925"/>
          </a:xfrm>
          <a:prstGeom prst="rect">
            <a:avLst/>
          </a:prstGeom>
        </p:spPr>
      </p:pic>
      <p:sp>
        <p:nvSpPr>
          <p:cNvPr id="4" name="TextBox 3">
            <a:extLst>
              <a:ext uri="{FF2B5EF4-FFF2-40B4-BE49-F238E27FC236}">
                <a16:creationId xmlns:a16="http://schemas.microsoft.com/office/drawing/2014/main" id="{687BDAE0-EEE1-AD48-AC1D-CDDE1D4955B5}"/>
              </a:ext>
            </a:extLst>
          </p:cNvPr>
          <p:cNvSpPr txBox="1"/>
          <p:nvPr/>
        </p:nvSpPr>
        <p:spPr>
          <a:xfrm>
            <a:off x="516849" y="6023117"/>
            <a:ext cx="478325" cy="369332"/>
          </a:xfrm>
          <a:prstGeom prst="rect">
            <a:avLst/>
          </a:prstGeom>
          <a:noFill/>
        </p:spPr>
        <p:txBody>
          <a:bodyPr wrap="square" rtlCol="0">
            <a:spAutoFit/>
          </a:bodyPr>
          <a:lstStyle/>
          <a:p>
            <a:r>
              <a:rPr lang="en-US" dirty="0"/>
              <a:t>11</a:t>
            </a:r>
          </a:p>
        </p:txBody>
      </p:sp>
    </p:spTree>
    <p:extLst>
      <p:ext uri="{BB962C8B-B14F-4D97-AF65-F5344CB8AC3E}">
        <p14:creationId xmlns:p14="http://schemas.microsoft.com/office/powerpoint/2010/main" val="1044409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198E9-0C13-49F9-AFFC-EDD109C59618}"/>
              </a:ext>
            </a:extLst>
          </p:cNvPr>
          <p:cNvSpPr>
            <a:spLocks noGrp="1"/>
          </p:cNvSpPr>
          <p:nvPr>
            <p:ph type="title"/>
          </p:nvPr>
        </p:nvSpPr>
        <p:spPr/>
        <p:txBody>
          <a:bodyPr/>
          <a:lstStyle/>
          <a:p>
            <a:pPr algn="ctr"/>
            <a:r>
              <a:rPr lang="en-US" b="1" dirty="0">
                <a:solidFill>
                  <a:srgbClr val="2D7741"/>
                </a:solidFill>
              </a:rPr>
              <a:t>NASHP Rx Pricing Center Can Help</a:t>
            </a:r>
          </a:p>
        </p:txBody>
      </p:sp>
      <p:sp>
        <p:nvSpPr>
          <p:cNvPr id="3" name="Content Placeholder 2">
            <a:extLst>
              <a:ext uri="{FF2B5EF4-FFF2-40B4-BE49-F238E27FC236}">
                <a16:creationId xmlns:a16="http://schemas.microsoft.com/office/drawing/2014/main" id="{E9AF72CF-EB77-4F67-854B-38F310D41B76}"/>
              </a:ext>
            </a:extLst>
          </p:cNvPr>
          <p:cNvSpPr>
            <a:spLocks noGrp="1"/>
          </p:cNvSpPr>
          <p:nvPr>
            <p:ph idx="1"/>
          </p:nvPr>
        </p:nvSpPr>
        <p:spPr/>
        <p:txBody>
          <a:bodyPr/>
          <a:lstStyle/>
          <a:p>
            <a:r>
              <a:rPr lang="en-US" dirty="0"/>
              <a:t>Model laws, Q and A, legal briefs</a:t>
            </a:r>
          </a:p>
          <a:p>
            <a:r>
              <a:rPr lang="en-US" dirty="0"/>
              <a:t>Convene with other states advancing these models – “safe harbor”</a:t>
            </a:r>
          </a:p>
          <a:p>
            <a:r>
              <a:rPr lang="en-US" dirty="0"/>
              <a:t>Staff technical assistance</a:t>
            </a:r>
          </a:p>
          <a:p>
            <a:r>
              <a:rPr lang="en-US" dirty="0"/>
              <a:t>And whatever else you need…..</a:t>
            </a:r>
          </a:p>
          <a:p>
            <a:pPr marL="0" indent="0">
              <a:buNone/>
            </a:pPr>
            <a:r>
              <a:rPr lang="en-US" dirty="0"/>
              <a:t>	</a:t>
            </a:r>
            <a:r>
              <a:rPr lang="en-US" dirty="0">
                <a:hlinkClick r:id="rId3"/>
              </a:rPr>
              <a:t>https://www.nashp.org/policy/prescription-drug-pricing/</a:t>
            </a:r>
            <a:endParaRPr lang="en-US" dirty="0"/>
          </a:p>
          <a:p>
            <a:pPr marL="0" indent="0">
              <a:buNone/>
            </a:pPr>
            <a:endParaRPr lang="en-US" dirty="0"/>
          </a:p>
          <a:p>
            <a:pPr marL="0" indent="0">
              <a:buNone/>
            </a:pPr>
            <a:r>
              <a:rPr lang="en-US" dirty="0"/>
              <a:t>Special thanks to Arnold Ventures for on-going support</a:t>
            </a:r>
          </a:p>
          <a:p>
            <a:endParaRPr lang="en-US" dirty="0"/>
          </a:p>
          <a:p>
            <a:endParaRPr lang="en-US" dirty="0"/>
          </a:p>
          <a:p>
            <a:pPr marL="0" indent="0">
              <a:buNone/>
            </a:pPr>
            <a:endParaRPr lang="en-US" dirty="0"/>
          </a:p>
          <a:p>
            <a:endParaRPr lang="en-US" dirty="0"/>
          </a:p>
        </p:txBody>
      </p:sp>
      <p:cxnSp>
        <p:nvCxnSpPr>
          <p:cNvPr id="5" name="Straight Connector 4">
            <a:extLst>
              <a:ext uri="{FF2B5EF4-FFF2-40B4-BE49-F238E27FC236}">
                <a16:creationId xmlns:a16="http://schemas.microsoft.com/office/drawing/2014/main" id="{48933489-1767-004E-BC2C-854262FD221E}"/>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CCBA3F7-3C24-A245-A755-894C19018D67}"/>
              </a:ext>
            </a:extLst>
          </p:cNvPr>
          <p:cNvCxnSpPr>
            <a:cxnSpLocks/>
          </p:cNvCxnSpPr>
          <p:nvPr/>
        </p:nvCxnSpPr>
        <p:spPr>
          <a:xfrm>
            <a:off x="11916229" y="246559"/>
            <a:ext cx="0" cy="6324057"/>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6D4CDA8-811E-114A-B9CD-E3DBE4C32DDA}"/>
              </a:ext>
            </a:extLst>
          </p:cNvPr>
          <p:cNvCxnSpPr>
            <a:cxnSpLocks/>
          </p:cNvCxnSpPr>
          <p:nvPr/>
        </p:nvCxnSpPr>
        <p:spPr>
          <a:xfrm flipH="1">
            <a:off x="236585" y="6570616"/>
            <a:ext cx="11679644"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5F4D81C-E18A-C946-8AE0-66130F2FA69A}"/>
              </a:ext>
            </a:extLst>
          </p:cNvPr>
          <p:cNvCxnSpPr>
            <a:cxnSpLocks/>
          </p:cNvCxnSpPr>
          <p:nvPr/>
        </p:nvCxnSpPr>
        <p:spPr>
          <a:xfrm flipH="1">
            <a:off x="236584" y="246559"/>
            <a:ext cx="1167964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pic>
        <p:nvPicPr>
          <p:cNvPr id="13" name="image1.jpeg">
            <a:extLst>
              <a:ext uri="{FF2B5EF4-FFF2-40B4-BE49-F238E27FC236}">
                <a16:creationId xmlns:a16="http://schemas.microsoft.com/office/drawing/2014/main" id="{02CB5371-66F7-AB4A-88F6-AA99866775E8}"/>
              </a:ext>
            </a:extLst>
          </p:cNvPr>
          <p:cNvPicPr/>
          <p:nvPr/>
        </p:nvPicPr>
        <p:blipFill>
          <a:blip r:embed="rId4" cstate="print"/>
          <a:stretch>
            <a:fillRect/>
          </a:stretch>
        </p:blipFill>
        <p:spPr>
          <a:xfrm>
            <a:off x="10807700" y="5538741"/>
            <a:ext cx="1092200" cy="1050925"/>
          </a:xfrm>
          <a:prstGeom prst="rect">
            <a:avLst/>
          </a:prstGeom>
        </p:spPr>
      </p:pic>
      <p:sp>
        <p:nvSpPr>
          <p:cNvPr id="4" name="TextBox 3">
            <a:extLst>
              <a:ext uri="{FF2B5EF4-FFF2-40B4-BE49-F238E27FC236}">
                <a16:creationId xmlns:a16="http://schemas.microsoft.com/office/drawing/2014/main" id="{D1EFAA78-C94A-6A4D-9D3A-56C5B6B7355A}"/>
              </a:ext>
            </a:extLst>
          </p:cNvPr>
          <p:cNvSpPr txBox="1"/>
          <p:nvPr/>
        </p:nvSpPr>
        <p:spPr>
          <a:xfrm>
            <a:off x="556591" y="6023118"/>
            <a:ext cx="418703"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286340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E184-AE1A-2246-9BF7-4E06622795DF}"/>
              </a:ext>
            </a:extLst>
          </p:cNvPr>
          <p:cNvSpPr>
            <a:spLocks noGrp="1"/>
          </p:cNvSpPr>
          <p:nvPr>
            <p:ph type="ctrTitle"/>
          </p:nvPr>
        </p:nvSpPr>
        <p:spPr>
          <a:xfrm>
            <a:off x="532677" y="527462"/>
            <a:ext cx="11165831" cy="1014957"/>
          </a:xfrm>
        </p:spPr>
        <p:txBody>
          <a:bodyPr anchor="ctr">
            <a:normAutofit/>
          </a:bodyPr>
          <a:lstStyle/>
          <a:p>
            <a:r>
              <a:rPr lang="en-US" sz="4400" b="1" dirty="0">
                <a:solidFill>
                  <a:srgbClr val="2D7741"/>
                </a:solidFill>
              </a:rPr>
              <a:t>Setting the Stage: State Action</a:t>
            </a:r>
          </a:p>
        </p:txBody>
      </p:sp>
      <p:sp>
        <p:nvSpPr>
          <p:cNvPr id="3" name="Subtitle 2">
            <a:extLst>
              <a:ext uri="{FF2B5EF4-FFF2-40B4-BE49-F238E27FC236}">
                <a16:creationId xmlns:a16="http://schemas.microsoft.com/office/drawing/2014/main" id="{7F26F290-C8EA-F640-82FB-0204D180B253}"/>
              </a:ext>
            </a:extLst>
          </p:cNvPr>
          <p:cNvSpPr>
            <a:spLocks noGrp="1"/>
          </p:cNvSpPr>
          <p:nvPr>
            <p:ph type="subTitle" idx="1"/>
          </p:nvPr>
        </p:nvSpPr>
        <p:spPr>
          <a:xfrm>
            <a:off x="7081096" y="2178615"/>
            <a:ext cx="4263932" cy="3015088"/>
          </a:xfrm>
        </p:spPr>
        <p:txBody>
          <a:bodyPr>
            <a:normAutofit/>
          </a:bodyPr>
          <a:lstStyle/>
          <a:p>
            <a:pPr marL="342900" indent="-342900" algn="l">
              <a:buFont typeface="Arial" panose="020B0604020202020204" pitchFamily="34" charset="0"/>
              <a:buChar char="•"/>
            </a:pPr>
            <a:r>
              <a:rPr lang="en-US" dirty="0"/>
              <a:t>Since 2017, legislation to address prescription drug costs has been </a:t>
            </a:r>
            <a:r>
              <a:rPr lang="en-US" b="1" dirty="0"/>
              <a:t>introduced</a:t>
            </a:r>
            <a:r>
              <a:rPr lang="en-US" dirty="0"/>
              <a:t> in all 50 states.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Since 2017, 48 states have </a:t>
            </a:r>
            <a:r>
              <a:rPr lang="en-US" b="1" dirty="0"/>
              <a:t>enacted</a:t>
            </a:r>
            <a:r>
              <a:rPr lang="en-US" dirty="0"/>
              <a:t> 160 laws to address prescription drug costs.</a:t>
            </a:r>
          </a:p>
          <a:p>
            <a:pPr algn="l"/>
            <a:endParaRPr lang="en-US" dirty="0"/>
          </a:p>
        </p:txBody>
      </p:sp>
      <p:cxnSp>
        <p:nvCxnSpPr>
          <p:cNvPr id="7" name="Straight Connector 6">
            <a:extLst>
              <a:ext uri="{FF2B5EF4-FFF2-40B4-BE49-F238E27FC236}">
                <a16:creationId xmlns:a16="http://schemas.microsoft.com/office/drawing/2014/main" id="{294079C4-3192-D244-9861-8916009F8E89}"/>
              </a:ext>
            </a:extLst>
          </p:cNvPr>
          <p:cNvCxnSpPr>
            <a:cxnSpLocks/>
          </p:cNvCxnSpPr>
          <p:nvPr/>
        </p:nvCxnSpPr>
        <p:spPr>
          <a:xfrm>
            <a:off x="11916229" y="261257"/>
            <a:ext cx="0" cy="6309359"/>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0388B4-9AD8-3D4A-B113-0A502110ADBB}"/>
              </a:ext>
            </a:extLst>
          </p:cNvPr>
          <p:cNvCxnSpPr>
            <a:cxnSpLocks/>
          </p:cNvCxnSpPr>
          <p:nvPr/>
        </p:nvCxnSpPr>
        <p:spPr>
          <a:xfrm flipH="1">
            <a:off x="275770" y="286338"/>
            <a:ext cx="11679648"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707FA3-6E1D-544F-8DDF-B2063664B063}"/>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B04B670-AAEE-1441-98BB-8E1F11208C38}"/>
              </a:ext>
            </a:extLst>
          </p:cNvPr>
          <p:cNvCxnSpPr>
            <a:cxnSpLocks/>
          </p:cNvCxnSpPr>
          <p:nvPr/>
        </p:nvCxnSpPr>
        <p:spPr>
          <a:xfrm flipH="1">
            <a:off x="236583" y="6570616"/>
            <a:ext cx="1171883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graphicFrame>
        <p:nvGraphicFramePr>
          <p:cNvPr id="8" name="Table 7">
            <a:extLst>
              <a:ext uri="{FF2B5EF4-FFF2-40B4-BE49-F238E27FC236}">
                <a16:creationId xmlns:a16="http://schemas.microsoft.com/office/drawing/2014/main" id="{5BFA5EB0-DB1D-DC46-9180-B8F4391BE813}"/>
              </a:ext>
            </a:extLst>
          </p:cNvPr>
          <p:cNvGraphicFramePr>
            <a:graphicFrameLocks noGrp="1"/>
          </p:cNvGraphicFramePr>
          <p:nvPr>
            <p:extLst>
              <p:ext uri="{D42A27DB-BD31-4B8C-83A1-F6EECF244321}">
                <p14:modId xmlns:p14="http://schemas.microsoft.com/office/powerpoint/2010/main" val="2506246126"/>
              </p:ext>
            </p:extLst>
          </p:nvPr>
        </p:nvGraphicFramePr>
        <p:xfrm>
          <a:off x="1763960" y="1469255"/>
          <a:ext cx="4745933" cy="4210330"/>
        </p:xfrm>
        <a:graphic>
          <a:graphicData uri="http://schemas.openxmlformats.org/drawingml/2006/table">
            <a:tbl>
              <a:tblPr firstRow="1" bandRow="1">
                <a:tableStyleId>{93296810-A885-4BE3-A3E7-6D5BEEA58F35}</a:tableStyleId>
              </a:tblPr>
              <a:tblGrid>
                <a:gridCol w="1708370">
                  <a:extLst>
                    <a:ext uri="{9D8B030D-6E8A-4147-A177-3AD203B41FA5}">
                      <a16:colId xmlns:a16="http://schemas.microsoft.com/office/drawing/2014/main" val="2689332491"/>
                    </a:ext>
                  </a:extLst>
                </a:gridCol>
                <a:gridCol w="593275">
                  <a:extLst>
                    <a:ext uri="{9D8B030D-6E8A-4147-A177-3AD203B41FA5}">
                      <a16:colId xmlns:a16="http://schemas.microsoft.com/office/drawing/2014/main" val="3880715494"/>
                    </a:ext>
                  </a:extLst>
                </a:gridCol>
                <a:gridCol w="628871">
                  <a:extLst>
                    <a:ext uri="{9D8B030D-6E8A-4147-A177-3AD203B41FA5}">
                      <a16:colId xmlns:a16="http://schemas.microsoft.com/office/drawing/2014/main" val="3363369903"/>
                    </a:ext>
                  </a:extLst>
                </a:gridCol>
                <a:gridCol w="557678">
                  <a:extLst>
                    <a:ext uri="{9D8B030D-6E8A-4147-A177-3AD203B41FA5}">
                      <a16:colId xmlns:a16="http://schemas.microsoft.com/office/drawing/2014/main" val="1941650292"/>
                    </a:ext>
                  </a:extLst>
                </a:gridCol>
                <a:gridCol w="589487">
                  <a:extLst>
                    <a:ext uri="{9D8B030D-6E8A-4147-A177-3AD203B41FA5}">
                      <a16:colId xmlns:a16="http://schemas.microsoft.com/office/drawing/2014/main" val="2843568041"/>
                    </a:ext>
                  </a:extLst>
                </a:gridCol>
                <a:gridCol w="668252">
                  <a:extLst>
                    <a:ext uri="{9D8B030D-6E8A-4147-A177-3AD203B41FA5}">
                      <a16:colId xmlns:a16="http://schemas.microsoft.com/office/drawing/2014/main" val="1110805189"/>
                    </a:ext>
                  </a:extLst>
                </a:gridCol>
              </a:tblGrid>
              <a:tr h="304875">
                <a:tc gridSpan="6">
                  <a:txBody>
                    <a:bodyPr/>
                    <a:lstStyle/>
                    <a:p>
                      <a:pPr algn="ctr"/>
                      <a:r>
                        <a:rPr lang="en-US" sz="1400" dirty="0"/>
                        <a:t>Drug Pricing Laws 2017-2020</a:t>
                      </a:r>
                    </a:p>
                  </a:txBody>
                  <a:tcPr marL="99670" marR="99670" marT="49835" marB="49835">
                    <a:solidFill>
                      <a:srgbClr val="2A476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692250224"/>
                  </a:ext>
                </a:extLst>
              </a:tr>
              <a:tr h="294826">
                <a:tc>
                  <a:txBody>
                    <a:bodyPr/>
                    <a:lstStyle/>
                    <a:p>
                      <a:r>
                        <a:rPr lang="en-US" sz="1400" b="1" dirty="0">
                          <a:solidFill>
                            <a:schemeClr val="bg1"/>
                          </a:solidFill>
                        </a:rPr>
                        <a:t>Year</a:t>
                      </a:r>
                    </a:p>
                  </a:txBody>
                  <a:tcPr marL="72518" marR="72518" marT="36259" marB="36259">
                    <a:solidFill>
                      <a:srgbClr val="2D7741"/>
                    </a:solidFill>
                  </a:tcPr>
                </a:tc>
                <a:tc>
                  <a:txBody>
                    <a:bodyPr/>
                    <a:lstStyle/>
                    <a:p>
                      <a:r>
                        <a:rPr lang="en-US" sz="1400" b="1" dirty="0">
                          <a:solidFill>
                            <a:schemeClr val="bg1"/>
                          </a:solidFill>
                        </a:rPr>
                        <a:t>2017</a:t>
                      </a:r>
                    </a:p>
                  </a:txBody>
                  <a:tcPr marL="72518" marR="72518" marT="36259" marB="36259">
                    <a:solidFill>
                      <a:srgbClr val="2D7741"/>
                    </a:solidFill>
                  </a:tcPr>
                </a:tc>
                <a:tc>
                  <a:txBody>
                    <a:bodyPr/>
                    <a:lstStyle/>
                    <a:p>
                      <a:r>
                        <a:rPr lang="en-US" sz="1400" b="1" dirty="0">
                          <a:solidFill>
                            <a:schemeClr val="bg1"/>
                          </a:solidFill>
                        </a:rPr>
                        <a:t>2018</a:t>
                      </a:r>
                    </a:p>
                  </a:txBody>
                  <a:tcPr marL="72518" marR="72518" marT="36259" marB="36259">
                    <a:solidFill>
                      <a:srgbClr val="2D7741"/>
                    </a:solidFill>
                  </a:tcPr>
                </a:tc>
                <a:tc>
                  <a:txBody>
                    <a:bodyPr/>
                    <a:lstStyle/>
                    <a:p>
                      <a:r>
                        <a:rPr lang="en-US" sz="1400" b="1" dirty="0">
                          <a:solidFill>
                            <a:schemeClr val="bg1"/>
                          </a:solidFill>
                        </a:rPr>
                        <a:t>2019</a:t>
                      </a:r>
                    </a:p>
                  </a:txBody>
                  <a:tcPr marL="72518" marR="72518" marT="36259" marB="36259">
                    <a:solidFill>
                      <a:srgbClr val="2D7741"/>
                    </a:solidFill>
                  </a:tcPr>
                </a:tc>
                <a:tc>
                  <a:txBody>
                    <a:bodyPr/>
                    <a:lstStyle/>
                    <a:p>
                      <a:r>
                        <a:rPr lang="en-US" sz="1400" b="1" dirty="0">
                          <a:solidFill>
                            <a:schemeClr val="bg1"/>
                          </a:solidFill>
                        </a:rPr>
                        <a:t>2020</a:t>
                      </a:r>
                    </a:p>
                  </a:txBody>
                  <a:tcPr marL="72518" marR="72518" marT="36259" marB="36259">
                    <a:solidFill>
                      <a:srgbClr val="2D7741"/>
                    </a:solidFill>
                  </a:tcPr>
                </a:tc>
                <a:tc>
                  <a:txBody>
                    <a:bodyPr/>
                    <a:lstStyle/>
                    <a:p>
                      <a:r>
                        <a:rPr lang="en-US" sz="1400" b="1" dirty="0">
                          <a:solidFill>
                            <a:schemeClr val="bg1"/>
                          </a:solidFill>
                        </a:rPr>
                        <a:t>Total</a:t>
                      </a:r>
                    </a:p>
                  </a:txBody>
                  <a:tcPr marL="72518" marR="72518" marT="36259" marB="36259">
                    <a:solidFill>
                      <a:srgbClr val="2D7741"/>
                    </a:solidFill>
                  </a:tcPr>
                </a:tc>
                <a:extLst>
                  <a:ext uri="{0D108BD9-81ED-4DB2-BD59-A6C34878D82A}">
                    <a16:rowId xmlns:a16="http://schemas.microsoft.com/office/drawing/2014/main" val="2540500681"/>
                  </a:ext>
                </a:extLst>
              </a:tr>
              <a:tr h="504422">
                <a:tc>
                  <a:txBody>
                    <a:bodyPr/>
                    <a:lstStyle/>
                    <a:p>
                      <a:r>
                        <a:rPr lang="en-US" sz="1400" b="1" dirty="0"/>
                        <a:t>Number of States Enacting Laws</a:t>
                      </a:r>
                    </a:p>
                  </a:txBody>
                  <a:tcPr marL="72518" marR="72518" marT="36259" marB="36259">
                    <a:solidFill>
                      <a:schemeClr val="accent6">
                        <a:lumMod val="60000"/>
                        <a:lumOff val="40000"/>
                      </a:schemeClr>
                    </a:solidFill>
                  </a:tcPr>
                </a:tc>
                <a:tc>
                  <a:txBody>
                    <a:bodyPr/>
                    <a:lstStyle/>
                    <a:p>
                      <a:pPr algn="ctr"/>
                      <a:r>
                        <a:rPr lang="en-US" sz="1400" dirty="0"/>
                        <a:t>13</a:t>
                      </a:r>
                    </a:p>
                  </a:txBody>
                  <a:tcPr marL="72518" marR="72518" marT="36259" marB="36259" anchor="ctr">
                    <a:solidFill>
                      <a:schemeClr val="accent6">
                        <a:lumMod val="60000"/>
                        <a:lumOff val="40000"/>
                      </a:schemeClr>
                    </a:solidFill>
                  </a:tcPr>
                </a:tc>
                <a:tc>
                  <a:txBody>
                    <a:bodyPr/>
                    <a:lstStyle/>
                    <a:p>
                      <a:pPr algn="ctr"/>
                      <a:r>
                        <a:rPr lang="en-US" sz="1400" dirty="0"/>
                        <a:t>28</a:t>
                      </a:r>
                    </a:p>
                  </a:txBody>
                  <a:tcPr marL="72518" marR="72518" marT="36259" marB="36259" anchor="ctr">
                    <a:solidFill>
                      <a:schemeClr val="accent6">
                        <a:lumMod val="60000"/>
                        <a:lumOff val="40000"/>
                      </a:schemeClr>
                    </a:solidFill>
                  </a:tcPr>
                </a:tc>
                <a:tc>
                  <a:txBody>
                    <a:bodyPr/>
                    <a:lstStyle/>
                    <a:p>
                      <a:pPr algn="ctr"/>
                      <a:r>
                        <a:rPr lang="en-US" sz="1400" dirty="0"/>
                        <a:t>37</a:t>
                      </a:r>
                    </a:p>
                  </a:txBody>
                  <a:tcPr marL="72518" marR="72518" marT="36259" marB="36259" anchor="ctr">
                    <a:solidFill>
                      <a:schemeClr val="accent6">
                        <a:lumMod val="60000"/>
                        <a:lumOff val="40000"/>
                      </a:schemeClr>
                    </a:solidFill>
                  </a:tcPr>
                </a:tc>
                <a:tc>
                  <a:txBody>
                    <a:bodyPr/>
                    <a:lstStyle/>
                    <a:p>
                      <a:pPr algn="ctr"/>
                      <a:r>
                        <a:rPr lang="en-US" sz="1400" dirty="0"/>
                        <a:t>17</a:t>
                      </a:r>
                    </a:p>
                  </a:txBody>
                  <a:tcPr marL="72518" marR="72518" marT="36259" marB="36259" anchor="ctr">
                    <a:solidFill>
                      <a:schemeClr val="accent6">
                        <a:lumMod val="60000"/>
                        <a:lumOff val="40000"/>
                      </a:schemeClr>
                    </a:solidFill>
                  </a:tcPr>
                </a:tc>
                <a:tc>
                  <a:txBody>
                    <a:bodyPr/>
                    <a:lstStyle/>
                    <a:p>
                      <a:pPr algn="ctr"/>
                      <a:r>
                        <a:rPr lang="en-US" sz="1400" dirty="0"/>
                        <a:t>48</a:t>
                      </a:r>
                    </a:p>
                  </a:txBody>
                  <a:tcPr marL="72518" marR="72518" marT="36259" marB="36259" anchor="ctr">
                    <a:solidFill>
                      <a:schemeClr val="accent6">
                        <a:lumMod val="60000"/>
                        <a:lumOff val="40000"/>
                      </a:schemeClr>
                    </a:solidFill>
                  </a:tcPr>
                </a:tc>
                <a:extLst>
                  <a:ext uri="{0D108BD9-81ED-4DB2-BD59-A6C34878D82A}">
                    <a16:rowId xmlns:a16="http://schemas.microsoft.com/office/drawing/2014/main" val="1187350946"/>
                  </a:ext>
                </a:extLst>
              </a:tr>
              <a:tr h="294826">
                <a:tc>
                  <a:txBody>
                    <a:bodyPr/>
                    <a:lstStyle/>
                    <a:p>
                      <a:r>
                        <a:rPr lang="en-US" sz="1400" b="1" dirty="0"/>
                        <a:t>Total Laws Enacted</a:t>
                      </a:r>
                    </a:p>
                  </a:txBody>
                  <a:tcPr marL="72518" marR="72518" marT="36259" marB="36259">
                    <a:solidFill>
                      <a:schemeClr val="accent6">
                        <a:lumMod val="60000"/>
                        <a:lumOff val="40000"/>
                      </a:schemeClr>
                    </a:solidFill>
                  </a:tcPr>
                </a:tc>
                <a:tc>
                  <a:txBody>
                    <a:bodyPr/>
                    <a:lstStyle/>
                    <a:p>
                      <a:pPr algn="ctr"/>
                      <a:r>
                        <a:rPr lang="en-US" sz="1400" dirty="0"/>
                        <a:t>18</a:t>
                      </a:r>
                    </a:p>
                  </a:txBody>
                  <a:tcPr marL="72518" marR="72518" marT="36259" marB="36259" anchor="ctr">
                    <a:solidFill>
                      <a:schemeClr val="accent6">
                        <a:lumMod val="60000"/>
                        <a:lumOff val="40000"/>
                      </a:schemeClr>
                    </a:solidFill>
                  </a:tcPr>
                </a:tc>
                <a:tc>
                  <a:txBody>
                    <a:bodyPr/>
                    <a:lstStyle/>
                    <a:p>
                      <a:pPr algn="ctr"/>
                      <a:r>
                        <a:rPr lang="en-US" sz="1400" dirty="0"/>
                        <a:t>45</a:t>
                      </a:r>
                    </a:p>
                  </a:txBody>
                  <a:tcPr marL="72518" marR="72518" marT="36259" marB="36259" anchor="ctr">
                    <a:solidFill>
                      <a:schemeClr val="accent6">
                        <a:lumMod val="60000"/>
                        <a:lumOff val="40000"/>
                      </a:schemeClr>
                    </a:solidFill>
                  </a:tcPr>
                </a:tc>
                <a:tc>
                  <a:txBody>
                    <a:bodyPr/>
                    <a:lstStyle/>
                    <a:p>
                      <a:pPr algn="ctr"/>
                      <a:r>
                        <a:rPr lang="en-US" sz="1400" dirty="0"/>
                        <a:t>62</a:t>
                      </a:r>
                    </a:p>
                  </a:txBody>
                  <a:tcPr marL="72518" marR="72518" marT="36259" marB="36259" anchor="ctr">
                    <a:solidFill>
                      <a:schemeClr val="accent6">
                        <a:lumMod val="60000"/>
                        <a:lumOff val="40000"/>
                      </a:schemeClr>
                    </a:solidFill>
                  </a:tcPr>
                </a:tc>
                <a:tc>
                  <a:txBody>
                    <a:bodyPr/>
                    <a:lstStyle/>
                    <a:p>
                      <a:pPr algn="ctr"/>
                      <a:r>
                        <a:rPr lang="en-US" sz="1400" dirty="0"/>
                        <a:t>35*</a:t>
                      </a:r>
                    </a:p>
                  </a:txBody>
                  <a:tcPr marL="72518" marR="72518" marT="36259" marB="36259" anchor="ctr">
                    <a:solidFill>
                      <a:schemeClr val="accent6">
                        <a:lumMod val="60000"/>
                        <a:lumOff val="40000"/>
                      </a:schemeClr>
                    </a:solidFill>
                  </a:tcPr>
                </a:tc>
                <a:tc>
                  <a:txBody>
                    <a:bodyPr/>
                    <a:lstStyle/>
                    <a:p>
                      <a:pPr algn="ctr"/>
                      <a:r>
                        <a:rPr lang="en-US" sz="1400" dirty="0"/>
                        <a:t>160*</a:t>
                      </a:r>
                    </a:p>
                  </a:txBody>
                  <a:tcPr marL="72518" marR="72518" marT="36259" marB="36259" anchor="ctr">
                    <a:solidFill>
                      <a:schemeClr val="accent6">
                        <a:lumMod val="60000"/>
                        <a:lumOff val="40000"/>
                      </a:schemeClr>
                    </a:solidFill>
                  </a:tcPr>
                </a:tc>
                <a:extLst>
                  <a:ext uri="{0D108BD9-81ED-4DB2-BD59-A6C34878D82A}">
                    <a16:rowId xmlns:a16="http://schemas.microsoft.com/office/drawing/2014/main" val="1315614533"/>
                  </a:ext>
                </a:extLst>
              </a:tr>
              <a:tr h="294826">
                <a:tc>
                  <a:txBody>
                    <a:bodyPr/>
                    <a:lstStyle/>
                    <a:p>
                      <a:r>
                        <a:rPr lang="en-US" sz="1400" dirty="0"/>
                        <a:t>PBM</a:t>
                      </a:r>
                    </a:p>
                  </a:txBody>
                  <a:tcPr marL="72518" marR="72518" marT="36259" marB="36259">
                    <a:solidFill>
                      <a:schemeClr val="accent6">
                        <a:lumMod val="40000"/>
                        <a:lumOff val="60000"/>
                      </a:schemeClr>
                    </a:solidFill>
                  </a:tcPr>
                </a:tc>
                <a:tc>
                  <a:txBody>
                    <a:bodyPr/>
                    <a:lstStyle/>
                    <a:p>
                      <a:pPr algn="ctr"/>
                      <a:r>
                        <a:rPr lang="en-US" sz="1400" dirty="0"/>
                        <a:t>8</a:t>
                      </a:r>
                    </a:p>
                  </a:txBody>
                  <a:tcPr marL="72518" marR="72518" marT="36259" marB="36259" anchor="ctr">
                    <a:solidFill>
                      <a:schemeClr val="accent6">
                        <a:lumMod val="40000"/>
                        <a:lumOff val="60000"/>
                      </a:schemeClr>
                    </a:solidFill>
                  </a:tcPr>
                </a:tc>
                <a:tc>
                  <a:txBody>
                    <a:bodyPr/>
                    <a:lstStyle/>
                    <a:p>
                      <a:pPr algn="ctr"/>
                      <a:r>
                        <a:rPr lang="en-US" sz="1400" dirty="0"/>
                        <a:t>32</a:t>
                      </a:r>
                    </a:p>
                  </a:txBody>
                  <a:tcPr marL="72518" marR="72518" marT="36259" marB="36259" anchor="ctr">
                    <a:solidFill>
                      <a:schemeClr val="accent6">
                        <a:lumMod val="40000"/>
                        <a:lumOff val="60000"/>
                      </a:schemeClr>
                    </a:solidFill>
                  </a:tcPr>
                </a:tc>
                <a:tc>
                  <a:txBody>
                    <a:bodyPr/>
                    <a:lstStyle/>
                    <a:p>
                      <a:pPr algn="ctr"/>
                      <a:r>
                        <a:rPr lang="en-US" sz="1400" dirty="0"/>
                        <a:t>33</a:t>
                      </a:r>
                    </a:p>
                  </a:txBody>
                  <a:tcPr marL="72518" marR="72518" marT="36259" marB="36259" anchor="ctr">
                    <a:solidFill>
                      <a:schemeClr val="accent6">
                        <a:lumMod val="40000"/>
                        <a:lumOff val="60000"/>
                      </a:schemeClr>
                    </a:solidFill>
                  </a:tcPr>
                </a:tc>
                <a:tc>
                  <a:txBody>
                    <a:bodyPr/>
                    <a:lstStyle/>
                    <a:p>
                      <a:pPr algn="ctr"/>
                      <a:r>
                        <a:rPr lang="en-US" sz="1400" dirty="0"/>
                        <a:t>19</a:t>
                      </a:r>
                    </a:p>
                  </a:txBody>
                  <a:tcPr marL="72518" marR="72518" marT="36259" marB="36259" anchor="ctr">
                    <a:solidFill>
                      <a:schemeClr val="accent6">
                        <a:lumMod val="40000"/>
                        <a:lumOff val="60000"/>
                      </a:schemeClr>
                    </a:solidFill>
                  </a:tcPr>
                </a:tc>
                <a:tc>
                  <a:txBody>
                    <a:bodyPr/>
                    <a:lstStyle/>
                    <a:p>
                      <a:pPr algn="ctr"/>
                      <a:r>
                        <a:rPr lang="en-US" sz="1400" dirty="0"/>
                        <a:t>92</a:t>
                      </a:r>
                    </a:p>
                  </a:txBody>
                  <a:tcPr marL="72518" marR="72518" marT="36259" marB="36259" anchor="ctr">
                    <a:solidFill>
                      <a:schemeClr val="accent6">
                        <a:lumMod val="40000"/>
                        <a:lumOff val="60000"/>
                      </a:schemeClr>
                    </a:solidFill>
                  </a:tcPr>
                </a:tc>
                <a:extLst>
                  <a:ext uri="{0D108BD9-81ED-4DB2-BD59-A6C34878D82A}">
                    <a16:rowId xmlns:a16="http://schemas.microsoft.com/office/drawing/2014/main" val="2556195324"/>
                  </a:ext>
                </a:extLst>
              </a:tr>
              <a:tr h="294826">
                <a:tc>
                  <a:txBody>
                    <a:bodyPr/>
                    <a:lstStyle/>
                    <a:p>
                      <a:r>
                        <a:rPr lang="en-US" sz="1400" dirty="0"/>
                        <a:t>Transparency</a:t>
                      </a:r>
                    </a:p>
                  </a:txBody>
                  <a:tcPr marL="72518" marR="72518" marT="36259" marB="36259">
                    <a:solidFill>
                      <a:schemeClr val="accent6">
                        <a:lumMod val="40000"/>
                        <a:lumOff val="60000"/>
                      </a:schemeClr>
                    </a:solidFill>
                  </a:tcPr>
                </a:tc>
                <a:tc>
                  <a:txBody>
                    <a:bodyPr/>
                    <a:lstStyle/>
                    <a:p>
                      <a:pPr algn="ctr"/>
                      <a:r>
                        <a:rPr lang="en-US" sz="1400" dirty="0"/>
                        <a:t>3</a:t>
                      </a:r>
                    </a:p>
                  </a:txBody>
                  <a:tcPr marL="72518" marR="72518" marT="36259" marB="36259" anchor="ctr">
                    <a:solidFill>
                      <a:schemeClr val="accent6">
                        <a:lumMod val="40000"/>
                        <a:lumOff val="60000"/>
                      </a:schemeClr>
                    </a:solidFill>
                  </a:tcPr>
                </a:tc>
                <a:tc>
                  <a:txBody>
                    <a:bodyPr/>
                    <a:lstStyle/>
                    <a:p>
                      <a:pPr algn="ctr"/>
                      <a:r>
                        <a:rPr lang="en-US" sz="1400" dirty="0"/>
                        <a:t>4</a:t>
                      </a:r>
                    </a:p>
                  </a:txBody>
                  <a:tcPr marL="72518" marR="72518" marT="36259" marB="36259" anchor="ctr">
                    <a:solidFill>
                      <a:schemeClr val="accent6">
                        <a:lumMod val="40000"/>
                        <a:lumOff val="60000"/>
                      </a:schemeClr>
                    </a:solidFill>
                  </a:tcPr>
                </a:tc>
                <a:tc>
                  <a:txBody>
                    <a:bodyPr/>
                    <a:lstStyle/>
                    <a:p>
                      <a:pPr algn="ctr"/>
                      <a:r>
                        <a:rPr lang="en-US" sz="1400" dirty="0"/>
                        <a:t>7</a:t>
                      </a:r>
                    </a:p>
                  </a:txBody>
                  <a:tcPr marL="72518" marR="72518" marT="36259" marB="36259" anchor="ctr">
                    <a:solidFill>
                      <a:schemeClr val="accent6">
                        <a:lumMod val="40000"/>
                        <a:lumOff val="60000"/>
                      </a:schemeClr>
                    </a:solidFill>
                  </a:tcPr>
                </a:tc>
                <a:tc>
                  <a:txBody>
                    <a:bodyPr/>
                    <a:lstStyle/>
                    <a:p>
                      <a:pPr algn="ctr"/>
                      <a:r>
                        <a:rPr lang="en-US" sz="1400" dirty="0"/>
                        <a:t>4</a:t>
                      </a:r>
                    </a:p>
                  </a:txBody>
                  <a:tcPr marL="72518" marR="72518" marT="36259" marB="36259" anchor="ctr">
                    <a:solidFill>
                      <a:schemeClr val="accent6">
                        <a:lumMod val="40000"/>
                        <a:lumOff val="60000"/>
                      </a:schemeClr>
                    </a:solidFill>
                  </a:tcPr>
                </a:tc>
                <a:tc>
                  <a:txBody>
                    <a:bodyPr/>
                    <a:lstStyle/>
                    <a:p>
                      <a:pPr algn="ctr"/>
                      <a:r>
                        <a:rPr lang="en-US" sz="1400" dirty="0"/>
                        <a:t>18</a:t>
                      </a:r>
                    </a:p>
                  </a:txBody>
                  <a:tcPr marL="72518" marR="72518" marT="36259" marB="36259" anchor="ctr">
                    <a:solidFill>
                      <a:schemeClr val="accent6">
                        <a:lumMod val="40000"/>
                        <a:lumOff val="60000"/>
                      </a:schemeClr>
                    </a:solidFill>
                  </a:tcPr>
                </a:tc>
                <a:extLst>
                  <a:ext uri="{0D108BD9-81ED-4DB2-BD59-A6C34878D82A}">
                    <a16:rowId xmlns:a16="http://schemas.microsoft.com/office/drawing/2014/main" val="187246582"/>
                  </a:ext>
                </a:extLst>
              </a:tr>
              <a:tr h="294826">
                <a:tc>
                  <a:txBody>
                    <a:bodyPr/>
                    <a:lstStyle/>
                    <a:p>
                      <a:r>
                        <a:rPr lang="en-US" sz="1400" dirty="0"/>
                        <a:t>Importation</a:t>
                      </a:r>
                    </a:p>
                  </a:txBody>
                  <a:tcPr marL="72518" marR="72518" marT="36259" marB="36259">
                    <a:solidFill>
                      <a:schemeClr val="accent6">
                        <a:lumMod val="40000"/>
                        <a:lumOff val="60000"/>
                      </a:schemeClr>
                    </a:solidFill>
                  </a:tcPr>
                </a:tc>
                <a:tc>
                  <a:txBody>
                    <a:bodyPr/>
                    <a:lstStyle/>
                    <a:p>
                      <a:pPr algn="ctr"/>
                      <a:r>
                        <a:rPr lang="en-US" sz="1400" dirty="0"/>
                        <a:t>0</a:t>
                      </a:r>
                    </a:p>
                  </a:txBody>
                  <a:tcPr marL="72518" marR="72518" marT="36259" marB="36259" anchor="ctr">
                    <a:solidFill>
                      <a:schemeClr val="accent6">
                        <a:lumMod val="40000"/>
                        <a:lumOff val="60000"/>
                      </a:schemeClr>
                    </a:solidFill>
                  </a:tcPr>
                </a:tc>
                <a:tc>
                  <a:txBody>
                    <a:bodyPr/>
                    <a:lstStyle/>
                    <a:p>
                      <a:pPr algn="ctr"/>
                      <a:r>
                        <a:rPr lang="en-US" sz="1400" dirty="0"/>
                        <a:t>1</a:t>
                      </a:r>
                    </a:p>
                  </a:txBody>
                  <a:tcPr marL="72518" marR="72518" marT="36259" marB="36259" anchor="ctr">
                    <a:solidFill>
                      <a:schemeClr val="accent6">
                        <a:lumMod val="40000"/>
                        <a:lumOff val="60000"/>
                      </a:schemeClr>
                    </a:solidFill>
                  </a:tcPr>
                </a:tc>
                <a:tc>
                  <a:txBody>
                    <a:bodyPr/>
                    <a:lstStyle/>
                    <a:p>
                      <a:pPr algn="ctr"/>
                      <a:r>
                        <a:rPr lang="en-US" sz="1400" dirty="0"/>
                        <a:t>3</a:t>
                      </a:r>
                    </a:p>
                  </a:txBody>
                  <a:tcPr marL="72518" marR="72518" marT="36259" marB="36259" anchor="ctr">
                    <a:solidFill>
                      <a:schemeClr val="accent6">
                        <a:lumMod val="40000"/>
                        <a:lumOff val="60000"/>
                      </a:schemeClr>
                    </a:solidFill>
                  </a:tcPr>
                </a:tc>
                <a:tc>
                  <a:txBody>
                    <a:bodyPr/>
                    <a:lstStyle/>
                    <a:p>
                      <a:pPr algn="ctr"/>
                      <a:r>
                        <a:rPr lang="en-US" sz="1400" dirty="0"/>
                        <a:t>2</a:t>
                      </a:r>
                    </a:p>
                  </a:txBody>
                  <a:tcPr marL="72518" marR="72518" marT="36259" marB="36259" anchor="ctr">
                    <a:solidFill>
                      <a:schemeClr val="accent6">
                        <a:lumMod val="40000"/>
                        <a:lumOff val="60000"/>
                      </a:schemeClr>
                    </a:solidFill>
                  </a:tcPr>
                </a:tc>
                <a:tc>
                  <a:txBody>
                    <a:bodyPr/>
                    <a:lstStyle/>
                    <a:p>
                      <a:pPr algn="ctr"/>
                      <a:r>
                        <a:rPr lang="en-US" sz="1400" dirty="0"/>
                        <a:t>6</a:t>
                      </a:r>
                    </a:p>
                  </a:txBody>
                  <a:tcPr marL="72518" marR="72518" marT="36259" marB="36259" anchor="ctr">
                    <a:solidFill>
                      <a:schemeClr val="accent6">
                        <a:lumMod val="40000"/>
                        <a:lumOff val="60000"/>
                      </a:schemeClr>
                    </a:solidFill>
                  </a:tcPr>
                </a:tc>
                <a:extLst>
                  <a:ext uri="{0D108BD9-81ED-4DB2-BD59-A6C34878D82A}">
                    <a16:rowId xmlns:a16="http://schemas.microsoft.com/office/drawing/2014/main" val="3987705305"/>
                  </a:ext>
                </a:extLst>
              </a:tr>
              <a:tr h="517135">
                <a:tc>
                  <a:txBody>
                    <a:bodyPr/>
                    <a:lstStyle/>
                    <a:p>
                      <a:r>
                        <a:rPr lang="en-US" sz="1400" dirty="0"/>
                        <a:t>Affordability Review**</a:t>
                      </a:r>
                    </a:p>
                  </a:txBody>
                  <a:tcPr marL="72518" marR="72518" marT="36259" marB="36259">
                    <a:solidFill>
                      <a:schemeClr val="accent6">
                        <a:lumMod val="40000"/>
                        <a:lumOff val="60000"/>
                      </a:schemeClr>
                    </a:solidFill>
                  </a:tcPr>
                </a:tc>
                <a:tc>
                  <a:txBody>
                    <a:bodyPr/>
                    <a:lstStyle/>
                    <a:p>
                      <a:pPr algn="ctr"/>
                      <a:r>
                        <a:rPr lang="en-US" sz="1400" dirty="0"/>
                        <a:t>1</a:t>
                      </a:r>
                    </a:p>
                  </a:txBody>
                  <a:tcPr marL="72518" marR="72518" marT="36259" marB="36259" anchor="ctr">
                    <a:solidFill>
                      <a:schemeClr val="accent6">
                        <a:lumMod val="40000"/>
                        <a:lumOff val="60000"/>
                      </a:schemeClr>
                    </a:solidFill>
                  </a:tcPr>
                </a:tc>
                <a:tc>
                  <a:txBody>
                    <a:bodyPr/>
                    <a:lstStyle/>
                    <a:p>
                      <a:pPr algn="ctr"/>
                      <a:r>
                        <a:rPr lang="en-US" sz="1400" dirty="0"/>
                        <a:t>0</a:t>
                      </a:r>
                    </a:p>
                  </a:txBody>
                  <a:tcPr marL="72518" marR="72518" marT="36259" marB="36259" anchor="ctr">
                    <a:solidFill>
                      <a:schemeClr val="accent6">
                        <a:lumMod val="40000"/>
                        <a:lumOff val="60000"/>
                      </a:schemeClr>
                    </a:solidFill>
                  </a:tcPr>
                </a:tc>
                <a:tc>
                  <a:txBody>
                    <a:bodyPr/>
                    <a:lstStyle/>
                    <a:p>
                      <a:pPr algn="ctr"/>
                      <a:r>
                        <a:rPr lang="en-US" sz="1400" dirty="0"/>
                        <a:t>3</a:t>
                      </a:r>
                    </a:p>
                  </a:txBody>
                  <a:tcPr marL="72518" marR="72518" marT="36259" marB="36259" anchor="ctr">
                    <a:solidFill>
                      <a:schemeClr val="accent6">
                        <a:lumMod val="40000"/>
                        <a:lumOff val="60000"/>
                      </a:schemeClr>
                    </a:solidFill>
                  </a:tcPr>
                </a:tc>
                <a:tc>
                  <a:txBody>
                    <a:bodyPr/>
                    <a:lstStyle/>
                    <a:p>
                      <a:pPr algn="ctr"/>
                      <a:r>
                        <a:rPr lang="en-US" sz="1400" dirty="0"/>
                        <a:t>1</a:t>
                      </a:r>
                    </a:p>
                  </a:txBody>
                  <a:tcPr marL="72518" marR="72518" marT="36259" marB="36259" anchor="ctr">
                    <a:solidFill>
                      <a:schemeClr val="accent6">
                        <a:lumMod val="40000"/>
                        <a:lumOff val="60000"/>
                      </a:schemeClr>
                    </a:solidFill>
                  </a:tcPr>
                </a:tc>
                <a:tc>
                  <a:txBody>
                    <a:bodyPr/>
                    <a:lstStyle/>
                    <a:p>
                      <a:pPr algn="ctr"/>
                      <a:r>
                        <a:rPr lang="en-US" sz="1400" dirty="0"/>
                        <a:t>5</a:t>
                      </a:r>
                    </a:p>
                  </a:txBody>
                  <a:tcPr marL="72518" marR="72518" marT="36259" marB="36259" anchor="ctr">
                    <a:solidFill>
                      <a:schemeClr val="accent6">
                        <a:lumMod val="40000"/>
                        <a:lumOff val="60000"/>
                      </a:schemeClr>
                    </a:solidFill>
                  </a:tcPr>
                </a:tc>
                <a:extLst>
                  <a:ext uri="{0D108BD9-81ED-4DB2-BD59-A6C34878D82A}">
                    <a16:rowId xmlns:a16="http://schemas.microsoft.com/office/drawing/2014/main" val="3098181998"/>
                  </a:ext>
                </a:extLst>
              </a:tr>
              <a:tr h="294826">
                <a:tc>
                  <a:txBody>
                    <a:bodyPr/>
                    <a:lstStyle/>
                    <a:p>
                      <a:r>
                        <a:rPr lang="en-US" sz="1400" dirty="0"/>
                        <a:t>Volume Purchasing</a:t>
                      </a:r>
                    </a:p>
                  </a:txBody>
                  <a:tcPr marL="72518" marR="72518" marT="36259" marB="36259">
                    <a:solidFill>
                      <a:schemeClr val="accent6">
                        <a:lumMod val="40000"/>
                        <a:lumOff val="60000"/>
                      </a:schemeClr>
                    </a:solidFill>
                  </a:tcPr>
                </a:tc>
                <a:tc>
                  <a:txBody>
                    <a:bodyPr/>
                    <a:lstStyle/>
                    <a:p>
                      <a:pPr algn="ctr"/>
                      <a:r>
                        <a:rPr lang="en-US" sz="1400" dirty="0"/>
                        <a:t>0</a:t>
                      </a:r>
                    </a:p>
                  </a:txBody>
                  <a:tcPr marL="72518" marR="72518" marT="36259" marB="36259" anchor="ctr">
                    <a:solidFill>
                      <a:schemeClr val="accent6">
                        <a:lumMod val="40000"/>
                        <a:lumOff val="60000"/>
                      </a:schemeClr>
                    </a:solidFill>
                  </a:tcPr>
                </a:tc>
                <a:tc>
                  <a:txBody>
                    <a:bodyPr/>
                    <a:lstStyle/>
                    <a:p>
                      <a:pPr algn="ctr"/>
                      <a:r>
                        <a:rPr lang="en-US" sz="1400" dirty="0"/>
                        <a:t>0</a:t>
                      </a:r>
                    </a:p>
                  </a:txBody>
                  <a:tcPr marL="72518" marR="72518" marT="36259" marB="36259" anchor="ctr">
                    <a:solidFill>
                      <a:schemeClr val="accent6">
                        <a:lumMod val="40000"/>
                        <a:lumOff val="60000"/>
                      </a:schemeClr>
                    </a:solidFill>
                  </a:tcPr>
                </a:tc>
                <a:tc>
                  <a:txBody>
                    <a:bodyPr/>
                    <a:lstStyle/>
                    <a:p>
                      <a:pPr algn="ctr"/>
                      <a:r>
                        <a:rPr lang="en-US" sz="1400" dirty="0"/>
                        <a:t>2</a:t>
                      </a:r>
                    </a:p>
                  </a:txBody>
                  <a:tcPr marL="72518" marR="72518" marT="36259" marB="36259" anchor="ctr">
                    <a:solidFill>
                      <a:schemeClr val="accent6">
                        <a:lumMod val="40000"/>
                        <a:lumOff val="60000"/>
                      </a:schemeClr>
                    </a:solidFill>
                  </a:tcPr>
                </a:tc>
                <a:tc>
                  <a:txBody>
                    <a:bodyPr/>
                    <a:lstStyle/>
                    <a:p>
                      <a:pPr algn="ctr"/>
                      <a:r>
                        <a:rPr lang="en-US" sz="1400" dirty="0"/>
                        <a:t>0</a:t>
                      </a:r>
                    </a:p>
                  </a:txBody>
                  <a:tcPr marL="72518" marR="72518" marT="36259" marB="36259" anchor="ctr">
                    <a:solidFill>
                      <a:schemeClr val="accent6">
                        <a:lumMod val="40000"/>
                        <a:lumOff val="60000"/>
                      </a:schemeClr>
                    </a:solidFill>
                  </a:tcPr>
                </a:tc>
                <a:tc>
                  <a:txBody>
                    <a:bodyPr/>
                    <a:lstStyle/>
                    <a:p>
                      <a:pPr algn="ctr"/>
                      <a:r>
                        <a:rPr lang="en-US" sz="1400" dirty="0"/>
                        <a:t>2</a:t>
                      </a:r>
                    </a:p>
                  </a:txBody>
                  <a:tcPr marL="72518" marR="72518" marT="36259" marB="36259" anchor="ctr">
                    <a:solidFill>
                      <a:schemeClr val="accent6">
                        <a:lumMod val="40000"/>
                        <a:lumOff val="60000"/>
                      </a:schemeClr>
                    </a:solidFill>
                  </a:tcPr>
                </a:tc>
                <a:extLst>
                  <a:ext uri="{0D108BD9-81ED-4DB2-BD59-A6C34878D82A}">
                    <a16:rowId xmlns:a16="http://schemas.microsoft.com/office/drawing/2014/main" val="2835405445"/>
                  </a:ext>
                </a:extLst>
              </a:tr>
              <a:tr h="517135">
                <a:tc>
                  <a:txBody>
                    <a:bodyPr/>
                    <a:lstStyle/>
                    <a:p>
                      <a:r>
                        <a:rPr lang="en-US" sz="1400" dirty="0"/>
                        <a:t>Coupons/Cost Sharing</a:t>
                      </a:r>
                    </a:p>
                  </a:txBody>
                  <a:tcPr marL="72518" marR="72518" marT="36259" marB="36259">
                    <a:solidFill>
                      <a:schemeClr val="accent6">
                        <a:lumMod val="40000"/>
                        <a:lumOff val="60000"/>
                      </a:schemeClr>
                    </a:solidFill>
                  </a:tcPr>
                </a:tc>
                <a:tc>
                  <a:txBody>
                    <a:bodyPr/>
                    <a:lstStyle/>
                    <a:p>
                      <a:pPr algn="ctr"/>
                      <a:r>
                        <a:rPr lang="en-US" sz="1400" dirty="0"/>
                        <a:t>1</a:t>
                      </a:r>
                    </a:p>
                  </a:txBody>
                  <a:tcPr marL="72518" marR="72518" marT="36259" marB="36259" anchor="ctr">
                    <a:solidFill>
                      <a:schemeClr val="accent6">
                        <a:lumMod val="40000"/>
                        <a:lumOff val="60000"/>
                      </a:schemeClr>
                    </a:solidFill>
                  </a:tcPr>
                </a:tc>
                <a:tc>
                  <a:txBody>
                    <a:bodyPr/>
                    <a:lstStyle/>
                    <a:p>
                      <a:pPr algn="ctr"/>
                      <a:r>
                        <a:rPr lang="en-US" sz="1400" dirty="0"/>
                        <a:t>0</a:t>
                      </a:r>
                    </a:p>
                  </a:txBody>
                  <a:tcPr marL="72518" marR="72518" marT="36259" marB="36259" anchor="ctr">
                    <a:solidFill>
                      <a:schemeClr val="accent6">
                        <a:lumMod val="40000"/>
                        <a:lumOff val="60000"/>
                      </a:schemeClr>
                    </a:solidFill>
                  </a:tcPr>
                </a:tc>
                <a:tc>
                  <a:txBody>
                    <a:bodyPr/>
                    <a:lstStyle/>
                    <a:p>
                      <a:pPr algn="ctr"/>
                      <a:r>
                        <a:rPr lang="en-US" sz="1400" dirty="0"/>
                        <a:t>4</a:t>
                      </a:r>
                    </a:p>
                  </a:txBody>
                  <a:tcPr marL="72518" marR="72518" marT="36259" marB="36259" anchor="ctr">
                    <a:solidFill>
                      <a:schemeClr val="accent6">
                        <a:lumMod val="40000"/>
                        <a:lumOff val="60000"/>
                      </a:schemeClr>
                    </a:solidFill>
                  </a:tcPr>
                </a:tc>
                <a:tc>
                  <a:txBody>
                    <a:bodyPr/>
                    <a:lstStyle/>
                    <a:p>
                      <a:pPr algn="ctr"/>
                      <a:r>
                        <a:rPr lang="en-US" sz="1400" dirty="0"/>
                        <a:t>9</a:t>
                      </a:r>
                    </a:p>
                  </a:txBody>
                  <a:tcPr marL="72518" marR="72518" marT="36259" marB="36259" anchor="ctr">
                    <a:solidFill>
                      <a:schemeClr val="accent6">
                        <a:lumMod val="40000"/>
                        <a:lumOff val="60000"/>
                      </a:schemeClr>
                    </a:solidFill>
                  </a:tcPr>
                </a:tc>
                <a:tc>
                  <a:txBody>
                    <a:bodyPr/>
                    <a:lstStyle/>
                    <a:p>
                      <a:pPr algn="ctr"/>
                      <a:r>
                        <a:rPr lang="en-US" sz="1400" dirty="0"/>
                        <a:t>14</a:t>
                      </a:r>
                    </a:p>
                  </a:txBody>
                  <a:tcPr marL="72518" marR="72518" marT="36259" marB="36259" anchor="ctr">
                    <a:solidFill>
                      <a:schemeClr val="accent6">
                        <a:lumMod val="40000"/>
                        <a:lumOff val="60000"/>
                      </a:schemeClr>
                    </a:solidFill>
                  </a:tcPr>
                </a:tc>
                <a:extLst>
                  <a:ext uri="{0D108BD9-81ED-4DB2-BD59-A6C34878D82A}">
                    <a16:rowId xmlns:a16="http://schemas.microsoft.com/office/drawing/2014/main" val="4240438208"/>
                  </a:ext>
                </a:extLst>
              </a:tr>
              <a:tr h="294826">
                <a:tc>
                  <a:txBody>
                    <a:bodyPr/>
                    <a:lstStyle/>
                    <a:p>
                      <a:r>
                        <a:rPr lang="en-US" sz="1400" dirty="0"/>
                        <a:t>Study</a:t>
                      </a:r>
                    </a:p>
                  </a:txBody>
                  <a:tcPr marL="72518" marR="72518" marT="36259" marB="36259">
                    <a:solidFill>
                      <a:schemeClr val="accent6">
                        <a:lumMod val="40000"/>
                        <a:lumOff val="60000"/>
                      </a:schemeClr>
                    </a:solidFill>
                  </a:tcPr>
                </a:tc>
                <a:tc>
                  <a:txBody>
                    <a:bodyPr/>
                    <a:lstStyle/>
                    <a:p>
                      <a:pPr algn="ctr"/>
                      <a:r>
                        <a:rPr lang="en-US" sz="1400" dirty="0"/>
                        <a:t>0</a:t>
                      </a:r>
                    </a:p>
                  </a:txBody>
                  <a:tcPr marL="72518" marR="72518" marT="36259" marB="36259" anchor="ctr">
                    <a:solidFill>
                      <a:schemeClr val="accent6">
                        <a:lumMod val="40000"/>
                        <a:lumOff val="60000"/>
                      </a:schemeClr>
                    </a:solidFill>
                  </a:tcPr>
                </a:tc>
                <a:tc>
                  <a:txBody>
                    <a:bodyPr/>
                    <a:lstStyle/>
                    <a:p>
                      <a:pPr algn="ctr"/>
                      <a:r>
                        <a:rPr lang="en-US" sz="1400" dirty="0"/>
                        <a:t>1</a:t>
                      </a:r>
                    </a:p>
                  </a:txBody>
                  <a:tcPr marL="72518" marR="72518" marT="36259" marB="36259" anchor="ctr">
                    <a:solidFill>
                      <a:schemeClr val="accent6">
                        <a:lumMod val="40000"/>
                        <a:lumOff val="60000"/>
                      </a:schemeClr>
                    </a:solidFill>
                  </a:tcPr>
                </a:tc>
                <a:tc>
                  <a:txBody>
                    <a:bodyPr/>
                    <a:lstStyle/>
                    <a:p>
                      <a:pPr algn="ctr"/>
                      <a:r>
                        <a:rPr lang="en-US" sz="1400" dirty="0"/>
                        <a:t>5</a:t>
                      </a:r>
                    </a:p>
                  </a:txBody>
                  <a:tcPr marL="72518" marR="72518" marT="36259" marB="36259" anchor="ctr">
                    <a:solidFill>
                      <a:schemeClr val="accent6">
                        <a:lumMod val="40000"/>
                        <a:lumOff val="60000"/>
                      </a:schemeClr>
                    </a:solidFill>
                  </a:tcPr>
                </a:tc>
                <a:tc>
                  <a:txBody>
                    <a:bodyPr/>
                    <a:lstStyle/>
                    <a:p>
                      <a:pPr algn="ctr"/>
                      <a:r>
                        <a:rPr lang="en-US" sz="1400" dirty="0"/>
                        <a:t>1</a:t>
                      </a:r>
                    </a:p>
                  </a:txBody>
                  <a:tcPr marL="72518" marR="72518" marT="36259" marB="36259" anchor="ctr">
                    <a:solidFill>
                      <a:schemeClr val="accent6">
                        <a:lumMod val="40000"/>
                        <a:lumOff val="60000"/>
                      </a:schemeClr>
                    </a:solidFill>
                  </a:tcPr>
                </a:tc>
                <a:tc>
                  <a:txBody>
                    <a:bodyPr/>
                    <a:lstStyle/>
                    <a:p>
                      <a:pPr algn="ctr"/>
                      <a:r>
                        <a:rPr lang="en-US" sz="1400" dirty="0"/>
                        <a:t>7</a:t>
                      </a:r>
                    </a:p>
                  </a:txBody>
                  <a:tcPr marL="72518" marR="72518" marT="36259" marB="36259" anchor="ctr">
                    <a:solidFill>
                      <a:schemeClr val="accent6">
                        <a:lumMod val="40000"/>
                        <a:lumOff val="60000"/>
                      </a:schemeClr>
                    </a:solidFill>
                  </a:tcPr>
                </a:tc>
                <a:extLst>
                  <a:ext uri="{0D108BD9-81ED-4DB2-BD59-A6C34878D82A}">
                    <a16:rowId xmlns:a16="http://schemas.microsoft.com/office/drawing/2014/main" val="3345623810"/>
                  </a:ext>
                </a:extLst>
              </a:tr>
              <a:tr h="294826">
                <a:tc>
                  <a:txBody>
                    <a:bodyPr/>
                    <a:lstStyle/>
                    <a:p>
                      <a:r>
                        <a:rPr lang="en-US" sz="1400" dirty="0"/>
                        <a:t>Other</a:t>
                      </a:r>
                    </a:p>
                  </a:txBody>
                  <a:tcPr marL="72518" marR="72518" marT="36259" marB="36259">
                    <a:solidFill>
                      <a:schemeClr val="accent6">
                        <a:lumMod val="40000"/>
                        <a:lumOff val="60000"/>
                      </a:schemeClr>
                    </a:solidFill>
                  </a:tcPr>
                </a:tc>
                <a:tc>
                  <a:txBody>
                    <a:bodyPr/>
                    <a:lstStyle/>
                    <a:p>
                      <a:pPr algn="ctr"/>
                      <a:r>
                        <a:rPr lang="en-US" sz="1400" dirty="0"/>
                        <a:t>5</a:t>
                      </a:r>
                    </a:p>
                  </a:txBody>
                  <a:tcPr marL="72518" marR="72518" marT="36259" marB="36259" anchor="ctr">
                    <a:solidFill>
                      <a:schemeClr val="accent6">
                        <a:lumMod val="40000"/>
                        <a:lumOff val="60000"/>
                      </a:schemeClr>
                    </a:solidFill>
                  </a:tcPr>
                </a:tc>
                <a:tc>
                  <a:txBody>
                    <a:bodyPr/>
                    <a:lstStyle/>
                    <a:p>
                      <a:pPr algn="ctr"/>
                      <a:r>
                        <a:rPr lang="en-US" sz="1400" dirty="0"/>
                        <a:t>7</a:t>
                      </a:r>
                    </a:p>
                  </a:txBody>
                  <a:tcPr marL="72518" marR="72518" marT="36259" marB="36259" anchor="ctr">
                    <a:solidFill>
                      <a:schemeClr val="accent6">
                        <a:lumMod val="40000"/>
                        <a:lumOff val="60000"/>
                      </a:schemeClr>
                    </a:solidFill>
                  </a:tcPr>
                </a:tc>
                <a:tc>
                  <a:txBody>
                    <a:bodyPr/>
                    <a:lstStyle/>
                    <a:p>
                      <a:pPr algn="ctr"/>
                      <a:r>
                        <a:rPr lang="en-US" sz="1400" dirty="0"/>
                        <a:t>5</a:t>
                      </a:r>
                    </a:p>
                  </a:txBody>
                  <a:tcPr marL="72518" marR="72518" marT="36259" marB="36259" anchor="ctr">
                    <a:solidFill>
                      <a:schemeClr val="accent6">
                        <a:lumMod val="40000"/>
                        <a:lumOff val="60000"/>
                      </a:schemeClr>
                    </a:solidFill>
                  </a:tcPr>
                </a:tc>
                <a:tc>
                  <a:txBody>
                    <a:bodyPr/>
                    <a:lstStyle/>
                    <a:p>
                      <a:pPr algn="ctr"/>
                      <a:r>
                        <a:rPr lang="en-US" sz="1400" dirty="0"/>
                        <a:t>0</a:t>
                      </a:r>
                    </a:p>
                  </a:txBody>
                  <a:tcPr marL="72518" marR="72518" marT="36259" marB="36259" anchor="ctr">
                    <a:solidFill>
                      <a:schemeClr val="accent6">
                        <a:lumMod val="40000"/>
                        <a:lumOff val="60000"/>
                      </a:schemeClr>
                    </a:solidFill>
                  </a:tcPr>
                </a:tc>
                <a:tc>
                  <a:txBody>
                    <a:bodyPr/>
                    <a:lstStyle/>
                    <a:p>
                      <a:pPr algn="ctr"/>
                      <a:r>
                        <a:rPr lang="en-US" sz="1400" dirty="0"/>
                        <a:t>17</a:t>
                      </a:r>
                    </a:p>
                  </a:txBody>
                  <a:tcPr marL="72518" marR="72518" marT="36259" marB="36259" anchor="ctr">
                    <a:solidFill>
                      <a:schemeClr val="accent6">
                        <a:lumMod val="40000"/>
                        <a:lumOff val="60000"/>
                      </a:schemeClr>
                    </a:solidFill>
                  </a:tcPr>
                </a:tc>
                <a:extLst>
                  <a:ext uri="{0D108BD9-81ED-4DB2-BD59-A6C34878D82A}">
                    <a16:rowId xmlns:a16="http://schemas.microsoft.com/office/drawing/2014/main" val="3180270148"/>
                  </a:ext>
                </a:extLst>
              </a:tr>
            </a:tbl>
          </a:graphicData>
        </a:graphic>
      </p:graphicFrame>
      <p:sp>
        <p:nvSpPr>
          <p:cNvPr id="4" name="TextBox 3">
            <a:extLst>
              <a:ext uri="{FF2B5EF4-FFF2-40B4-BE49-F238E27FC236}">
                <a16:creationId xmlns:a16="http://schemas.microsoft.com/office/drawing/2014/main" id="{8A8C16DC-2A89-A445-A5C2-89BCB05C2869}"/>
              </a:ext>
            </a:extLst>
          </p:cNvPr>
          <p:cNvSpPr txBox="1"/>
          <p:nvPr/>
        </p:nvSpPr>
        <p:spPr>
          <a:xfrm>
            <a:off x="1763960" y="5771157"/>
            <a:ext cx="4745933" cy="707886"/>
          </a:xfrm>
          <a:prstGeom prst="rect">
            <a:avLst/>
          </a:prstGeom>
          <a:noFill/>
        </p:spPr>
        <p:txBody>
          <a:bodyPr wrap="square" rtlCol="0">
            <a:spAutoFit/>
          </a:bodyPr>
          <a:lstStyle/>
          <a:p>
            <a:r>
              <a:rPr lang="en-US" sz="1000" i="1" dirty="0"/>
              <a:t>*Totals laws enacted are lower than  column totals because a New Hampshire law contains multiple provisions. </a:t>
            </a:r>
          </a:p>
          <a:p>
            <a:r>
              <a:rPr lang="en-US" sz="1000" i="1" dirty="0"/>
              <a:t>** Includes New York’s Medicaid drug cap and Massachusetts’ enhanced negotiating authority. </a:t>
            </a:r>
          </a:p>
        </p:txBody>
      </p:sp>
      <p:pic>
        <p:nvPicPr>
          <p:cNvPr id="14" name="image1.jpeg">
            <a:extLst>
              <a:ext uri="{FF2B5EF4-FFF2-40B4-BE49-F238E27FC236}">
                <a16:creationId xmlns:a16="http://schemas.microsoft.com/office/drawing/2014/main" id="{7DBFD6D8-1019-9C4B-997C-7611FB0AE992}"/>
              </a:ext>
            </a:extLst>
          </p:cNvPr>
          <p:cNvPicPr/>
          <p:nvPr/>
        </p:nvPicPr>
        <p:blipFill>
          <a:blip r:embed="rId2" cstate="print"/>
          <a:stretch>
            <a:fillRect/>
          </a:stretch>
        </p:blipFill>
        <p:spPr>
          <a:xfrm>
            <a:off x="10610849" y="5464802"/>
            <a:ext cx="1266191" cy="1105813"/>
          </a:xfrm>
          <a:prstGeom prst="rect">
            <a:avLst/>
          </a:prstGeom>
        </p:spPr>
      </p:pic>
      <p:sp>
        <p:nvSpPr>
          <p:cNvPr id="16" name="TextBox 15">
            <a:extLst>
              <a:ext uri="{FF2B5EF4-FFF2-40B4-BE49-F238E27FC236}">
                <a16:creationId xmlns:a16="http://schemas.microsoft.com/office/drawing/2014/main" id="{FC4721F8-C4D8-1C46-9376-FF989E1624CB}"/>
              </a:ext>
            </a:extLst>
          </p:cNvPr>
          <p:cNvSpPr txBox="1"/>
          <p:nvPr/>
        </p:nvSpPr>
        <p:spPr>
          <a:xfrm>
            <a:off x="514349" y="6134104"/>
            <a:ext cx="342893"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02626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E184-AE1A-2246-9BF7-4E06622795DF}"/>
              </a:ext>
            </a:extLst>
          </p:cNvPr>
          <p:cNvSpPr>
            <a:spLocks noGrp="1"/>
          </p:cNvSpPr>
          <p:nvPr>
            <p:ph type="ctrTitle"/>
          </p:nvPr>
        </p:nvSpPr>
        <p:spPr>
          <a:xfrm>
            <a:off x="924674" y="618102"/>
            <a:ext cx="10181690" cy="1014957"/>
          </a:xfrm>
        </p:spPr>
        <p:txBody>
          <a:bodyPr anchor="ctr">
            <a:normAutofit/>
          </a:bodyPr>
          <a:lstStyle/>
          <a:p>
            <a:r>
              <a:rPr lang="en-US" sz="4400" b="1" dirty="0">
                <a:solidFill>
                  <a:srgbClr val="2D7741"/>
                </a:solidFill>
              </a:rPr>
              <a:t>Legal Issues Addressed</a:t>
            </a:r>
          </a:p>
        </p:txBody>
      </p:sp>
      <p:cxnSp>
        <p:nvCxnSpPr>
          <p:cNvPr id="7" name="Straight Connector 6">
            <a:extLst>
              <a:ext uri="{FF2B5EF4-FFF2-40B4-BE49-F238E27FC236}">
                <a16:creationId xmlns:a16="http://schemas.microsoft.com/office/drawing/2014/main" id="{294079C4-3192-D244-9861-8916009F8E89}"/>
              </a:ext>
            </a:extLst>
          </p:cNvPr>
          <p:cNvCxnSpPr>
            <a:cxnSpLocks/>
          </p:cNvCxnSpPr>
          <p:nvPr/>
        </p:nvCxnSpPr>
        <p:spPr>
          <a:xfrm>
            <a:off x="11916229" y="261257"/>
            <a:ext cx="39189" cy="6309359"/>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0388B4-9AD8-3D4A-B113-0A502110ADBB}"/>
              </a:ext>
            </a:extLst>
          </p:cNvPr>
          <p:cNvCxnSpPr>
            <a:cxnSpLocks/>
          </p:cNvCxnSpPr>
          <p:nvPr/>
        </p:nvCxnSpPr>
        <p:spPr>
          <a:xfrm flipH="1">
            <a:off x="275770" y="286338"/>
            <a:ext cx="11679648"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707FA3-6E1D-544F-8DDF-B2063664B063}"/>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B04B670-AAEE-1441-98BB-8E1F11208C38}"/>
              </a:ext>
            </a:extLst>
          </p:cNvPr>
          <p:cNvCxnSpPr>
            <a:cxnSpLocks/>
          </p:cNvCxnSpPr>
          <p:nvPr/>
        </p:nvCxnSpPr>
        <p:spPr>
          <a:xfrm flipH="1">
            <a:off x="236583" y="6557554"/>
            <a:ext cx="11718835" cy="13062"/>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graphicFrame>
        <p:nvGraphicFramePr>
          <p:cNvPr id="14" name="Diagram 13">
            <a:extLst>
              <a:ext uri="{FF2B5EF4-FFF2-40B4-BE49-F238E27FC236}">
                <a16:creationId xmlns:a16="http://schemas.microsoft.com/office/drawing/2014/main" id="{579E2138-4FA4-B649-BEB0-3CE4B3C2FBA1}"/>
              </a:ext>
            </a:extLst>
          </p:cNvPr>
          <p:cNvGraphicFramePr/>
          <p:nvPr/>
        </p:nvGraphicFramePr>
        <p:xfrm>
          <a:off x="3192596" y="1889702"/>
          <a:ext cx="5845996" cy="3974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DD784278-8A04-1B48-BD4F-24C6F3704C42}"/>
              </a:ext>
            </a:extLst>
          </p:cNvPr>
          <p:cNvPicPr>
            <a:picLocks noChangeAspect="1"/>
          </p:cNvPicPr>
          <p:nvPr/>
        </p:nvPicPr>
        <p:blipFill>
          <a:blip r:embed="rId8"/>
          <a:stretch>
            <a:fillRect/>
          </a:stretch>
        </p:blipFill>
        <p:spPr>
          <a:xfrm>
            <a:off x="1991911" y="1667677"/>
            <a:ext cx="1591506" cy="1591506"/>
          </a:xfrm>
          <a:prstGeom prst="rect">
            <a:avLst/>
          </a:prstGeom>
        </p:spPr>
      </p:pic>
      <p:pic>
        <p:nvPicPr>
          <p:cNvPr id="12" name="Picture 11">
            <a:extLst>
              <a:ext uri="{FF2B5EF4-FFF2-40B4-BE49-F238E27FC236}">
                <a16:creationId xmlns:a16="http://schemas.microsoft.com/office/drawing/2014/main" id="{A42BB3D2-8900-CF48-8288-8111F04DA751}"/>
              </a:ext>
            </a:extLst>
          </p:cNvPr>
          <p:cNvPicPr>
            <a:picLocks noChangeAspect="1"/>
          </p:cNvPicPr>
          <p:nvPr/>
        </p:nvPicPr>
        <p:blipFill>
          <a:blip r:embed="rId8"/>
          <a:stretch>
            <a:fillRect/>
          </a:stretch>
        </p:blipFill>
        <p:spPr>
          <a:xfrm>
            <a:off x="1991911" y="2970399"/>
            <a:ext cx="1591506" cy="1591506"/>
          </a:xfrm>
          <a:prstGeom prst="rect">
            <a:avLst/>
          </a:prstGeom>
        </p:spPr>
      </p:pic>
      <p:pic>
        <p:nvPicPr>
          <p:cNvPr id="15" name="Picture 14">
            <a:extLst>
              <a:ext uri="{FF2B5EF4-FFF2-40B4-BE49-F238E27FC236}">
                <a16:creationId xmlns:a16="http://schemas.microsoft.com/office/drawing/2014/main" id="{29E7CE14-B6B7-4140-8F89-70E5A754F8B8}"/>
              </a:ext>
            </a:extLst>
          </p:cNvPr>
          <p:cNvPicPr>
            <a:picLocks noChangeAspect="1"/>
          </p:cNvPicPr>
          <p:nvPr/>
        </p:nvPicPr>
        <p:blipFill>
          <a:blip r:embed="rId8"/>
          <a:stretch>
            <a:fillRect/>
          </a:stretch>
        </p:blipFill>
        <p:spPr>
          <a:xfrm>
            <a:off x="1991911" y="4273120"/>
            <a:ext cx="1591506" cy="1591506"/>
          </a:xfrm>
          <a:prstGeom prst="rect">
            <a:avLst/>
          </a:prstGeom>
        </p:spPr>
      </p:pic>
      <p:sp>
        <p:nvSpPr>
          <p:cNvPr id="6" name="TextBox 5">
            <a:extLst>
              <a:ext uri="{FF2B5EF4-FFF2-40B4-BE49-F238E27FC236}">
                <a16:creationId xmlns:a16="http://schemas.microsoft.com/office/drawing/2014/main" id="{BDA42E4A-7CD0-AA4D-935F-E0C7B63DD23D}"/>
              </a:ext>
            </a:extLst>
          </p:cNvPr>
          <p:cNvSpPr txBox="1"/>
          <p:nvPr/>
        </p:nvSpPr>
        <p:spPr>
          <a:xfrm>
            <a:off x="3079309" y="4693090"/>
            <a:ext cx="349135" cy="769441"/>
          </a:xfrm>
          <a:prstGeom prst="rect">
            <a:avLst/>
          </a:prstGeom>
          <a:noFill/>
        </p:spPr>
        <p:txBody>
          <a:bodyPr wrap="square" rtlCol="0">
            <a:spAutoFit/>
          </a:bodyPr>
          <a:lstStyle/>
          <a:p>
            <a:r>
              <a:rPr lang="en-US" sz="4400" b="1" dirty="0">
                <a:solidFill>
                  <a:schemeClr val="accent6">
                    <a:lumMod val="75000"/>
                  </a:schemeClr>
                </a:solidFill>
              </a:rPr>
              <a:t>*</a:t>
            </a:r>
            <a:endParaRPr lang="en-US" dirty="0">
              <a:solidFill>
                <a:schemeClr val="accent6">
                  <a:lumMod val="75000"/>
                </a:schemeClr>
              </a:solidFill>
            </a:endParaRPr>
          </a:p>
        </p:txBody>
      </p:sp>
      <p:pic>
        <p:nvPicPr>
          <p:cNvPr id="18" name="image1.jpeg">
            <a:extLst>
              <a:ext uri="{FF2B5EF4-FFF2-40B4-BE49-F238E27FC236}">
                <a16:creationId xmlns:a16="http://schemas.microsoft.com/office/drawing/2014/main" id="{0807AFA1-D46D-9342-B5D1-69F530E12B9F}"/>
              </a:ext>
            </a:extLst>
          </p:cNvPr>
          <p:cNvPicPr/>
          <p:nvPr/>
        </p:nvPicPr>
        <p:blipFill>
          <a:blip r:embed="rId9" cstate="print"/>
          <a:stretch>
            <a:fillRect/>
          </a:stretch>
        </p:blipFill>
        <p:spPr>
          <a:xfrm>
            <a:off x="10784841" y="5506629"/>
            <a:ext cx="1092200" cy="1050925"/>
          </a:xfrm>
          <a:prstGeom prst="rect">
            <a:avLst/>
          </a:prstGeom>
        </p:spPr>
      </p:pic>
      <p:sp>
        <p:nvSpPr>
          <p:cNvPr id="3" name="TextBox 2">
            <a:extLst>
              <a:ext uri="{FF2B5EF4-FFF2-40B4-BE49-F238E27FC236}">
                <a16:creationId xmlns:a16="http://schemas.microsoft.com/office/drawing/2014/main" id="{333A6C88-AC36-8644-8927-0D9F88F09FDA}"/>
              </a:ext>
            </a:extLst>
          </p:cNvPr>
          <p:cNvSpPr txBox="1"/>
          <p:nvPr/>
        </p:nvSpPr>
        <p:spPr>
          <a:xfrm>
            <a:off x="556591" y="6182139"/>
            <a:ext cx="301686" cy="369332"/>
          </a:xfrm>
          <a:prstGeom prst="rect">
            <a:avLst/>
          </a:prstGeom>
          <a:noFill/>
        </p:spPr>
        <p:txBody>
          <a:bodyPr wrap="none" rtlCol="0">
            <a:spAutoFit/>
          </a:bodyPr>
          <a:lstStyle/>
          <a:p>
            <a:r>
              <a:rPr lang="en-US" dirty="0"/>
              <a:t>3</a:t>
            </a:r>
          </a:p>
        </p:txBody>
      </p:sp>
    </p:spTree>
    <p:extLst>
      <p:ext uri="{BB962C8B-B14F-4D97-AF65-F5344CB8AC3E}">
        <p14:creationId xmlns:p14="http://schemas.microsoft.com/office/powerpoint/2010/main" val="101086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E184-AE1A-2246-9BF7-4E06622795DF}"/>
              </a:ext>
            </a:extLst>
          </p:cNvPr>
          <p:cNvSpPr>
            <a:spLocks noGrp="1"/>
          </p:cNvSpPr>
          <p:nvPr>
            <p:ph type="ctrTitle"/>
          </p:nvPr>
        </p:nvSpPr>
        <p:spPr>
          <a:xfrm>
            <a:off x="1421026" y="618102"/>
            <a:ext cx="8593007" cy="1014957"/>
          </a:xfrm>
        </p:spPr>
        <p:txBody>
          <a:bodyPr anchor="ctr">
            <a:normAutofit/>
          </a:bodyPr>
          <a:lstStyle/>
          <a:p>
            <a:r>
              <a:rPr lang="en-US" sz="4400" b="1" dirty="0">
                <a:solidFill>
                  <a:srgbClr val="2D7741"/>
                </a:solidFill>
              </a:rPr>
              <a:t> Unsupported Price Increases</a:t>
            </a:r>
          </a:p>
        </p:txBody>
      </p:sp>
      <p:sp>
        <p:nvSpPr>
          <p:cNvPr id="3" name="Subtitle 2">
            <a:extLst>
              <a:ext uri="{FF2B5EF4-FFF2-40B4-BE49-F238E27FC236}">
                <a16:creationId xmlns:a16="http://schemas.microsoft.com/office/drawing/2014/main" id="{7F26F290-C8EA-F640-82FB-0204D180B253}"/>
              </a:ext>
            </a:extLst>
          </p:cNvPr>
          <p:cNvSpPr>
            <a:spLocks noGrp="1"/>
          </p:cNvSpPr>
          <p:nvPr>
            <p:ph type="subTitle" idx="1"/>
          </p:nvPr>
        </p:nvSpPr>
        <p:spPr>
          <a:xfrm>
            <a:off x="1193102" y="1538392"/>
            <a:ext cx="9579686" cy="4610985"/>
          </a:xfrm>
        </p:spPr>
        <p:txBody>
          <a:bodyPr>
            <a:normAutofit fontScale="85000" lnSpcReduction="20000"/>
          </a:bodyPr>
          <a:lstStyle/>
          <a:p>
            <a:pPr algn="l">
              <a:lnSpc>
                <a:spcPct val="120000"/>
              </a:lnSpc>
            </a:pPr>
            <a:r>
              <a:rPr lang="en-US" b="1" dirty="0"/>
              <a:t>Background: </a:t>
            </a:r>
          </a:p>
          <a:p>
            <a:pPr marL="800100" lvl="1" indent="-342900" algn="l">
              <a:lnSpc>
                <a:spcPct val="120000"/>
              </a:lnSpc>
              <a:buFont typeface="Arial" panose="020B0604020202020204" pitchFamily="34" charset="0"/>
              <a:buChar char="•"/>
            </a:pPr>
            <a:r>
              <a:rPr lang="en-US" dirty="0"/>
              <a:t>The Institute for Clinical and Economic Review (ICER) produces an annual report identifying the drugs with unsupported price increases outpacing 2x medical inflation that are the greatest drivers of net spending</a:t>
            </a:r>
          </a:p>
          <a:p>
            <a:pPr marL="800100" lvl="1" indent="-342900" algn="l">
              <a:lnSpc>
                <a:spcPct val="120000"/>
              </a:lnSpc>
              <a:buFont typeface="Arial" panose="020B0604020202020204" pitchFamily="34" charset="0"/>
              <a:buChar char="•"/>
            </a:pPr>
            <a:r>
              <a:rPr lang="en-US" dirty="0"/>
              <a:t>Unsupported price increases = unjustified by new clinical data</a:t>
            </a:r>
          </a:p>
          <a:p>
            <a:pPr algn="l">
              <a:lnSpc>
                <a:spcPct val="120000"/>
              </a:lnSpc>
            </a:pPr>
            <a:r>
              <a:rPr lang="en-US" b="1" dirty="0"/>
              <a:t>What: </a:t>
            </a:r>
          </a:p>
          <a:p>
            <a:pPr marL="800100" lvl="1" indent="-342900" algn="l">
              <a:lnSpc>
                <a:spcPct val="120000"/>
              </a:lnSpc>
              <a:buFont typeface="Arial" panose="020B0604020202020204" pitchFamily="34" charset="0"/>
              <a:buChar char="•"/>
            </a:pPr>
            <a:r>
              <a:rPr lang="en-US" dirty="0"/>
              <a:t>State tax authority is used to assess penalties on manufacturers identified in annual ICER report as having a drug with an unsupported price increase</a:t>
            </a:r>
          </a:p>
          <a:p>
            <a:pPr marL="800100" lvl="1" indent="-342900" algn="l">
              <a:lnSpc>
                <a:spcPct val="120000"/>
              </a:lnSpc>
              <a:buFont typeface="Arial" panose="020B0604020202020204" pitchFamily="34" charset="0"/>
              <a:buChar char="•"/>
            </a:pPr>
            <a:r>
              <a:rPr lang="en-US" dirty="0"/>
              <a:t>Penalties = 80% of excess revenues (i.e., revenue from unsupported portion of price increase)</a:t>
            </a:r>
          </a:p>
          <a:p>
            <a:pPr marL="800100" lvl="1" indent="-342900" algn="l">
              <a:lnSpc>
                <a:spcPct val="120000"/>
              </a:lnSpc>
              <a:buFont typeface="Arial" panose="020B0604020202020204" pitchFamily="34" charset="0"/>
              <a:buChar char="•"/>
            </a:pPr>
            <a:r>
              <a:rPr lang="en-US" dirty="0"/>
              <a:t>Manufacturers must report information on total sales revenue in the state to the Tax Assessor to determine the penalty owed</a:t>
            </a:r>
          </a:p>
          <a:p>
            <a:pPr algn="l">
              <a:lnSpc>
                <a:spcPct val="120000"/>
              </a:lnSpc>
            </a:pPr>
            <a:r>
              <a:rPr lang="en-US" b="1" u="sng" dirty="0"/>
              <a:t>Impact</a:t>
            </a:r>
            <a:r>
              <a:rPr lang="en-US" b="1" dirty="0"/>
              <a:t>:  </a:t>
            </a:r>
            <a:r>
              <a:rPr lang="en-US" dirty="0"/>
              <a:t>Because ICER’s analysis targets drugs with the greatest impact on net spending, penalties can result in millions in revenue for a state -- revenue that the Model Act specifies must be used to offset costs to consumers</a:t>
            </a:r>
          </a:p>
          <a:p>
            <a:pPr algn="l">
              <a:lnSpc>
                <a:spcPct val="120000"/>
              </a:lnSpc>
            </a:pPr>
            <a:endParaRPr lang="en-US" dirty="0"/>
          </a:p>
          <a:p>
            <a:pPr algn="l"/>
            <a:endParaRPr lang="en-US" dirty="0"/>
          </a:p>
        </p:txBody>
      </p:sp>
      <p:cxnSp>
        <p:nvCxnSpPr>
          <p:cNvPr id="7" name="Straight Connector 6">
            <a:extLst>
              <a:ext uri="{FF2B5EF4-FFF2-40B4-BE49-F238E27FC236}">
                <a16:creationId xmlns:a16="http://schemas.microsoft.com/office/drawing/2014/main" id="{294079C4-3192-D244-9861-8916009F8E89}"/>
              </a:ext>
            </a:extLst>
          </p:cNvPr>
          <p:cNvCxnSpPr>
            <a:cxnSpLocks/>
          </p:cNvCxnSpPr>
          <p:nvPr/>
        </p:nvCxnSpPr>
        <p:spPr>
          <a:xfrm>
            <a:off x="11916229" y="261257"/>
            <a:ext cx="0" cy="6309359"/>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0388B4-9AD8-3D4A-B113-0A502110ADBB}"/>
              </a:ext>
            </a:extLst>
          </p:cNvPr>
          <p:cNvCxnSpPr>
            <a:cxnSpLocks/>
          </p:cNvCxnSpPr>
          <p:nvPr/>
        </p:nvCxnSpPr>
        <p:spPr>
          <a:xfrm flipH="1">
            <a:off x="275770" y="286338"/>
            <a:ext cx="11679648"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707FA3-6E1D-544F-8DDF-B2063664B063}"/>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B04B670-AAEE-1441-98BB-8E1F11208C38}"/>
              </a:ext>
            </a:extLst>
          </p:cNvPr>
          <p:cNvCxnSpPr>
            <a:cxnSpLocks/>
          </p:cNvCxnSpPr>
          <p:nvPr/>
        </p:nvCxnSpPr>
        <p:spPr>
          <a:xfrm flipH="1">
            <a:off x="236583" y="6557554"/>
            <a:ext cx="11679646" cy="13062"/>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pic>
        <p:nvPicPr>
          <p:cNvPr id="12" name="image1.jpeg">
            <a:extLst>
              <a:ext uri="{FF2B5EF4-FFF2-40B4-BE49-F238E27FC236}">
                <a16:creationId xmlns:a16="http://schemas.microsoft.com/office/drawing/2014/main" id="{13C38B70-319D-4141-AC5B-E593C69A22CC}"/>
              </a:ext>
            </a:extLst>
          </p:cNvPr>
          <p:cNvPicPr/>
          <p:nvPr/>
        </p:nvPicPr>
        <p:blipFill>
          <a:blip r:embed="rId3" cstate="print"/>
          <a:stretch>
            <a:fillRect/>
          </a:stretch>
        </p:blipFill>
        <p:spPr>
          <a:xfrm>
            <a:off x="10784841" y="5506629"/>
            <a:ext cx="1092200" cy="1050925"/>
          </a:xfrm>
          <a:prstGeom prst="rect">
            <a:avLst/>
          </a:prstGeom>
        </p:spPr>
      </p:pic>
      <p:sp>
        <p:nvSpPr>
          <p:cNvPr id="10" name="TextBox 9">
            <a:extLst>
              <a:ext uri="{FF2B5EF4-FFF2-40B4-BE49-F238E27FC236}">
                <a16:creationId xmlns:a16="http://schemas.microsoft.com/office/drawing/2014/main" id="{438DE3CE-6ED3-B244-9934-39D24FC0D81F}"/>
              </a:ext>
            </a:extLst>
          </p:cNvPr>
          <p:cNvSpPr txBox="1"/>
          <p:nvPr/>
        </p:nvSpPr>
        <p:spPr>
          <a:xfrm>
            <a:off x="457207" y="6092191"/>
            <a:ext cx="358829"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406807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E184-AE1A-2246-9BF7-4E06622795DF}"/>
              </a:ext>
            </a:extLst>
          </p:cNvPr>
          <p:cNvSpPr>
            <a:spLocks noGrp="1"/>
          </p:cNvSpPr>
          <p:nvPr>
            <p:ph type="ctrTitle"/>
          </p:nvPr>
        </p:nvSpPr>
        <p:spPr>
          <a:xfrm>
            <a:off x="1384743" y="491530"/>
            <a:ext cx="8593007" cy="1014957"/>
          </a:xfrm>
        </p:spPr>
        <p:txBody>
          <a:bodyPr anchor="ctr">
            <a:normAutofit/>
          </a:bodyPr>
          <a:lstStyle/>
          <a:p>
            <a:r>
              <a:rPr lang="en-US" sz="4400" b="1" dirty="0">
                <a:solidFill>
                  <a:srgbClr val="2D7741"/>
                </a:solidFill>
              </a:rPr>
              <a:t>2019 Results</a:t>
            </a:r>
          </a:p>
        </p:txBody>
      </p:sp>
      <p:sp>
        <p:nvSpPr>
          <p:cNvPr id="3" name="Subtitle 2">
            <a:extLst>
              <a:ext uri="{FF2B5EF4-FFF2-40B4-BE49-F238E27FC236}">
                <a16:creationId xmlns:a16="http://schemas.microsoft.com/office/drawing/2014/main" id="{7F26F290-C8EA-F640-82FB-0204D180B253}"/>
              </a:ext>
            </a:extLst>
          </p:cNvPr>
          <p:cNvSpPr>
            <a:spLocks noGrp="1"/>
          </p:cNvSpPr>
          <p:nvPr>
            <p:ph type="subTitle" idx="1"/>
          </p:nvPr>
        </p:nvSpPr>
        <p:spPr>
          <a:xfrm>
            <a:off x="1331324" y="1817914"/>
            <a:ext cx="9579686" cy="4323394"/>
          </a:xfrm>
        </p:spPr>
        <p:txBody>
          <a:bodyPr>
            <a:normAutofit/>
          </a:bodyPr>
          <a:lstStyle/>
          <a:p>
            <a:pPr algn="l"/>
            <a:endParaRPr lang="en-US" sz="2800" dirty="0"/>
          </a:p>
          <a:p>
            <a:pPr algn="l"/>
            <a:endParaRPr lang="en-US" dirty="0"/>
          </a:p>
        </p:txBody>
      </p:sp>
      <p:cxnSp>
        <p:nvCxnSpPr>
          <p:cNvPr id="7" name="Straight Connector 6">
            <a:extLst>
              <a:ext uri="{FF2B5EF4-FFF2-40B4-BE49-F238E27FC236}">
                <a16:creationId xmlns:a16="http://schemas.microsoft.com/office/drawing/2014/main" id="{294079C4-3192-D244-9861-8916009F8E89}"/>
              </a:ext>
            </a:extLst>
          </p:cNvPr>
          <p:cNvCxnSpPr>
            <a:cxnSpLocks/>
          </p:cNvCxnSpPr>
          <p:nvPr/>
        </p:nvCxnSpPr>
        <p:spPr>
          <a:xfrm>
            <a:off x="11916229" y="261257"/>
            <a:ext cx="0" cy="6309359"/>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0388B4-9AD8-3D4A-B113-0A502110ADBB}"/>
              </a:ext>
            </a:extLst>
          </p:cNvPr>
          <p:cNvCxnSpPr>
            <a:cxnSpLocks/>
          </p:cNvCxnSpPr>
          <p:nvPr/>
        </p:nvCxnSpPr>
        <p:spPr>
          <a:xfrm flipH="1">
            <a:off x="275770" y="286338"/>
            <a:ext cx="11679648"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707FA3-6E1D-544F-8DDF-B2063664B063}"/>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B04B670-AAEE-1441-98BB-8E1F11208C38}"/>
              </a:ext>
            </a:extLst>
          </p:cNvPr>
          <p:cNvCxnSpPr>
            <a:cxnSpLocks/>
          </p:cNvCxnSpPr>
          <p:nvPr/>
        </p:nvCxnSpPr>
        <p:spPr>
          <a:xfrm flipH="1">
            <a:off x="236583" y="6557554"/>
            <a:ext cx="11679646" cy="13062"/>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27823813-14C3-4644-B258-CB80BD81CCC9}"/>
              </a:ext>
            </a:extLst>
          </p:cNvPr>
          <p:cNvGraphicFramePr>
            <a:graphicFrameLocks noGrp="1"/>
          </p:cNvGraphicFramePr>
          <p:nvPr>
            <p:extLst>
              <p:ext uri="{D42A27DB-BD31-4B8C-83A1-F6EECF244321}">
                <p14:modId xmlns:p14="http://schemas.microsoft.com/office/powerpoint/2010/main" val="3152236695"/>
              </p:ext>
            </p:extLst>
          </p:nvPr>
        </p:nvGraphicFramePr>
        <p:xfrm>
          <a:off x="966352" y="1226017"/>
          <a:ext cx="9767214" cy="4890582"/>
        </p:xfrm>
        <a:graphic>
          <a:graphicData uri="http://schemas.openxmlformats.org/drawingml/2006/table">
            <a:tbl>
              <a:tblPr/>
              <a:tblGrid>
                <a:gridCol w="1314818">
                  <a:extLst>
                    <a:ext uri="{9D8B030D-6E8A-4147-A177-3AD203B41FA5}">
                      <a16:colId xmlns:a16="http://schemas.microsoft.com/office/drawing/2014/main" val="1874884299"/>
                    </a:ext>
                  </a:extLst>
                </a:gridCol>
                <a:gridCol w="2441803">
                  <a:extLst>
                    <a:ext uri="{9D8B030D-6E8A-4147-A177-3AD203B41FA5}">
                      <a16:colId xmlns:a16="http://schemas.microsoft.com/office/drawing/2014/main" val="3081876306"/>
                    </a:ext>
                  </a:extLst>
                </a:gridCol>
                <a:gridCol w="2723550">
                  <a:extLst>
                    <a:ext uri="{9D8B030D-6E8A-4147-A177-3AD203B41FA5}">
                      <a16:colId xmlns:a16="http://schemas.microsoft.com/office/drawing/2014/main" val="654872243"/>
                    </a:ext>
                  </a:extLst>
                </a:gridCol>
                <a:gridCol w="3287043">
                  <a:extLst>
                    <a:ext uri="{9D8B030D-6E8A-4147-A177-3AD203B41FA5}">
                      <a16:colId xmlns:a16="http://schemas.microsoft.com/office/drawing/2014/main" val="615706346"/>
                    </a:ext>
                  </a:extLst>
                </a:gridCol>
              </a:tblGrid>
              <a:tr h="1482193">
                <a:tc>
                  <a:txBody>
                    <a:bodyPr/>
                    <a:lstStyle/>
                    <a:p>
                      <a:pPr algn="ctr"/>
                      <a:endParaRPr lang="en-US" sz="15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1500" b="1" dirty="0">
                          <a:effectLst/>
                        </a:rPr>
                        <a:t>Q42016 to Q42018 Wholesale Acquisition Cost (WAC) Increase</a:t>
                      </a:r>
                      <a:endParaRPr lang="en-US" sz="15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1500" b="1" dirty="0">
                          <a:effectLst/>
                        </a:rPr>
                        <a:t>Q42016 to Q42018 Estimated Average Net Price Increase</a:t>
                      </a:r>
                      <a:endParaRPr lang="en-US" sz="15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1500" b="1" dirty="0">
                          <a:effectLst/>
                        </a:rPr>
                        <a:t>US Spending Impact of Net Price Increases in 2017 and 2018</a:t>
                      </a:r>
                      <a:endParaRPr lang="en-US" sz="1500" dirty="0">
                        <a:effectLst/>
                      </a:endParaRPr>
                    </a:p>
                    <a:p>
                      <a:pPr algn="ctr"/>
                      <a:r>
                        <a:rPr lang="en-US" sz="1500" b="1" dirty="0">
                          <a:effectLst/>
                        </a:rPr>
                        <a:t>(in Millions)</a:t>
                      </a:r>
                      <a:endParaRPr lang="en-US" sz="1500" dirty="0">
                        <a:effectLst/>
                      </a:endParaRPr>
                    </a:p>
                  </a:txBody>
                  <a:tcPr marL="18756" marR="18756" marT="18756" marB="18756" anchor="ctr">
                    <a:lnL>
                      <a:noFill/>
                    </a:lnL>
                    <a:lnR>
                      <a:noFill/>
                    </a:lnR>
                    <a:lnT>
                      <a:noFill/>
                    </a:lnT>
                    <a:lnB>
                      <a:noFill/>
                    </a:lnB>
                    <a:solidFill>
                      <a:srgbClr val="FFFFFF"/>
                    </a:solidFill>
                  </a:tcPr>
                </a:tc>
                <a:extLst>
                  <a:ext uri="{0D108BD9-81ED-4DB2-BD59-A6C34878D82A}">
                    <a16:rowId xmlns:a16="http://schemas.microsoft.com/office/drawing/2014/main" val="3706063175"/>
                  </a:ext>
                </a:extLst>
              </a:tr>
              <a:tr h="520369">
                <a:tc>
                  <a:txBody>
                    <a:bodyPr/>
                    <a:lstStyle/>
                    <a:p>
                      <a:pPr algn="ctr"/>
                      <a:r>
                        <a:rPr lang="en-US" sz="2400" b="1" dirty="0">
                          <a:effectLst/>
                        </a:rPr>
                        <a:t>Humira</a:t>
                      </a:r>
                      <a:endParaRPr lang="en-US" sz="24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19.1%</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15.9%</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$1,857</a:t>
                      </a:r>
                    </a:p>
                  </a:txBody>
                  <a:tcPr marL="18756" marR="18756" marT="18756" marB="18756" anchor="ctr">
                    <a:lnL>
                      <a:noFill/>
                    </a:lnL>
                    <a:lnR>
                      <a:noFill/>
                    </a:lnR>
                    <a:lnT>
                      <a:noFill/>
                    </a:lnT>
                    <a:lnB>
                      <a:noFill/>
                    </a:lnB>
                    <a:solidFill>
                      <a:srgbClr val="FFFFFF"/>
                    </a:solidFill>
                  </a:tcPr>
                </a:tc>
                <a:extLst>
                  <a:ext uri="{0D108BD9-81ED-4DB2-BD59-A6C34878D82A}">
                    <a16:rowId xmlns:a16="http://schemas.microsoft.com/office/drawing/2014/main" val="1247300443"/>
                  </a:ext>
                </a:extLst>
              </a:tr>
              <a:tr h="279913">
                <a:tc>
                  <a:txBody>
                    <a:bodyPr/>
                    <a:lstStyle/>
                    <a:p>
                      <a:pPr algn="ctr"/>
                      <a:r>
                        <a:rPr lang="en-US" sz="2400" b="1" dirty="0">
                          <a:effectLst/>
                        </a:rPr>
                        <a:t>Lyrica</a:t>
                      </a:r>
                      <a:endParaRPr lang="en-US" sz="24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28.3%</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22.2%</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$688</a:t>
                      </a:r>
                    </a:p>
                  </a:txBody>
                  <a:tcPr marL="18756" marR="18756" marT="18756" marB="18756" anchor="ctr">
                    <a:lnL>
                      <a:noFill/>
                    </a:lnL>
                    <a:lnR>
                      <a:noFill/>
                    </a:lnR>
                    <a:lnT>
                      <a:noFill/>
                    </a:lnT>
                    <a:lnB>
                      <a:noFill/>
                    </a:lnB>
                    <a:solidFill>
                      <a:srgbClr val="FFFFFF"/>
                    </a:solidFill>
                  </a:tcPr>
                </a:tc>
                <a:extLst>
                  <a:ext uri="{0D108BD9-81ED-4DB2-BD59-A6C34878D82A}">
                    <a16:rowId xmlns:a16="http://schemas.microsoft.com/office/drawing/2014/main" val="2653833518"/>
                  </a:ext>
                </a:extLst>
              </a:tr>
              <a:tr h="520369">
                <a:tc>
                  <a:txBody>
                    <a:bodyPr/>
                    <a:lstStyle/>
                    <a:p>
                      <a:pPr algn="ctr"/>
                      <a:r>
                        <a:rPr lang="en-US" sz="2400" b="1" dirty="0">
                          <a:effectLst/>
                        </a:rPr>
                        <a:t>Truvada</a:t>
                      </a:r>
                      <a:endParaRPr lang="en-US" sz="24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14.3%</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23.1%</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$550</a:t>
                      </a:r>
                    </a:p>
                  </a:txBody>
                  <a:tcPr marL="18756" marR="18756" marT="18756" marB="18756" anchor="ctr">
                    <a:lnL>
                      <a:noFill/>
                    </a:lnL>
                    <a:lnR>
                      <a:noFill/>
                    </a:lnR>
                    <a:lnT>
                      <a:noFill/>
                    </a:lnT>
                    <a:lnB>
                      <a:noFill/>
                    </a:lnB>
                    <a:solidFill>
                      <a:srgbClr val="FFFFFF"/>
                    </a:solidFill>
                  </a:tcPr>
                </a:tc>
                <a:extLst>
                  <a:ext uri="{0D108BD9-81ED-4DB2-BD59-A6C34878D82A}">
                    <a16:rowId xmlns:a16="http://schemas.microsoft.com/office/drawing/2014/main" val="3593043232"/>
                  </a:ext>
                </a:extLst>
              </a:tr>
              <a:tr h="520369">
                <a:tc>
                  <a:txBody>
                    <a:bodyPr/>
                    <a:lstStyle/>
                    <a:p>
                      <a:pPr algn="ctr"/>
                      <a:r>
                        <a:rPr lang="en-US" sz="2400" b="1" dirty="0">
                          <a:effectLst/>
                        </a:rPr>
                        <a:t>Rituxan</a:t>
                      </a:r>
                      <a:endParaRPr lang="en-US" sz="24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17.0%</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13.8%</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$549</a:t>
                      </a:r>
                    </a:p>
                  </a:txBody>
                  <a:tcPr marL="18756" marR="18756" marT="18756" marB="18756" anchor="ctr">
                    <a:lnL>
                      <a:noFill/>
                    </a:lnL>
                    <a:lnR>
                      <a:noFill/>
                    </a:lnR>
                    <a:lnT>
                      <a:noFill/>
                    </a:lnT>
                    <a:lnB>
                      <a:noFill/>
                    </a:lnB>
                    <a:solidFill>
                      <a:srgbClr val="FFFFFF"/>
                    </a:solidFill>
                  </a:tcPr>
                </a:tc>
                <a:extLst>
                  <a:ext uri="{0D108BD9-81ED-4DB2-BD59-A6C34878D82A}">
                    <a16:rowId xmlns:a16="http://schemas.microsoft.com/office/drawing/2014/main" val="2214842727"/>
                  </a:ext>
                </a:extLst>
              </a:tr>
              <a:tr h="520369">
                <a:tc>
                  <a:txBody>
                    <a:bodyPr/>
                    <a:lstStyle/>
                    <a:p>
                      <a:pPr algn="ctr"/>
                      <a:r>
                        <a:rPr lang="en-US" sz="2400" b="1" dirty="0">
                          <a:effectLst/>
                        </a:rPr>
                        <a:t>Neulasta</a:t>
                      </a:r>
                      <a:endParaRPr lang="en-US" sz="24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14.6%</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13.4%</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$489</a:t>
                      </a:r>
                    </a:p>
                  </a:txBody>
                  <a:tcPr marL="18756" marR="18756" marT="18756" marB="18756" anchor="ctr">
                    <a:lnL>
                      <a:noFill/>
                    </a:lnL>
                    <a:lnR>
                      <a:noFill/>
                    </a:lnR>
                    <a:lnT>
                      <a:noFill/>
                    </a:lnT>
                    <a:lnB>
                      <a:noFill/>
                    </a:lnB>
                    <a:solidFill>
                      <a:srgbClr val="FFFFFF"/>
                    </a:solidFill>
                  </a:tcPr>
                </a:tc>
                <a:extLst>
                  <a:ext uri="{0D108BD9-81ED-4DB2-BD59-A6C34878D82A}">
                    <a16:rowId xmlns:a16="http://schemas.microsoft.com/office/drawing/2014/main" val="3809772957"/>
                  </a:ext>
                </a:extLst>
              </a:tr>
              <a:tr h="279913">
                <a:tc>
                  <a:txBody>
                    <a:bodyPr/>
                    <a:lstStyle/>
                    <a:p>
                      <a:pPr algn="ctr"/>
                      <a:r>
                        <a:rPr lang="en-US" sz="2400" b="1" dirty="0">
                          <a:effectLst/>
                        </a:rPr>
                        <a:t>Cialis</a:t>
                      </a:r>
                      <a:endParaRPr lang="en-US" sz="24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26.2%</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32.5%</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$403</a:t>
                      </a:r>
                    </a:p>
                  </a:txBody>
                  <a:tcPr marL="18756" marR="18756" marT="18756" marB="18756" anchor="ctr">
                    <a:lnL>
                      <a:noFill/>
                    </a:lnL>
                    <a:lnR>
                      <a:noFill/>
                    </a:lnR>
                    <a:lnT>
                      <a:noFill/>
                    </a:lnT>
                    <a:lnB>
                      <a:noFill/>
                    </a:lnB>
                    <a:solidFill>
                      <a:srgbClr val="FFFFFF"/>
                    </a:solidFill>
                  </a:tcPr>
                </a:tc>
                <a:extLst>
                  <a:ext uri="{0D108BD9-81ED-4DB2-BD59-A6C34878D82A}">
                    <a16:rowId xmlns:a16="http://schemas.microsoft.com/office/drawing/2014/main" val="4202437469"/>
                  </a:ext>
                </a:extLst>
              </a:tr>
              <a:tr h="520369">
                <a:tc>
                  <a:txBody>
                    <a:bodyPr/>
                    <a:lstStyle/>
                    <a:p>
                      <a:pPr algn="ctr"/>
                      <a:r>
                        <a:rPr lang="en-US" sz="2400" b="1" dirty="0">
                          <a:effectLst/>
                        </a:rPr>
                        <a:t>Tecfidera</a:t>
                      </a:r>
                      <a:endParaRPr lang="en-US" sz="2400" dirty="0">
                        <a:effectLst/>
                      </a:endParaRP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16.7%</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9.8%</a:t>
                      </a:r>
                    </a:p>
                  </a:txBody>
                  <a:tcPr marL="18756" marR="18756" marT="18756" marB="18756" anchor="ctr">
                    <a:lnL>
                      <a:noFill/>
                    </a:lnL>
                    <a:lnR>
                      <a:noFill/>
                    </a:lnR>
                    <a:lnT>
                      <a:noFill/>
                    </a:lnT>
                    <a:lnB>
                      <a:noFill/>
                    </a:lnB>
                    <a:solidFill>
                      <a:srgbClr val="FFFFFF"/>
                    </a:solidFill>
                  </a:tcPr>
                </a:tc>
                <a:tc>
                  <a:txBody>
                    <a:bodyPr/>
                    <a:lstStyle/>
                    <a:p>
                      <a:pPr algn="ctr"/>
                      <a:r>
                        <a:rPr lang="en-US" sz="2400" dirty="0">
                          <a:effectLst/>
                        </a:rPr>
                        <a:t>$313</a:t>
                      </a:r>
                    </a:p>
                  </a:txBody>
                  <a:tcPr marL="18756" marR="18756" marT="18756" marB="18756" anchor="ctr">
                    <a:lnL>
                      <a:noFill/>
                    </a:lnL>
                    <a:lnR>
                      <a:noFill/>
                    </a:lnR>
                    <a:lnT>
                      <a:noFill/>
                    </a:lnT>
                    <a:lnB>
                      <a:noFill/>
                    </a:lnB>
                    <a:solidFill>
                      <a:srgbClr val="FFFFFF"/>
                    </a:solidFill>
                  </a:tcPr>
                </a:tc>
                <a:extLst>
                  <a:ext uri="{0D108BD9-81ED-4DB2-BD59-A6C34878D82A}">
                    <a16:rowId xmlns:a16="http://schemas.microsoft.com/office/drawing/2014/main" val="2079935985"/>
                  </a:ext>
                </a:extLst>
              </a:tr>
            </a:tbl>
          </a:graphicData>
        </a:graphic>
      </p:graphicFrame>
      <p:pic>
        <p:nvPicPr>
          <p:cNvPr id="12" name="image1.jpeg">
            <a:extLst>
              <a:ext uri="{FF2B5EF4-FFF2-40B4-BE49-F238E27FC236}">
                <a16:creationId xmlns:a16="http://schemas.microsoft.com/office/drawing/2014/main" id="{722673EF-34A4-9548-8F0A-41F56FC7C24E}"/>
              </a:ext>
            </a:extLst>
          </p:cNvPr>
          <p:cNvPicPr/>
          <p:nvPr/>
        </p:nvPicPr>
        <p:blipFill>
          <a:blip r:embed="rId2" cstate="print"/>
          <a:stretch>
            <a:fillRect/>
          </a:stretch>
        </p:blipFill>
        <p:spPr>
          <a:xfrm>
            <a:off x="10778797" y="5464068"/>
            <a:ext cx="1092200" cy="1050925"/>
          </a:xfrm>
          <a:prstGeom prst="rect">
            <a:avLst/>
          </a:prstGeom>
        </p:spPr>
      </p:pic>
      <p:sp>
        <p:nvSpPr>
          <p:cNvPr id="14" name="TextBox 13">
            <a:extLst>
              <a:ext uri="{FF2B5EF4-FFF2-40B4-BE49-F238E27FC236}">
                <a16:creationId xmlns:a16="http://schemas.microsoft.com/office/drawing/2014/main" id="{DC2C24FA-00C0-4245-B93F-E603C0DC29FA}"/>
              </a:ext>
            </a:extLst>
          </p:cNvPr>
          <p:cNvSpPr txBox="1"/>
          <p:nvPr/>
        </p:nvSpPr>
        <p:spPr>
          <a:xfrm>
            <a:off x="371338" y="6154371"/>
            <a:ext cx="558998"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1182356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E184-AE1A-2246-9BF7-4E06622795DF}"/>
              </a:ext>
            </a:extLst>
          </p:cNvPr>
          <p:cNvSpPr>
            <a:spLocks noGrp="1"/>
          </p:cNvSpPr>
          <p:nvPr>
            <p:ph type="ctrTitle"/>
          </p:nvPr>
        </p:nvSpPr>
        <p:spPr>
          <a:xfrm>
            <a:off x="924674" y="618102"/>
            <a:ext cx="10181690" cy="1014957"/>
          </a:xfrm>
        </p:spPr>
        <p:txBody>
          <a:bodyPr anchor="ctr">
            <a:normAutofit/>
          </a:bodyPr>
          <a:lstStyle/>
          <a:p>
            <a:r>
              <a:rPr lang="en-US" sz="4400" b="1" dirty="0">
                <a:solidFill>
                  <a:srgbClr val="2D7741"/>
                </a:solidFill>
              </a:rPr>
              <a:t>Legal Issues Addressed</a:t>
            </a:r>
          </a:p>
        </p:txBody>
      </p:sp>
      <p:cxnSp>
        <p:nvCxnSpPr>
          <p:cNvPr id="7" name="Straight Connector 6">
            <a:extLst>
              <a:ext uri="{FF2B5EF4-FFF2-40B4-BE49-F238E27FC236}">
                <a16:creationId xmlns:a16="http://schemas.microsoft.com/office/drawing/2014/main" id="{294079C4-3192-D244-9861-8916009F8E89}"/>
              </a:ext>
            </a:extLst>
          </p:cNvPr>
          <p:cNvCxnSpPr>
            <a:cxnSpLocks/>
          </p:cNvCxnSpPr>
          <p:nvPr/>
        </p:nvCxnSpPr>
        <p:spPr>
          <a:xfrm>
            <a:off x="11916229" y="261257"/>
            <a:ext cx="0" cy="6296297"/>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0388B4-9AD8-3D4A-B113-0A502110ADBB}"/>
              </a:ext>
            </a:extLst>
          </p:cNvPr>
          <p:cNvCxnSpPr>
            <a:cxnSpLocks/>
          </p:cNvCxnSpPr>
          <p:nvPr/>
        </p:nvCxnSpPr>
        <p:spPr>
          <a:xfrm flipH="1">
            <a:off x="275770" y="286338"/>
            <a:ext cx="11679648"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707FA3-6E1D-544F-8DDF-B2063664B063}"/>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B04B670-AAEE-1441-98BB-8E1F11208C38}"/>
              </a:ext>
            </a:extLst>
          </p:cNvPr>
          <p:cNvCxnSpPr>
            <a:cxnSpLocks/>
          </p:cNvCxnSpPr>
          <p:nvPr/>
        </p:nvCxnSpPr>
        <p:spPr>
          <a:xfrm flipH="1">
            <a:off x="236583" y="6557554"/>
            <a:ext cx="11679646" cy="13062"/>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graphicFrame>
        <p:nvGraphicFramePr>
          <p:cNvPr id="14" name="Diagram 13">
            <a:extLst>
              <a:ext uri="{FF2B5EF4-FFF2-40B4-BE49-F238E27FC236}">
                <a16:creationId xmlns:a16="http://schemas.microsoft.com/office/drawing/2014/main" id="{579E2138-4FA4-B649-BEB0-3CE4B3C2FBA1}"/>
              </a:ext>
            </a:extLst>
          </p:cNvPr>
          <p:cNvGraphicFramePr/>
          <p:nvPr/>
        </p:nvGraphicFramePr>
        <p:xfrm>
          <a:off x="3192596" y="1889702"/>
          <a:ext cx="5845996" cy="3974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DD784278-8A04-1B48-BD4F-24C6F3704C42}"/>
              </a:ext>
            </a:extLst>
          </p:cNvPr>
          <p:cNvPicPr>
            <a:picLocks noChangeAspect="1"/>
          </p:cNvPicPr>
          <p:nvPr/>
        </p:nvPicPr>
        <p:blipFill>
          <a:blip r:embed="rId8"/>
          <a:stretch>
            <a:fillRect/>
          </a:stretch>
        </p:blipFill>
        <p:spPr>
          <a:xfrm>
            <a:off x="1991911" y="1667677"/>
            <a:ext cx="1591506" cy="1591506"/>
          </a:xfrm>
          <a:prstGeom prst="rect">
            <a:avLst/>
          </a:prstGeom>
          <a:solidFill>
            <a:schemeClr val="bg1"/>
          </a:solidFill>
        </p:spPr>
      </p:pic>
      <p:pic>
        <p:nvPicPr>
          <p:cNvPr id="12" name="Picture 11">
            <a:extLst>
              <a:ext uri="{FF2B5EF4-FFF2-40B4-BE49-F238E27FC236}">
                <a16:creationId xmlns:a16="http://schemas.microsoft.com/office/drawing/2014/main" id="{A42BB3D2-8900-CF48-8288-8111F04DA751}"/>
              </a:ext>
            </a:extLst>
          </p:cNvPr>
          <p:cNvPicPr>
            <a:picLocks noChangeAspect="1"/>
          </p:cNvPicPr>
          <p:nvPr/>
        </p:nvPicPr>
        <p:blipFill>
          <a:blip r:embed="rId8"/>
          <a:stretch>
            <a:fillRect/>
          </a:stretch>
        </p:blipFill>
        <p:spPr>
          <a:xfrm>
            <a:off x="1991911" y="2970399"/>
            <a:ext cx="1591506" cy="1591506"/>
          </a:xfrm>
          <a:prstGeom prst="rect">
            <a:avLst/>
          </a:prstGeom>
        </p:spPr>
      </p:pic>
      <p:pic>
        <p:nvPicPr>
          <p:cNvPr id="15" name="Picture 14">
            <a:extLst>
              <a:ext uri="{FF2B5EF4-FFF2-40B4-BE49-F238E27FC236}">
                <a16:creationId xmlns:a16="http://schemas.microsoft.com/office/drawing/2014/main" id="{29E7CE14-B6B7-4140-8F89-70E5A754F8B8}"/>
              </a:ext>
            </a:extLst>
          </p:cNvPr>
          <p:cNvPicPr>
            <a:picLocks noChangeAspect="1"/>
          </p:cNvPicPr>
          <p:nvPr/>
        </p:nvPicPr>
        <p:blipFill>
          <a:blip r:embed="rId8"/>
          <a:stretch>
            <a:fillRect/>
          </a:stretch>
        </p:blipFill>
        <p:spPr>
          <a:xfrm>
            <a:off x="1991911" y="4273120"/>
            <a:ext cx="1591506" cy="1591506"/>
          </a:xfrm>
          <a:prstGeom prst="rect">
            <a:avLst/>
          </a:prstGeom>
        </p:spPr>
      </p:pic>
      <p:sp>
        <p:nvSpPr>
          <p:cNvPr id="16" name="TextBox 15">
            <a:extLst>
              <a:ext uri="{FF2B5EF4-FFF2-40B4-BE49-F238E27FC236}">
                <a16:creationId xmlns:a16="http://schemas.microsoft.com/office/drawing/2014/main" id="{DC52D177-26A7-574B-A8B1-BF3096D4A462}"/>
              </a:ext>
            </a:extLst>
          </p:cNvPr>
          <p:cNvSpPr txBox="1"/>
          <p:nvPr/>
        </p:nvSpPr>
        <p:spPr>
          <a:xfrm>
            <a:off x="430306" y="6113929"/>
            <a:ext cx="502747" cy="369332"/>
          </a:xfrm>
          <a:prstGeom prst="rect">
            <a:avLst/>
          </a:prstGeom>
          <a:noFill/>
        </p:spPr>
        <p:txBody>
          <a:bodyPr wrap="square" rtlCol="0">
            <a:spAutoFit/>
          </a:bodyPr>
          <a:lstStyle/>
          <a:p>
            <a:r>
              <a:rPr lang="en-US" dirty="0"/>
              <a:t>6</a:t>
            </a:r>
          </a:p>
        </p:txBody>
      </p:sp>
      <p:pic>
        <p:nvPicPr>
          <p:cNvPr id="18" name="image1.jpeg">
            <a:extLst>
              <a:ext uri="{FF2B5EF4-FFF2-40B4-BE49-F238E27FC236}">
                <a16:creationId xmlns:a16="http://schemas.microsoft.com/office/drawing/2014/main" id="{6EC71096-CD18-3E49-80B1-3DAB2CDD5283}"/>
              </a:ext>
            </a:extLst>
          </p:cNvPr>
          <p:cNvPicPr/>
          <p:nvPr/>
        </p:nvPicPr>
        <p:blipFill>
          <a:blip r:embed="rId9" cstate="print"/>
          <a:stretch>
            <a:fillRect/>
          </a:stretch>
        </p:blipFill>
        <p:spPr>
          <a:xfrm>
            <a:off x="10784841" y="5506629"/>
            <a:ext cx="1092200" cy="1050925"/>
          </a:xfrm>
          <a:prstGeom prst="rect">
            <a:avLst/>
          </a:prstGeom>
        </p:spPr>
      </p:pic>
    </p:spTree>
    <p:extLst>
      <p:ext uri="{BB962C8B-B14F-4D97-AF65-F5344CB8AC3E}">
        <p14:creationId xmlns:p14="http://schemas.microsoft.com/office/powerpoint/2010/main" val="27697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E184-AE1A-2246-9BF7-4E06622795DF}"/>
              </a:ext>
            </a:extLst>
          </p:cNvPr>
          <p:cNvSpPr>
            <a:spLocks noGrp="1"/>
          </p:cNvSpPr>
          <p:nvPr>
            <p:ph type="ctrTitle"/>
          </p:nvPr>
        </p:nvSpPr>
        <p:spPr>
          <a:xfrm>
            <a:off x="1421026" y="0"/>
            <a:ext cx="8593007" cy="1633059"/>
          </a:xfrm>
        </p:spPr>
        <p:txBody>
          <a:bodyPr anchor="ctr">
            <a:normAutofit/>
          </a:bodyPr>
          <a:lstStyle/>
          <a:p>
            <a:r>
              <a:rPr lang="en-US" sz="4400" b="1" dirty="0">
                <a:solidFill>
                  <a:srgbClr val="2D7741"/>
                </a:solidFill>
              </a:rPr>
              <a:t> International Reference Rates</a:t>
            </a:r>
          </a:p>
        </p:txBody>
      </p:sp>
      <p:sp>
        <p:nvSpPr>
          <p:cNvPr id="3" name="Subtitle 2">
            <a:extLst>
              <a:ext uri="{FF2B5EF4-FFF2-40B4-BE49-F238E27FC236}">
                <a16:creationId xmlns:a16="http://schemas.microsoft.com/office/drawing/2014/main" id="{7F26F290-C8EA-F640-82FB-0204D180B253}"/>
              </a:ext>
            </a:extLst>
          </p:cNvPr>
          <p:cNvSpPr>
            <a:spLocks noGrp="1"/>
          </p:cNvSpPr>
          <p:nvPr>
            <p:ph type="subTitle" idx="1"/>
          </p:nvPr>
        </p:nvSpPr>
        <p:spPr>
          <a:xfrm>
            <a:off x="838207" y="933451"/>
            <a:ext cx="10061657" cy="5323659"/>
          </a:xfrm>
        </p:spPr>
        <p:txBody>
          <a:bodyPr>
            <a:normAutofit fontScale="70000" lnSpcReduction="20000"/>
          </a:bodyPr>
          <a:lstStyle/>
          <a:p>
            <a:pPr algn="l">
              <a:lnSpc>
                <a:spcPct val="120000"/>
              </a:lnSpc>
              <a:spcBef>
                <a:spcPts val="600"/>
              </a:spcBef>
            </a:pPr>
            <a:r>
              <a:rPr lang="en-US" sz="3200" b="1" dirty="0"/>
              <a:t>Why: </a:t>
            </a:r>
          </a:p>
          <a:p>
            <a:pPr marL="800100" lvl="1" indent="-342900" algn="l">
              <a:lnSpc>
                <a:spcPct val="120000"/>
              </a:lnSpc>
              <a:spcBef>
                <a:spcPts val="600"/>
              </a:spcBef>
              <a:buFont typeface="Arial" panose="020B0604020202020204" pitchFamily="34" charset="0"/>
              <a:buChar char="•"/>
            </a:pPr>
            <a:r>
              <a:rPr lang="en-US" sz="3200" dirty="0"/>
              <a:t>Foreign countries pay a fraction of what Americans pay for prescription drugs</a:t>
            </a:r>
          </a:p>
          <a:p>
            <a:pPr marL="800100" lvl="1" indent="-342900" algn="l">
              <a:lnSpc>
                <a:spcPct val="120000"/>
              </a:lnSpc>
              <a:spcBef>
                <a:spcPts val="600"/>
              </a:spcBef>
              <a:buFont typeface="Arial" panose="020B0604020202020204" pitchFamily="34" charset="0"/>
              <a:buChar char="•"/>
            </a:pPr>
            <a:r>
              <a:rPr lang="en-US" sz="3200" dirty="0"/>
              <a:t>Rate setting is a common approach in the health care sector – one that can be extended to setting rates for prescription drugs</a:t>
            </a:r>
          </a:p>
          <a:p>
            <a:pPr marL="800100" lvl="1" indent="-342900" algn="l">
              <a:lnSpc>
                <a:spcPct val="120000"/>
              </a:lnSpc>
              <a:spcBef>
                <a:spcPts val="600"/>
              </a:spcBef>
              <a:buFont typeface="Arial" panose="020B0604020202020204" pitchFamily="34" charset="0"/>
              <a:buChar char="•"/>
            </a:pPr>
            <a:r>
              <a:rPr lang="en-US" sz="3200" dirty="0"/>
              <a:t>International prices offer a fair, easy-to-implement approach to rate setting</a:t>
            </a:r>
            <a:endParaRPr lang="en-US" sz="3200" b="1" dirty="0"/>
          </a:p>
          <a:p>
            <a:pPr algn="l">
              <a:lnSpc>
                <a:spcPct val="120000"/>
              </a:lnSpc>
              <a:spcBef>
                <a:spcPts val="600"/>
              </a:spcBef>
            </a:pPr>
            <a:r>
              <a:rPr lang="en-US" sz="3200" b="1" dirty="0"/>
              <a:t>What: </a:t>
            </a:r>
          </a:p>
          <a:p>
            <a:pPr marL="800100" lvl="1" indent="-342900" algn="l">
              <a:lnSpc>
                <a:spcPct val="120000"/>
              </a:lnSpc>
              <a:spcBef>
                <a:spcPts val="600"/>
              </a:spcBef>
              <a:buFont typeface="Arial" panose="020B0604020202020204" pitchFamily="34" charset="0"/>
              <a:buChar char="•"/>
            </a:pPr>
            <a:r>
              <a:rPr lang="en-US" sz="3200" dirty="0"/>
              <a:t>Develop a list of the 250 drugs costing the state the most </a:t>
            </a:r>
          </a:p>
          <a:p>
            <a:pPr marL="800100" lvl="1" indent="-342900" algn="l">
              <a:lnSpc>
                <a:spcPct val="120000"/>
              </a:lnSpc>
              <a:spcBef>
                <a:spcPts val="600"/>
              </a:spcBef>
              <a:buFont typeface="Arial" panose="020B0604020202020204" pitchFamily="34" charset="0"/>
              <a:buChar char="•"/>
            </a:pPr>
            <a:r>
              <a:rPr lang="en-US" sz="3200" dirty="0"/>
              <a:t>The state references Canadian prices </a:t>
            </a:r>
          </a:p>
          <a:p>
            <a:pPr marL="800100" lvl="1" indent="-342900" algn="l">
              <a:lnSpc>
                <a:spcPct val="120000"/>
              </a:lnSpc>
              <a:spcBef>
                <a:spcPts val="600"/>
              </a:spcBef>
              <a:buFont typeface="Arial" panose="020B0604020202020204" pitchFamily="34" charset="0"/>
              <a:buChar char="•"/>
            </a:pPr>
            <a:r>
              <a:rPr lang="en-US" sz="3200" dirty="0"/>
              <a:t>The lowest price becomes the international reference rate for payers in the state</a:t>
            </a:r>
            <a:endParaRPr lang="en-US" sz="3200" b="1" dirty="0"/>
          </a:p>
          <a:p>
            <a:pPr algn="l">
              <a:lnSpc>
                <a:spcPct val="120000"/>
              </a:lnSpc>
              <a:spcBef>
                <a:spcPts val="1800"/>
              </a:spcBef>
            </a:pPr>
            <a:r>
              <a:rPr lang="en-US" sz="3400" b="1" u="sng" dirty="0"/>
              <a:t>Impact</a:t>
            </a:r>
            <a:r>
              <a:rPr lang="en-US" sz="3400" b="1" dirty="0"/>
              <a:t>: </a:t>
            </a:r>
            <a:r>
              <a:rPr lang="en-US" sz="3400" dirty="0"/>
              <a:t>This model act can greatly lower prescription drug spending in a state - without running afoul of patent law through price setting.</a:t>
            </a:r>
          </a:p>
          <a:p>
            <a:pPr algn="l">
              <a:lnSpc>
                <a:spcPct val="120000"/>
              </a:lnSpc>
              <a:spcBef>
                <a:spcPts val="600"/>
              </a:spcBef>
            </a:pPr>
            <a:endParaRPr lang="en-US" dirty="0"/>
          </a:p>
          <a:p>
            <a:pPr algn="l"/>
            <a:endParaRPr lang="en-US" dirty="0"/>
          </a:p>
        </p:txBody>
      </p:sp>
      <p:cxnSp>
        <p:nvCxnSpPr>
          <p:cNvPr id="7" name="Straight Connector 6">
            <a:extLst>
              <a:ext uri="{FF2B5EF4-FFF2-40B4-BE49-F238E27FC236}">
                <a16:creationId xmlns:a16="http://schemas.microsoft.com/office/drawing/2014/main" id="{294079C4-3192-D244-9861-8916009F8E89}"/>
              </a:ext>
            </a:extLst>
          </p:cNvPr>
          <p:cNvCxnSpPr>
            <a:cxnSpLocks/>
          </p:cNvCxnSpPr>
          <p:nvPr/>
        </p:nvCxnSpPr>
        <p:spPr>
          <a:xfrm>
            <a:off x="11916229" y="261257"/>
            <a:ext cx="0" cy="6296297"/>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0388B4-9AD8-3D4A-B113-0A502110ADBB}"/>
              </a:ext>
            </a:extLst>
          </p:cNvPr>
          <p:cNvCxnSpPr>
            <a:cxnSpLocks/>
          </p:cNvCxnSpPr>
          <p:nvPr/>
        </p:nvCxnSpPr>
        <p:spPr>
          <a:xfrm flipH="1">
            <a:off x="275770" y="286338"/>
            <a:ext cx="11679648"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707FA3-6E1D-544F-8DDF-B2063664B063}"/>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B04B670-AAEE-1441-98BB-8E1F11208C38}"/>
              </a:ext>
            </a:extLst>
          </p:cNvPr>
          <p:cNvCxnSpPr>
            <a:cxnSpLocks/>
          </p:cNvCxnSpPr>
          <p:nvPr/>
        </p:nvCxnSpPr>
        <p:spPr>
          <a:xfrm flipH="1">
            <a:off x="236584" y="6570616"/>
            <a:ext cx="11679645"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pic>
        <p:nvPicPr>
          <p:cNvPr id="14" name="image1.jpeg">
            <a:extLst>
              <a:ext uri="{FF2B5EF4-FFF2-40B4-BE49-F238E27FC236}">
                <a16:creationId xmlns:a16="http://schemas.microsoft.com/office/drawing/2014/main" id="{120CBB9B-5857-CE40-80BD-C3AD4C7ED175}"/>
              </a:ext>
            </a:extLst>
          </p:cNvPr>
          <p:cNvPicPr/>
          <p:nvPr/>
        </p:nvPicPr>
        <p:blipFill>
          <a:blip r:embed="rId3" cstate="print"/>
          <a:stretch>
            <a:fillRect/>
          </a:stretch>
        </p:blipFill>
        <p:spPr>
          <a:xfrm>
            <a:off x="10784841" y="5513160"/>
            <a:ext cx="1092200" cy="1050925"/>
          </a:xfrm>
          <a:prstGeom prst="rect">
            <a:avLst/>
          </a:prstGeom>
        </p:spPr>
      </p:pic>
      <p:sp>
        <p:nvSpPr>
          <p:cNvPr id="4" name="TextBox 3">
            <a:extLst>
              <a:ext uri="{FF2B5EF4-FFF2-40B4-BE49-F238E27FC236}">
                <a16:creationId xmlns:a16="http://schemas.microsoft.com/office/drawing/2014/main" id="{CCB6E488-AD39-C145-B8C2-41125471CC0C}"/>
              </a:ext>
            </a:extLst>
          </p:cNvPr>
          <p:cNvSpPr txBox="1"/>
          <p:nvPr/>
        </p:nvSpPr>
        <p:spPr>
          <a:xfrm>
            <a:off x="457207" y="6102631"/>
            <a:ext cx="361314"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195549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43C3E-9132-4308-BF1D-4C30D1C3FFF3}"/>
              </a:ext>
            </a:extLst>
          </p:cNvPr>
          <p:cNvSpPr>
            <a:spLocks noGrp="1"/>
          </p:cNvSpPr>
          <p:nvPr>
            <p:ph type="title"/>
          </p:nvPr>
        </p:nvSpPr>
        <p:spPr>
          <a:xfrm>
            <a:off x="838200" y="500062"/>
            <a:ext cx="10515600" cy="1325563"/>
          </a:xfrm>
        </p:spPr>
        <p:txBody>
          <a:bodyPr/>
          <a:lstStyle/>
          <a:p>
            <a:pPr algn="ctr"/>
            <a:r>
              <a:rPr lang="en-US" b="1" dirty="0">
                <a:solidFill>
                  <a:srgbClr val="2D7741"/>
                </a:solidFill>
              </a:rPr>
              <a:t>How Would It Work?</a:t>
            </a:r>
          </a:p>
        </p:txBody>
      </p:sp>
      <p:sp>
        <p:nvSpPr>
          <p:cNvPr id="3" name="Content Placeholder 2">
            <a:extLst>
              <a:ext uri="{FF2B5EF4-FFF2-40B4-BE49-F238E27FC236}">
                <a16:creationId xmlns:a16="http://schemas.microsoft.com/office/drawing/2014/main" id="{9B283C25-46A2-4680-976C-012F4D8DB8F8}"/>
              </a:ext>
            </a:extLst>
          </p:cNvPr>
          <p:cNvSpPr>
            <a:spLocks noGrp="1"/>
          </p:cNvSpPr>
          <p:nvPr>
            <p:ph idx="1"/>
          </p:nvPr>
        </p:nvSpPr>
        <p:spPr/>
        <p:txBody>
          <a:bodyPr/>
          <a:lstStyle/>
          <a:p>
            <a:r>
              <a:rPr lang="en-US" dirty="0"/>
              <a:t>State Dept of Insurance with Board of Pharmacy</a:t>
            </a:r>
          </a:p>
          <a:p>
            <a:r>
              <a:rPr lang="en-US" dirty="0"/>
              <a:t>State Employee Health Plan identifies 250 costliest drugs</a:t>
            </a:r>
          </a:p>
          <a:p>
            <a:r>
              <a:rPr lang="en-US" dirty="0"/>
              <a:t>DoI with Board determines Canadian prices and sets as Upper Payment Limit</a:t>
            </a:r>
          </a:p>
          <a:p>
            <a:r>
              <a:rPr lang="en-US" dirty="0"/>
              <a:t>Payers cannot pay more than that limit for drug</a:t>
            </a:r>
          </a:p>
          <a:p>
            <a:r>
              <a:rPr lang="en-US" dirty="0"/>
              <a:t>ERISA: Self-funded plans may participate voluntarily</a:t>
            </a:r>
          </a:p>
          <a:p>
            <a:r>
              <a:rPr lang="en-US" dirty="0"/>
              <a:t>Medicaid – exempt at first/federal rules/waivers needed</a:t>
            </a:r>
          </a:p>
          <a:p>
            <a:r>
              <a:rPr lang="en-US" dirty="0"/>
              <a:t>Protects local pharmacies</a:t>
            </a:r>
          </a:p>
          <a:p>
            <a:endParaRPr lang="en-US" dirty="0"/>
          </a:p>
          <a:p>
            <a:endParaRPr lang="en-US" dirty="0"/>
          </a:p>
        </p:txBody>
      </p:sp>
      <p:cxnSp>
        <p:nvCxnSpPr>
          <p:cNvPr id="5" name="Straight Connector 4">
            <a:extLst>
              <a:ext uri="{FF2B5EF4-FFF2-40B4-BE49-F238E27FC236}">
                <a16:creationId xmlns:a16="http://schemas.microsoft.com/office/drawing/2014/main" id="{AFDA569F-55EB-B240-878E-ACDD78CE04C2}"/>
              </a:ext>
            </a:extLst>
          </p:cNvPr>
          <p:cNvCxnSpPr>
            <a:cxnSpLocks/>
          </p:cNvCxnSpPr>
          <p:nvPr/>
        </p:nvCxnSpPr>
        <p:spPr>
          <a:xfrm>
            <a:off x="275770" y="160020"/>
            <a:ext cx="0" cy="6397534"/>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8688113-1A2A-4E44-8C8F-D24D1AE6E681}"/>
              </a:ext>
            </a:extLst>
          </p:cNvPr>
          <p:cNvCxnSpPr>
            <a:cxnSpLocks/>
          </p:cNvCxnSpPr>
          <p:nvPr/>
        </p:nvCxnSpPr>
        <p:spPr>
          <a:xfrm>
            <a:off x="11916229" y="160020"/>
            <a:ext cx="0" cy="6410596"/>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D3E397-67E5-B042-B8FB-4C1594BCC944}"/>
              </a:ext>
            </a:extLst>
          </p:cNvPr>
          <p:cNvCxnSpPr>
            <a:cxnSpLocks/>
          </p:cNvCxnSpPr>
          <p:nvPr/>
        </p:nvCxnSpPr>
        <p:spPr>
          <a:xfrm flipH="1">
            <a:off x="236585" y="6570616"/>
            <a:ext cx="11679644"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8EA5E67-A89F-DD46-9D23-06F9566EFDD7}"/>
              </a:ext>
            </a:extLst>
          </p:cNvPr>
          <p:cNvCxnSpPr>
            <a:cxnSpLocks/>
          </p:cNvCxnSpPr>
          <p:nvPr/>
        </p:nvCxnSpPr>
        <p:spPr>
          <a:xfrm flipH="1">
            <a:off x="236585" y="160020"/>
            <a:ext cx="11679644"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pic>
        <p:nvPicPr>
          <p:cNvPr id="25" name="image1.jpeg">
            <a:extLst>
              <a:ext uri="{FF2B5EF4-FFF2-40B4-BE49-F238E27FC236}">
                <a16:creationId xmlns:a16="http://schemas.microsoft.com/office/drawing/2014/main" id="{AEECB505-FE5C-6546-A535-9B889FF8A53D}"/>
              </a:ext>
            </a:extLst>
          </p:cNvPr>
          <p:cNvPicPr/>
          <p:nvPr/>
        </p:nvPicPr>
        <p:blipFill>
          <a:blip r:embed="rId3" cstate="print"/>
          <a:stretch>
            <a:fillRect/>
          </a:stretch>
        </p:blipFill>
        <p:spPr>
          <a:xfrm>
            <a:off x="10824029" y="5469453"/>
            <a:ext cx="1092200" cy="1050925"/>
          </a:xfrm>
          <a:prstGeom prst="rect">
            <a:avLst/>
          </a:prstGeom>
        </p:spPr>
      </p:pic>
      <p:sp>
        <p:nvSpPr>
          <p:cNvPr id="4" name="TextBox 3">
            <a:extLst>
              <a:ext uri="{FF2B5EF4-FFF2-40B4-BE49-F238E27FC236}">
                <a16:creationId xmlns:a16="http://schemas.microsoft.com/office/drawing/2014/main" id="{FF241B1E-F80F-1440-A33D-6D324E8B692F}"/>
              </a:ext>
            </a:extLst>
          </p:cNvPr>
          <p:cNvSpPr txBox="1"/>
          <p:nvPr/>
        </p:nvSpPr>
        <p:spPr>
          <a:xfrm>
            <a:off x="457208" y="6023117"/>
            <a:ext cx="440826"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3760372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E3DC6-3EEB-437E-A851-3955F09A8CC7}"/>
              </a:ext>
            </a:extLst>
          </p:cNvPr>
          <p:cNvSpPr>
            <a:spLocks noGrp="1"/>
          </p:cNvSpPr>
          <p:nvPr>
            <p:ph type="title"/>
          </p:nvPr>
        </p:nvSpPr>
        <p:spPr>
          <a:xfrm>
            <a:off x="838200" y="365125"/>
            <a:ext cx="10515600" cy="1325563"/>
          </a:xfrm>
        </p:spPr>
        <p:txBody>
          <a:bodyPr/>
          <a:lstStyle/>
          <a:p>
            <a:pPr algn="ctr"/>
            <a:r>
              <a:rPr lang="en-US" b="1" dirty="0">
                <a:solidFill>
                  <a:srgbClr val="2D7741"/>
                </a:solidFill>
              </a:rPr>
              <a:t>Why Canada?</a:t>
            </a:r>
          </a:p>
        </p:txBody>
      </p:sp>
      <p:sp>
        <p:nvSpPr>
          <p:cNvPr id="3" name="Content Placeholder 2">
            <a:extLst>
              <a:ext uri="{FF2B5EF4-FFF2-40B4-BE49-F238E27FC236}">
                <a16:creationId xmlns:a16="http://schemas.microsoft.com/office/drawing/2014/main" id="{DEF4ADEB-E996-4188-807C-1428AE4C4C43}"/>
              </a:ext>
            </a:extLst>
          </p:cNvPr>
          <p:cNvSpPr>
            <a:spLocks noGrp="1"/>
          </p:cNvSpPr>
          <p:nvPr>
            <p:ph idx="1"/>
          </p:nvPr>
        </p:nvSpPr>
        <p:spPr>
          <a:xfrm>
            <a:off x="838200" y="1541934"/>
            <a:ext cx="10515600" cy="4635029"/>
          </a:xfrm>
        </p:spPr>
        <p:txBody>
          <a:bodyPr/>
          <a:lstStyle/>
          <a:p>
            <a:r>
              <a:rPr lang="en-US" dirty="0"/>
              <a:t>Publicly available data</a:t>
            </a:r>
          </a:p>
          <a:p>
            <a:r>
              <a:rPr lang="en-US" dirty="0"/>
              <a:t>Analyzes data from a basket of OECD countries to set price</a:t>
            </a:r>
          </a:p>
          <a:p>
            <a:r>
              <a:rPr lang="en-US" dirty="0"/>
              <a:t>Model uses price data from 4 provinces ( Ontario, Quebec, BC, Alberta) and, for unavailable prices, Patented Medicines Prices Review Board </a:t>
            </a:r>
          </a:p>
          <a:p>
            <a:r>
              <a:rPr lang="en-US" dirty="0"/>
              <a:t>Uses  lowest of these or US price to set upper limit</a:t>
            </a:r>
          </a:p>
          <a:p>
            <a:r>
              <a:rPr lang="en-US" dirty="0"/>
              <a:t>Could reference price to  US Medicare if most favored nation implemented</a:t>
            </a:r>
          </a:p>
          <a:p>
            <a:endParaRPr lang="en-US" dirty="0"/>
          </a:p>
          <a:p>
            <a:endParaRPr lang="en-US" dirty="0"/>
          </a:p>
        </p:txBody>
      </p:sp>
      <p:cxnSp>
        <p:nvCxnSpPr>
          <p:cNvPr id="5" name="Straight Connector 4">
            <a:extLst>
              <a:ext uri="{FF2B5EF4-FFF2-40B4-BE49-F238E27FC236}">
                <a16:creationId xmlns:a16="http://schemas.microsoft.com/office/drawing/2014/main" id="{B8D1239B-2472-A14C-855D-43AC122CBB06}"/>
              </a:ext>
            </a:extLst>
          </p:cNvPr>
          <p:cNvCxnSpPr>
            <a:cxnSpLocks/>
          </p:cNvCxnSpPr>
          <p:nvPr/>
        </p:nvCxnSpPr>
        <p:spPr>
          <a:xfrm>
            <a:off x="275770" y="248193"/>
            <a:ext cx="0" cy="6309361"/>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69BEBC0-9A25-154A-B5E3-5B4C2F10E7D0}"/>
              </a:ext>
            </a:extLst>
          </p:cNvPr>
          <p:cNvCxnSpPr>
            <a:cxnSpLocks/>
          </p:cNvCxnSpPr>
          <p:nvPr/>
        </p:nvCxnSpPr>
        <p:spPr>
          <a:xfrm>
            <a:off x="11926781" y="248193"/>
            <a:ext cx="0" cy="6322423"/>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6E9952A-9CD6-114F-94C3-4A5E34C02FFB}"/>
              </a:ext>
            </a:extLst>
          </p:cNvPr>
          <p:cNvCxnSpPr>
            <a:cxnSpLocks/>
          </p:cNvCxnSpPr>
          <p:nvPr/>
        </p:nvCxnSpPr>
        <p:spPr>
          <a:xfrm flipH="1">
            <a:off x="236585" y="6570616"/>
            <a:ext cx="11690196"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35B7AC-36FE-B140-970D-215F40373879}"/>
              </a:ext>
            </a:extLst>
          </p:cNvPr>
          <p:cNvCxnSpPr>
            <a:cxnSpLocks/>
          </p:cNvCxnSpPr>
          <p:nvPr/>
        </p:nvCxnSpPr>
        <p:spPr>
          <a:xfrm flipH="1">
            <a:off x="275770" y="248193"/>
            <a:ext cx="11651011" cy="0"/>
          </a:xfrm>
          <a:prstGeom prst="line">
            <a:avLst/>
          </a:prstGeom>
          <a:ln w="76200">
            <a:solidFill>
              <a:srgbClr val="2A476D"/>
            </a:solidFill>
          </a:ln>
        </p:spPr>
        <p:style>
          <a:lnRef idx="1">
            <a:schemeClr val="accent1"/>
          </a:lnRef>
          <a:fillRef idx="0">
            <a:schemeClr val="accent1"/>
          </a:fillRef>
          <a:effectRef idx="0">
            <a:schemeClr val="accent1"/>
          </a:effectRef>
          <a:fontRef idx="minor">
            <a:schemeClr val="tx1"/>
          </a:fontRef>
        </p:style>
      </p:cxnSp>
      <p:pic>
        <p:nvPicPr>
          <p:cNvPr id="13" name="image1.jpeg">
            <a:extLst>
              <a:ext uri="{FF2B5EF4-FFF2-40B4-BE49-F238E27FC236}">
                <a16:creationId xmlns:a16="http://schemas.microsoft.com/office/drawing/2014/main" id="{5C638ECF-FE2A-E94D-A8DB-849645745684}"/>
              </a:ext>
            </a:extLst>
          </p:cNvPr>
          <p:cNvPicPr/>
          <p:nvPr/>
        </p:nvPicPr>
        <p:blipFill>
          <a:blip r:embed="rId3" cstate="print"/>
          <a:stretch>
            <a:fillRect/>
          </a:stretch>
        </p:blipFill>
        <p:spPr>
          <a:xfrm>
            <a:off x="10618838" y="5505478"/>
            <a:ext cx="1297391" cy="1052076"/>
          </a:xfrm>
          <a:prstGeom prst="rect">
            <a:avLst/>
          </a:prstGeom>
        </p:spPr>
      </p:pic>
      <p:sp>
        <p:nvSpPr>
          <p:cNvPr id="4" name="TextBox 3">
            <a:extLst>
              <a:ext uri="{FF2B5EF4-FFF2-40B4-BE49-F238E27FC236}">
                <a16:creationId xmlns:a16="http://schemas.microsoft.com/office/drawing/2014/main" id="{A51A7E76-4BBC-4B42-A9AE-67EB223B0476}"/>
              </a:ext>
            </a:extLst>
          </p:cNvPr>
          <p:cNvSpPr txBox="1"/>
          <p:nvPr/>
        </p:nvSpPr>
        <p:spPr>
          <a:xfrm>
            <a:off x="437326" y="6023128"/>
            <a:ext cx="440830"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1829576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8F30E8C19AC3449692B3123E884768" ma:contentTypeVersion="10" ma:contentTypeDescription="Create a new document." ma:contentTypeScope="" ma:versionID="3ca0d79882f0d41685724d9f63da4c76">
  <xsd:schema xmlns:xsd="http://www.w3.org/2001/XMLSchema" xmlns:xs="http://www.w3.org/2001/XMLSchema" xmlns:p="http://schemas.microsoft.com/office/2006/metadata/properties" xmlns:ns2="78b4b246-e66f-4de4-aae1-24b99d7b6e2c" xmlns:ns3="d29a8555-db37-4257-91ea-e6d336cdedf2" targetNamespace="http://schemas.microsoft.com/office/2006/metadata/properties" ma:root="true" ma:fieldsID="9d83b4d3762af5e09391a857bf591c6b" ns2:_="" ns3:_="">
    <xsd:import namespace="78b4b246-e66f-4de4-aae1-24b99d7b6e2c"/>
    <xsd:import namespace="d29a8555-db37-4257-91ea-e6d336cded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Tag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b4b246-e66f-4de4-aae1-24b99d7b6e2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ED6E3A-D30E-4BF9-BCE5-6AB8E92D32C2}"/>
</file>

<file path=customXml/itemProps2.xml><?xml version="1.0" encoding="utf-8"?>
<ds:datastoreItem xmlns:ds="http://schemas.openxmlformats.org/officeDocument/2006/customXml" ds:itemID="{4F94B289-2E7B-4922-BE8D-BD80395067BF}">
  <ds:schemaRefs>
    <ds:schemaRef ds:uri="http://schemas.microsoft.com/sharepoint/v3/contenttype/forms"/>
  </ds:schemaRefs>
</ds:datastoreItem>
</file>

<file path=customXml/itemProps3.xml><?xml version="1.0" encoding="utf-8"?>
<ds:datastoreItem xmlns:ds="http://schemas.openxmlformats.org/officeDocument/2006/customXml" ds:itemID="{F9B49E71-B064-4E41-B6AC-5F201C7424CA}">
  <ds:schemaRefs>
    <ds:schemaRef ds:uri="http://schemas.microsoft.com/office/2006/documentManagement/types"/>
    <ds:schemaRef ds:uri="http://purl.org/dc/elements/1.1/"/>
    <ds:schemaRef ds:uri="http://www.w3.org/XML/1998/namespace"/>
    <ds:schemaRef ds:uri="http://schemas.openxmlformats.org/package/2006/metadata/core-properties"/>
    <ds:schemaRef ds:uri="506bf040-e6ed-4664-be69-27c2e8b46f03"/>
    <ds:schemaRef ds:uri="http://purl.org/dc/terms/"/>
    <ds:schemaRef ds:uri="d29a8555-db37-4257-91ea-e6d336cdedf2"/>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757</TotalTime>
  <Words>1023</Words>
  <Application>Microsoft Office PowerPoint</Application>
  <PresentationFormat>Widescreen</PresentationFormat>
  <Paragraphs>228</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Rhode Island Health Care Cost Trends Project  How to Address Pharmacy Costs   October 23, 2020 </vt:lpstr>
      <vt:lpstr>Setting the Stage: State Action</vt:lpstr>
      <vt:lpstr>Legal Issues Addressed</vt:lpstr>
      <vt:lpstr> Unsupported Price Increases</vt:lpstr>
      <vt:lpstr>2019 Results</vt:lpstr>
      <vt:lpstr>Legal Issues Addressed</vt:lpstr>
      <vt:lpstr> International Reference Rates</vt:lpstr>
      <vt:lpstr>How Would It Work?</vt:lpstr>
      <vt:lpstr>Why Canada?</vt:lpstr>
      <vt:lpstr>         Example Drug Price Comparisons</vt:lpstr>
      <vt:lpstr>Legal issues</vt:lpstr>
      <vt:lpstr>NASHP Rx Pricing Center Can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Session Title Here</dc:title>
  <dc:creator>Arien Lison</dc:creator>
  <cp:lastModifiedBy>Michael</cp:lastModifiedBy>
  <cp:revision>84</cp:revision>
  <dcterms:created xsi:type="dcterms:W3CDTF">2020-08-05T17:35:39Z</dcterms:created>
  <dcterms:modified xsi:type="dcterms:W3CDTF">2020-09-29T21:18:14Z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0x010100738F30E8C19AC3449692B3123E884768</vt:lpwstr>
  </property>
</Properties>
</file>