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 id="2147483783" r:id="rId6"/>
  </p:sldMasterIdLst>
  <p:notesMasterIdLst>
    <p:notesMasterId r:id="rId43"/>
  </p:notesMasterIdLst>
  <p:sldIdLst>
    <p:sldId id="517" r:id="rId7"/>
    <p:sldId id="374" r:id="rId8"/>
    <p:sldId id="2614" r:id="rId9"/>
    <p:sldId id="2566" r:id="rId10"/>
    <p:sldId id="456" r:id="rId11"/>
    <p:sldId id="618" r:id="rId12"/>
    <p:sldId id="272" r:id="rId13"/>
    <p:sldId id="493" r:id="rId14"/>
    <p:sldId id="2613" r:id="rId15"/>
    <p:sldId id="554" r:id="rId16"/>
    <p:sldId id="328" r:id="rId17"/>
    <p:sldId id="337" r:id="rId18"/>
    <p:sldId id="2639" r:id="rId19"/>
    <p:sldId id="338" r:id="rId20"/>
    <p:sldId id="2572" r:id="rId21"/>
    <p:sldId id="2703" r:id="rId22"/>
    <p:sldId id="497" r:id="rId23"/>
    <p:sldId id="318" r:id="rId24"/>
    <p:sldId id="700" r:id="rId25"/>
    <p:sldId id="683" r:id="rId26"/>
    <p:sldId id="701" r:id="rId27"/>
    <p:sldId id="2620" r:id="rId28"/>
    <p:sldId id="407" r:id="rId29"/>
    <p:sldId id="2704" r:id="rId30"/>
    <p:sldId id="2705" r:id="rId31"/>
    <p:sldId id="458" r:id="rId32"/>
    <p:sldId id="2702" r:id="rId33"/>
    <p:sldId id="459" r:id="rId34"/>
    <p:sldId id="265" r:id="rId35"/>
    <p:sldId id="2716" r:id="rId36"/>
    <p:sldId id="2714" r:id="rId37"/>
    <p:sldId id="2715" r:id="rId38"/>
    <p:sldId id="555" r:id="rId39"/>
    <p:sldId id="2399" r:id="rId40"/>
    <p:sldId id="2400" r:id="rId41"/>
    <p:sldId id="2520"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E23DA7-C258-4BB1-97AC-03C24C0E98C7}" v="1" dt="2020-04-28T20:02:30.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043" autoAdjust="0"/>
  </p:normalViewPr>
  <p:slideViewPr>
    <p:cSldViewPr>
      <p:cViewPr varScale="1">
        <p:scale>
          <a:sx n="68" d="100"/>
          <a:sy n="68" d="100"/>
        </p:scale>
        <p:origin x="124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61E23DA7-C258-4BB1-97AC-03C24C0E98C7}"/>
    <pc:docChg chg="modSld">
      <pc:chgData name="Justine Zayhowski" userId="2377d393-ab0f-4e66-8672-ed1beebcd407" providerId="ADAL" clId="{61E23DA7-C258-4BB1-97AC-03C24C0E98C7}" dt="2020-04-28T20:02:30.929" v="0" actId="164"/>
      <pc:docMkLst>
        <pc:docMk/>
      </pc:docMkLst>
      <pc:sldChg chg="addSp modSp">
        <pc:chgData name="Justine Zayhowski" userId="2377d393-ab0f-4e66-8672-ed1beebcd407" providerId="ADAL" clId="{61E23DA7-C258-4BB1-97AC-03C24C0E98C7}" dt="2020-04-28T20:02:30.929" v="0" actId="164"/>
        <pc:sldMkLst>
          <pc:docMk/>
          <pc:sldMk cId="660825808" sldId="328"/>
        </pc:sldMkLst>
        <pc:spChg chg="mod">
          <ac:chgData name="Justine Zayhowski" userId="2377d393-ab0f-4e66-8672-ed1beebcd407" providerId="ADAL" clId="{61E23DA7-C258-4BB1-97AC-03C24C0E98C7}" dt="2020-04-28T20:02:30.929" v="0" actId="164"/>
          <ac:spMkLst>
            <pc:docMk/>
            <pc:sldMk cId="660825808" sldId="328"/>
            <ac:spMk id="8" creationId="{00000000-0000-0000-0000-000000000000}"/>
          </ac:spMkLst>
        </pc:spChg>
        <pc:spChg chg="mod">
          <ac:chgData name="Justine Zayhowski" userId="2377d393-ab0f-4e66-8672-ed1beebcd407" providerId="ADAL" clId="{61E23DA7-C258-4BB1-97AC-03C24C0E98C7}" dt="2020-04-28T20:02:30.929" v="0" actId="164"/>
          <ac:spMkLst>
            <pc:docMk/>
            <pc:sldMk cId="660825808" sldId="328"/>
            <ac:spMk id="9" creationId="{00000000-0000-0000-0000-000000000000}"/>
          </ac:spMkLst>
        </pc:spChg>
        <pc:spChg chg="mod">
          <ac:chgData name="Justine Zayhowski" userId="2377d393-ab0f-4e66-8672-ed1beebcd407" providerId="ADAL" clId="{61E23DA7-C258-4BB1-97AC-03C24C0E98C7}" dt="2020-04-28T20:02:30.929" v="0" actId="164"/>
          <ac:spMkLst>
            <pc:docMk/>
            <pc:sldMk cId="660825808" sldId="328"/>
            <ac:spMk id="16" creationId="{00000000-0000-0000-0000-000000000000}"/>
          </ac:spMkLst>
        </pc:spChg>
        <pc:spChg chg="mod">
          <ac:chgData name="Justine Zayhowski" userId="2377d393-ab0f-4e66-8672-ed1beebcd407" providerId="ADAL" clId="{61E23DA7-C258-4BB1-97AC-03C24C0E98C7}" dt="2020-04-28T20:02:30.929" v="0" actId="164"/>
          <ac:spMkLst>
            <pc:docMk/>
            <pc:sldMk cId="660825808" sldId="328"/>
            <ac:spMk id="19" creationId="{00000000-0000-0000-0000-000000000000}"/>
          </ac:spMkLst>
        </pc:spChg>
        <pc:spChg chg="mod">
          <ac:chgData name="Justine Zayhowski" userId="2377d393-ab0f-4e66-8672-ed1beebcd407" providerId="ADAL" clId="{61E23DA7-C258-4BB1-97AC-03C24C0E98C7}" dt="2020-04-28T20:02:30.929" v="0" actId="164"/>
          <ac:spMkLst>
            <pc:docMk/>
            <pc:sldMk cId="660825808" sldId="328"/>
            <ac:spMk id="20" creationId="{00000000-0000-0000-0000-000000000000}"/>
          </ac:spMkLst>
        </pc:spChg>
        <pc:grpChg chg="add mod">
          <ac:chgData name="Justine Zayhowski" userId="2377d393-ab0f-4e66-8672-ed1beebcd407" providerId="ADAL" clId="{61E23DA7-C258-4BB1-97AC-03C24C0E98C7}" dt="2020-04-28T20:02:30.929" v="0" actId="164"/>
          <ac:grpSpMkLst>
            <pc:docMk/>
            <pc:sldMk cId="660825808" sldId="328"/>
            <ac:grpSpMk id="3" creationId="{03F16363-11BE-4DC6-B585-9FACEB0D5B0E}"/>
          </ac:grpSpMkLst>
        </pc:grpChg>
      </pc:sldChg>
    </pc:docChg>
  </pc:docChgLst>
  <pc:docChgLst>
    <pc:chgData name="Justine Zayhowski" userId="2377d393-ab0f-4e66-8672-ed1beebcd407" providerId="ADAL" clId="{A860C91F-20EE-42BE-8BCB-3F0F7A516213}"/>
    <pc:docChg chg="modSld">
      <pc:chgData name="Justine Zayhowski" userId="2377d393-ab0f-4e66-8672-ed1beebcd407" providerId="ADAL" clId="{A860C91F-20EE-42BE-8BCB-3F0F7A516213}" dt="2019-11-26T13:34:11.311" v="0" actId="732"/>
      <pc:docMkLst>
        <pc:docMk/>
      </pc:docMkLst>
      <pc:sldChg chg="modSp">
        <pc:chgData name="Justine Zayhowski" userId="2377d393-ab0f-4e66-8672-ed1beebcd407" providerId="ADAL" clId="{A860C91F-20EE-42BE-8BCB-3F0F7A516213}" dt="2019-11-26T13:34:11.311" v="0" actId="732"/>
        <pc:sldMkLst>
          <pc:docMk/>
          <pc:sldMk cId="2523329896" sldId="459"/>
        </pc:sldMkLst>
        <pc:picChg chg="mod">
          <ac:chgData name="Justine Zayhowski" userId="2377d393-ab0f-4e66-8672-ed1beebcd407" providerId="ADAL" clId="{A860C91F-20EE-42BE-8BCB-3F0F7A516213}" dt="2019-11-26T13:34:11.311" v="0" actId="732"/>
          <ac:picMkLst>
            <pc:docMk/>
            <pc:sldMk cId="2523329896" sldId="459"/>
            <ac:picMk id="332803" creationId="{00000000-0000-0000-0000-00000000000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solidFill>
                <a:schemeClr val="bg1"/>
              </a:solidFill>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pt idx="12">
                  <c:v>Q1 2016</c:v>
                </c:pt>
                <c:pt idx="13">
                  <c:v>Q2 2016</c:v>
                </c:pt>
                <c:pt idx="14">
                  <c:v>Q3 2016</c:v>
                </c:pt>
                <c:pt idx="15">
                  <c:v>Q4 2016</c:v>
                </c:pt>
                <c:pt idx="16">
                  <c:v>Q1 2017</c:v>
                </c:pt>
                <c:pt idx="17">
                  <c:v>Q2 2017</c:v>
                </c:pt>
                <c:pt idx="18">
                  <c:v>Q3 2017</c:v>
                </c:pt>
                <c:pt idx="19">
                  <c:v>Q4 2017</c:v>
                </c:pt>
                <c:pt idx="20">
                  <c:v>Q1 2018</c:v>
                </c:pt>
                <c:pt idx="21">
                  <c:v>Q2 2018</c:v>
                </c:pt>
                <c:pt idx="22">
                  <c:v>Q3 2018</c:v>
                </c:pt>
                <c:pt idx="23">
                  <c:v>Q4 2018</c:v>
                </c:pt>
                <c:pt idx="24">
                  <c:v>Q1 2019</c:v>
                </c:pt>
                <c:pt idx="25">
                  <c:v>Q2 2019</c:v>
                </c:pt>
              </c:strCache>
            </c:strRef>
          </c:cat>
          <c:val>
            <c:numRef>
              <c:f>Sheet1!$B$2:$B$27</c:f>
              <c:numCache>
                <c:formatCode>General</c:formatCode>
                <c:ptCount val="26"/>
                <c:pt idx="0">
                  <c:v>9</c:v>
                </c:pt>
                <c:pt idx="1">
                  <c:v>18</c:v>
                </c:pt>
                <c:pt idx="2">
                  <c:v>23</c:v>
                </c:pt>
                <c:pt idx="3">
                  <c:v>27</c:v>
                </c:pt>
                <c:pt idx="4">
                  <c:v>28</c:v>
                </c:pt>
                <c:pt idx="5">
                  <c:v>34</c:v>
                </c:pt>
                <c:pt idx="6">
                  <c:v>35</c:v>
                </c:pt>
                <c:pt idx="7">
                  <c:v>38</c:v>
                </c:pt>
                <c:pt idx="8">
                  <c:v>42</c:v>
                </c:pt>
                <c:pt idx="9">
                  <c:v>48</c:v>
                </c:pt>
                <c:pt idx="10">
                  <c:v>55</c:v>
                </c:pt>
                <c:pt idx="11">
                  <c:v>53</c:v>
                </c:pt>
                <c:pt idx="12">
                  <c:v>57</c:v>
                </c:pt>
                <c:pt idx="13">
                  <c:v>56</c:v>
                </c:pt>
                <c:pt idx="14">
                  <c:v>62</c:v>
                </c:pt>
                <c:pt idx="15">
                  <c:v>58</c:v>
                </c:pt>
                <c:pt idx="16">
                  <c:v>63</c:v>
                </c:pt>
                <c:pt idx="17">
                  <c:v>60</c:v>
                </c:pt>
                <c:pt idx="18">
                  <c:v>62</c:v>
                </c:pt>
                <c:pt idx="19">
                  <c:v>62</c:v>
                </c:pt>
                <c:pt idx="20">
                  <c:v>61</c:v>
                </c:pt>
                <c:pt idx="21">
                  <c:v>59</c:v>
                </c:pt>
                <c:pt idx="22">
                  <c:v>66</c:v>
                </c:pt>
                <c:pt idx="23">
                  <c:v>61</c:v>
                </c:pt>
                <c:pt idx="24">
                  <c:v>61</c:v>
                </c:pt>
                <c:pt idx="25">
                  <c:v>59</c:v>
                </c:pt>
              </c:numCache>
            </c:numRef>
          </c:val>
          <c:extLst>
            <c:ext xmlns:c16="http://schemas.microsoft.com/office/drawing/2014/chart" uri="{C3380CC4-5D6E-409C-BE32-E72D297353CC}">
              <c16:uniqueId val="{00000000-0123-480C-B346-18F981194EE8}"/>
            </c:ext>
          </c:extLst>
        </c:ser>
        <c:dLbls>
          <c:showLegendKey val="0"/>
          <c:showVal val="0"/>
          <c:showCatName val="0"/>
          <c:showSerName val="0"/>
          <c:showPercent val="0"/>
          <c:showBubbleSize val="0"/>
        </c:dLbls>
        <c:gapWidth val="150"/>
        <c:axId val="167445248"/>
        <c:axId val="167447552"/>
      </c:barChart>
      <c:catAx>
        <c:axId val="167445248"/>
        <c:scaling>
          <c:orientation val="minMax"/>
        </c:scaling>
        <c:delete val="0"/>
        <c:axPos val="b"/>
        <c:numFmt formatCode="General" sourceLinked="0"/>
        <c:majorTickMark val="out"/>
        <c:minorTickMark val="none"/>
        <c:tickLblPos val="nextTo"/>
        <c:txPr>
          <a:bodyPr/>
          <a:lstStyle/>
          <a:p>
            <a:pPr>
              <a:defRPr sz="800"/>
            </a:pPr>
            <a:endParaRPr lang="en-US"/>
          </a:p>
        </c:txPr>
        <c:crossAx val="167447552"/>
        <c:crosses val="autoZero"/>
        <c:auto val="0"/>
        <c:lblAlgn val="ctr"/>
        <c:lblOffset val="100"/>
        <c:noMultiLvlLbl val="0"/>
      </c:catAx>
      <c:valAx>
        <c:axId val="167447552"/>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167445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3A1B4-A362-470B-A290-46AC39C89856}" type="doc">
      <dgm:prSet loTypeId="urn:microsoft.com/office/officeart/2005/8/layout/default" loCatId="list" qsTypeId="urn:microsoft.com/office/officeart/2005/8/quickstyle/simple4" qsCatId="simple" csTypeId="urn:microsoft.com/office/officeart/2005/8/colors/accent1_4" csCatId="accent1" phldr="1"/>
      <dgm:spPr/>
      <dgm:t>
        <a:bodyPr/>
        <a:lstStyle/>
        <a:p>
          <a:endParaRPr lang="en-US"/>
        </a:p>
      </dgm:t>
    </dgm:pt>
    <dgm:pt modelId="{99CB8AAC-1EE5-499E-96AC-37CC14B7001E}">
      <dgm:prSet phldrT="[Text]" custT="1"/>
      <dgm:spPr>
        <a:solidFill>
          <a:schemeClr val="accent2"/>
        </a:solidFill>
      </dgm:spPr>
      <dgm:t>
        <a:bodyPr/>
        <a:lstStyle/>
        <a:p>
          <a:r>
            <a:rPr lang="en-US" sz="1600" b="1" dirty="0"/>
            <a:t>Merger, Affiliation or Acquisition by a Carrier</a:t>
          </a:r>
        </a:p>
      </dgm:t>
    </dgm:pt>
    <dgm:pt modelId="{2BBFEDD0-B8E5-4BB9-B75C-BB60C8714DAD}" type="parTrans" cxnId="{59ECD45D-42BF-4248-A3CD-44933AC7BC7C}">
      <dgm:prSet/>
      <dgm:spPr/>
      <dgm:t>
        <a:bodyPr/>
        <a:lstStyle/>
        <a:p>
          <a:endParaRPr lang="en-US"/>
        </a:p>
      </dgm:t>
    </dgm:pt>
    <dgm:pt modelId="{92F1B4D1-8C3E-4C45-A06B-E9E825A573C8}" type="sibTrans" cxnId="{59ECD45D-42BF-4248-A3CD-44933AC7BC7C}">
      <dgm:prSet/>
      <dgm:spPr/>
      <dgm:t>
        <a:bodyPr/>
        <a:lstStyle/>
        <a:p>
          <a:endParaRPr lang="en-US"/>
        </a:p>
      </dgm:t>
    </dgm:pt>
    <dgm:pt modelId="{7190541E-B9B1-4B33-AAC6-2C39CBA5BBB1}">
      <dgm:prSet phldrT="[Text]"/>
      <dgm:spPr>
        <a:solidFill>
          <a:schemeClr val="bg2"/>
        </a:solidFill>
      </dgm:spPr>
      <dgm:t>
        <a:bodyPr/>
        <a:lstStyle/>
        <a:p>
          <a:r>
            <a:rPr lang="en-US" b="1" dirty="0"/>
            <a:t>Merger or Acquisition with/by hospital or hospital system</a:t>
          </a:r>
        </a:p>
      </dgm:t>
    </dgm:pt>
    <dgm:pt modelId="{DEEAE317-14E8-405F-9DF1-925DC1D4B57B}" type="parTrans" cxnId="{E53613B7-F13F-41CC-BFE9-92EB41AA056A}">
      <dgm:prSet/>
      <dgm:spPr/>
      <dgm:t>
        <a:bodyPr/>
        <a:lstStyle/>
        <a:p>
          <a:endParaRPr lang="en-US"/>
        </a:p>
      </dgm:t>
    </dgm:pt>
    <dgm:pt modelId="{91883B02-9130-40C1-B42F-59A15AE81320}" type="sibTrans" cxnId="{E53613B7-F13F-41CC-BFE9-92EB41AA056A}">
      <dgm:prSet/>
      <dgm:spPr/>
      <dgm:t>
        <a:bodyPr/>
        <a:lstStyle/>
        <a:p>
          <a:endParaRPr lang="en-US"/>
        </a:p>
      </dgm:t>
    </dgm:pt>
    <dgm:pt modelId="{E999154A-753F-45B5-823E-73352CBC4A61}">
      <dgm:prSet phldrT="[Text]"/>
      <dgm:spPr>
        <a:solidFill>
          <a:schemeClr val="accent3"/>
        </a:solidFill>
      </dgm:spPr>
      <dgm:t>
        <a:bodyPr/>
        <a:lstStyle/>
        <a:p>
          <a:r>
            <a:rPr lang="en-US" b="1" dirty="0"/>
            <a:t>Clinical Affiliation between 2 or more providers (NPSR &gt;25M)</a:t>
          </a:r>
        </a:p>
      </dgm:t>
    </dgm:pt>
    <dgm:pt modelId="{02CD0735-3E09-414F-BF01-479620209639}" type="parTrans" cxnId="{337B3603-2747-4850-8018-96BE7B51DA6A}">
      <dgm:prSet/>
      <dgm:spPr/>
      <dgm:t>
        <a:bodyPr/>
        <a:lstStyle/>
        <a:p>
          <a:endParaRPr lang="en-US"/>
        </a:p>
      </dgm:t>
    </dgm:pt>
    <dgm:pt modelId="{72FBFF10-757E-4D73-8357-D5441FCF13FE}" type="sibTrans" cxnId="{337B3603-2747-4850-8018-96BE7B51DA6A}">
      <dgm:prSet/>
      <dgm:spPr/>
      <dgm:t>
        <a:bodyPr/>
        <a:lstStyle/>
        <a:p>
          <a:endParaRPr lang="en-US"/>
        </a:p>
      </dgm:t>
    </dgm:pt>
    <dgm:pt modelId="{84AB5A68-9982-4AE0-89D5-4A7C99512E36}">
      <dgm:prSet phldrT="[Text]"/>
      <dgm:spPr>
        <a:solidFill>
          <a:schemeClr val="accent1"/>
        </a:solidFill>
      </dgm:spPr>
      <dgm:t>
        <a:bodyPr/>
        <a:lstStyle/>
        <a:p>
          <a:r>
            <a:rPr lang="en-US" b="1" dirty="0"/>
            <a:t>Partnership, joint venture, etc. contracting on behalf of one or more providers</a:t>
          </a:r>
        </a:p>
      </dgm:t>
    </dgm:pt>
    <dgm:pt modelId="{A08437B8-5FD8-4C57-88E7-3933CFFB5128}" type="parTrans" cxnId="{CCF51D7D-6624-42F1-8FA5-721EBD5C3EDC}">
      <dgm:prSet/>
      <dgm:spPr/>
      <dgm:t>
        <a:bodyPr/>
        <a:lstStyle/>
        <a:p>
          <a:endParaRPr lang="en-US"/>
        </a:p>
      </dgm:t>
    </dgm:pt>
    <dgm:pt modelId="{3D919264-84B5-4FDD-AABC-5291DBDB7268}" type="sibTrans" cxnId="{CCF51D7D-6624-42F1-8FA5-721EBD5C3EDC}">
      <dgm:prSet/>
      <dgm:spPr/>
      <dgm:t>
        <a:bodyPr/>
        <a:lstStyle/>
        <a:p>
          <a:endParaRPr lang="en-US"/>
        </a:p>
      </dgm:t>
    </dgm:pt>
    <dgm:pt modelId="{B6AFA193-25AF-45F7-86EC-884DCD25F4C6}">
      <dgm:prSet phldrT="[Text]"/>
      <dgm:spPr>
        <a:solidFill>
          <a:schemeClr val="accent4"/>
        </a:solidFill>
      </dgm:spPr>
      <dgm:t>
        <a:bodyPr/>
        <a:lstStyle/>
        <a:p>
          <a:r>
            <a:rPr lang="en-US" b="1" dirty="0"/>
            <a:t>Acquisition, Merger or affiliation (corporate, contracting or employment) by or with another Provider resulting in an NPSR increase of 10M or more, or near-majority market share</a:t>
          </a:r>
        </a:p>
      </dgm:t>
    </dgm:pt>
    <dgm:pt modelId="{9280DD62-0947-4EF7-BEDF-44D1517318A5}" type="parTrans" cxnId="{82A9FA42-58E3-46E9-B037-9363DB66F1FB}">
      <dgm:prSet/>
      <dgm:spPr/>
      <dgm:t>
        <a:bodyPr/>
        <a:lstStyle/>
        <a:p>
          <a:endParaRPr lang="en-US"/>
        </a:p>
      </dgm:t>
    </dgm:pt>
    <dgm:pt modelId="{B9B49D94-E7C9-42D3-8AF2-4450AE4EDF95}" type="sibTrans" cxnId="{82A9FA42-58E3-46E9-B037-9363DB66F1FB}">
      <dgm:prSet/>
      <dgm:spPr/>
      <dgm:t>
        <a:bodyPr/>
        <a:lstStyle/>
        <a:p>
          <a:endParaRPr lang="en-US"/>
        </a:p>
      </dgm:t>
    </dgm:pt>
    <dgm:pt modelId="{D9A29CC1-B65C-4572-A036-EA5658C556C9}" type="pres">
      <dgm:prSet presAssocID="{D813A1B4-A362-470B-A290-46AC39C89856}" presName="diagram" presStyleCnt="0">
        <dgm:presLayoutVars>
          <dgm:dir/>
          <dgm:resizeHandles val="exact"/>
        </dgm:presLayoutVars>
      </dgm:prSet>
      <dgm:spPr/>
    </dgm:pt>
    <dgm:pt modelId="{403C8448-86C5-4403-893F-9D316362C4AB}" type="pres">
      <dgm:prSet presAssocID="{99CB8AAC-1EE5-499E-96AC-37CC14B7001E}" presName="node" presStyleLbl="node1" presStyleIdx="0" presStyleCnt="5">
        <dgm:presLayoutVars>
          <dgm:bulletEnabled val="1"/>
        </dgm:presLayoutVars>
      </dgm:prSet>
      <dgm:spPr/>
    </dgm:pt>
    <dgm:pt modelId="{F3DC785E-6D8B-45A3-A48C-DD2ABEBBB215}" type="pres">
      <dgm:prSet presAssocID="{92F1B4D1-8C3E-4C45-A06B-E9E825A573C8}" presName="sibTrans" presStyleCnt="0"/>
      <dgm:spPr/>
    </dgm:pt>
    <dgm:pt modelId="{6A7DEE5D-A064-4A6A-BDDF-AD0A5830C6C5}" type="pres">
      <dgm:prSet presAssocID="{7190541E-B9B1-4B33-AAC6-2C39CBA5BBB1}" presName="node" presStyleLbl="node1" presStyleIdx="1" presStyleCnt="5">
        <dgm:presLayoutVars>
          <dgm:bulletEnabled val="1"/>
        </dgm:presLayoutVars>
      </dgm:prSet>
      <dgm:spPr/>
    </dgm:pt>
    <dgm:pt modelId="{28C810B7-7EC5-4B08-B9F5-246E850849A2}" type="pres">
      <dgm:prSet presAssocID="{91883B02-9130-40C1-B42F-59A15AE81320}" presName="sibTrans" presStyleCnt="0"/>
      <dgm:spPr/>
    </dgm:pt>
    <dgm:pt modelId="{B792751B-40FA-4ADB-A25D-FFFEDE6EE196}" type="pres">
      <dgm:prSet presAssocID="{E999154A-753F-45B5-823E-73352CBC4A61}" presName="node" presStyleLbl="node1" presStyleIdx="2" presStyleCnt="5">
        <dgm:presLayoutVars>
          <dgm:bulletEnabled val="1"/>
        </dgm:presLayoutVars>
      </dgm:prSet>
      <dgm:spPr/>
    </dgm:pt>
    <dgm:pt modelId="{0715506D-E134-4510-BF08-F62EEA17EA18}" type="pres">
      <dgm:prSet presAssocID="{72FBFF10-757E-4D73-8357-D5441FCF13FE}" presName="sibTrans" presStyleCnt="0"/>
      <dgm:spPr/>
    </dgm:pt>
    <dgm:pt modelId="{5A618995-9695-446D-93CF-F7C64D51A8F3}" type="pres">
      <dgm:prSet presAssocID="{84AB5A68-9982-4AE0-89D5-4A7C99512E36}" presName="node" presStyleLbl="node1" presStyleIdx="3" presStyleCnt="5">
        <dgm:presLayoutVars>
          <dgm:bulletEnabled val="1"/>
        </dgm:presLayoutVars>
      </dgm:prSet>
      <dgm:spPr/>
    </dgm:pt>
    <dgm:pt modelId="{A1FBB9C3-25E7-4666-A49A-DE865F6EB9C5}" type="pres">
      <dgm:prSet presAssocID="{3D919264-84B5-4FDD-AABC-5291DBDB7268}" presName="sibTrans" presStyleCnt="0"/>
      <dgm:spPr/>
    </dgm:pt>
    <dgm:pt modelId="{9468CD74-8B27-441D-8607-F67FA3393E45}" type="pres">
      <dgm:prSet presAssocID="{B6AFA193-25AF-45F7-86EC-884DCD25F4C6}" presName="node" presStyleLbl="node1" presStyleIdx="4" presStyleCnt="5" custScaleX="262757">
        <dgm:presLayoutVars>
          <dgm:bulletEnabled val="1"/>
        </dgm:presLayoutVars>
      </dgm:prSet>
      <dgm:spPr/>
    </dgm:pt>
  </dgm:ptLst>
  <dgm:cxnLst>
    <dgm:cxn modelId="{337B3603-2747-4850-8018-96BE7B51DA6A}" srcId="{D813A1B4-A362-470B-A290-46AC39C89856}" destId="{E999154A-753F-45B5-823E-73352CBC4A61}" srcOrd="2" destOrd="0" parTransId="{02CD0735-3E09-414F-BF01-479620209639}" sibTransId="{72FBFF10-757E-4D73-8357-D5441FCF13FE}"/>
    <dgm:cxn modelId="{2CE68519-2858-4D22-A419-C30653CA8AFA}" type="presOf" srcId="{7190541E-B9B1-4B33-AAC6-2C39CBA5BBB1}" destId="{6A7DEE5D-A064-4A6A-BDDF-AD0A5830C6C5}" srcOrd="0" destOrd="0" presId="urn:microsoft.com/office/officeart/2005/8/layout/default"/>
    <dgm:cxn modelId="{59ECD45D-42BF-4248-A3CD-44933AC7BC7C}" srcId="{D813A1B4-A362-470B-A290-46AC39C89856}" destId="{99CB8AAC-1EE5-499E-96AC-37CC14B7001E}" srcOrd="0" destOrd="0" parTransId="{2BBFEDD0-B8E5-4BB9-B75C-BB60C8714DAD}" sibTransId="{92F1B4D1-8C3E-4C45-A06B-E9E825A573C8}"/>
    <dgm:cxn modelId="{82A9FA42-58E3-46E9-B037-9363DB66F1FB}" srcId="{D813A1B4-A362-470B-A290-46AC39C89856}" destId="{B6AFA193-25AF-45F7-86EC-884DCD25F4C6}" srcOrd="4" destOrd="0" parTransId="{9280DD62-0947-4EF7-BEDF-44D1517318A5}" sibTransId="{B9B49D94-E7C9-42D3-8AF2-4450AE4EDF95}"/>
    <dgm:cxn modelId="{CCF51D7D-6624-42F1-8FA5-721EBD5C3EDC}" srcId="{D813A1B4-A362-470B-A290-46AC39C89856}" destId="{84AB5A68-9982-4AE0-89D5-4A7C99512E36}" srcOrd="3" destOrd="0" parTransId="{A08437B8-5FD8-4C57-88E7-3933CFFB5128}" sibTransId="{3D919264-84B5-4FDD-AABC-5291DBDB7268}"/>
    <dgm:cxn modelId="{D3B52A9E-A1D8-48F6-BD6B-FD015A49DC9E}" type="presOf" srcId="{E999154A-753F-45B5-823E-73352CBC4A61}" destId="{B792751B-40FA-4ADB-A25D-FFFEDE6EE196}" srcOrd="0" destOrd="0" presId="urn:microsoft.com/office/officeart/2005/8/layout/default"/>
    <dgm:cxn modelId="{CBC699AF-666A-4D6F-B82B-8D435F87A385}" type="presOf" srcId="{B6AFA193-25AF-45F7-86EC-884DCD25F4C6}" destId="{9468CD74-8B27-441D-8607-F67FA3393E45}" srcOrd="0" destOrd="0" presId="urn:microsoft.com/office/officeart/2005/8/layout/default"/>
    <dgm:cxn modelId="{E53613B7-F13F-41CC-BFE9-92EB41AA056A}" srcId="{D813A1B4-A362-470B-A290-46AC39C89856}" destId="{7190541E-B9B1-4B33-AAC6-2C39CBA5BBB1}" srcOrd="1" destOrd="0" parTransId="{DEEAE317-14E8-405F-9DF1-925DC1D4B57B}" sibTransId="{91883B02-9130-40C1-B42F-59A15AE81320}"/>
    <dgm:cxn modelId="{370BF8BB-CF18-421D-A2AD-3DBFBAD896EF}" type="presOf" srcId="{99CB8AAC-1EE5-499E-96AC-37CC14B7001E}" destId="{403C8448-86C5-4403-893F-9D316362C4AB}" srcOrd="0" destOrd="0" presId="urn:microsoft.com/office/officeart/2005/8/layout/default"/>
    <dgm:cxn modelId="{40F2DCBD-F637-413E-B0A6-AE82AAEF9172}" type="presOf" srcId="{D813A1B4-A362-470B-A290-46AC39C89856}" destId="{D9A29CC1-B65C-4572-A036-EA5658C556C9}" srcOrd="0" destOrd="0" presId="urn:microsoft.com/office/officeart/2005/8/layout/default"/>
    <dgm:cxn modelId="{5E0F6DD9-6E5E-4C96-9A3D-027DB6B4979F}" type="presOf" srcId="{84AB5A68-9982-4AE0-89D5-4A7C99512E36}" destId="{5A618995-9695-446D-93CF-F7C64D51A8F3}" srcOrd="0" destOrd="0" presId="urn:microsoft.com/office/officeart/2005/8/layout/default"/>
    <dgm:cxn modelId="{B5CF2E98-9503-43C1-889A-27CABC9E30F0}" type="presParOf" srcId="{D9A29CC1-B65C-4572-A036-EA5658C556C9}" destId="{403C8448-86C5-4403-893F-9D316362C4AB}" srcOrd="0" destOrd="0" presId="urn:microsoft.com/office/officeart/2005/8/layout/default"/>
    <dgm:cxn modelId="{1C726370-C17F-4453-A8F7-1FDD215F7DE0}" type="presParOf" srcId="{D9A29CC1-B65C-4572-A036-EA5658C556C9}" destId="{F3DC785E-6D8B-45A3-A48C-DD2ABEBBB215}" srcOrd="1" destOrd="0" presId="urn:microsoft.com/office/officeart/2005/8/layout/default"/>
    <dgm:cxn modelId="{34582FAA-47BC-40DB-BB33-6868F329B92E}" type="presParOf" srcId="{D9A29CC1-B65C-4572-A036-EA5658C556C9}" destId="{6A7DEE5D-A064-4A6A-BDDF-AD0A5830C6C5}" srcOrd="2" destOrd="0" presId="urn:microsoft.com/office/officeart/2005/8/layout/default"/>
    <dgm:cxn modelId="{3E6A2E2F-AF18-4E99-A08C-438931EC1626}" type="presParOf" srcId="{D9A29CC1-B65C-4572-A036-EA5658C556C9}" destId="{28C810B7-7EC5-4B08-B9F5-246E850849A2}" srcOrd="3" destOrd="0" presId="urn:microsoft.com/office/officeart/2005/8/layout/default"/>
    <dgm:cxn modelId="{2D36C51D-071C-40FC-8FE6-21F2D26F4C40}" type="presParOf" srcId="{D9A29CC1-B65C-4572-A036-EA5658C556C9}" destId="{B792751B-40FA-4ADB-A25D-FFFEDE6EE196}" srcOrd="4" destOrd="0" presId="urn:microsoft.com/office/officeart/2005/8/layout/default"/>
    <dgm:cxn modelId="{77A5ABBC-51F3-4AE2-A50C-12918FA4CAEF}" type="presParOf" srcId="{D9A29CC1-B65C-4572-A036-EA5658C556C9}" destId="{0715506D-E134-4510-BF08-F62EEA17EA18}" srcOrd="5" destOrd="0" presId="urn:microsoft.com/office/officeart/2005/8/layout/default"/>
    <dgm:cxn modelId="{30BAFC80-71B2-4D0C-9ACB-67670D5F8E82}" type="presParOf" srcId="{D9A29CC1-B65C-4572-A036-EA5658C556C9}" destId="{5A618995-9695-446D-93CF-F7C64D51A8F3}" srcOrd="6" destOrd="0" presId="urn:microsoft.com/office/officeart/2005/8/layout/default"/>
    <dgm:cxn modelId="{9DC2627C-8A0C-409B-A113-B7F94D8665A0}" type="presParOf" srcId="{D9A29CC1-B65C-4572-A036-EA5658C556C9}" destId="{A1FBB9C3-25E7-4666-A49A-DE865F6EB9C5}" srcOrd="7" destOrd="0" presId="urn:microsoft.com/office/officeart/2005/8/layout/default"/>
    <dgm:cxn modelId="{D1CCFFB9-ED9E-4AD3-8AC9-EFEFCC7FE387}" type="presParOf" srcId="{D9A29CC1-B65C-4572-A036-EA5658C556C9}" destId="{9468CD74-8B27-441D-8607-F67FA3393E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C8448-86C5-4403-893F-9D316362C4AB}">
      <dsp:nvSpPr>
        <dsp:cNvPr id="0" name=""/>
        <dsp:cNvSpPr/>
      </dsp:nvSpPr>
      <dsp:spPr>
        <a:xfrm>
          <a:off x="916483" y="1984"/>
          <a:ext cx="2030015" cy="1218009"/>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Merger, Affiliation or Acquisition by a Carrier</a:t>
          </a:r>
        </a:p>
      </dsp:txBody>
      <dsp:txXfrm>
        <a:off x="916483" y="1984"/>
        <a:ext cx="2030015" cy="1218009"/>
      </dsp:txXfrm>
    </dsp:sp>
    <dsp:sp modelId="{6A7DEE5D-A064-4A6A-BDDF-AD0A5830C6C5}">
      <dsp:nvSpPr>
        <dsp:cNvPr id="0" name=""/>
        <dsp:cNvSpPr/>
      </dsp:nvSpPr>
      <dsp:spPr>
        <a:xfrm>
          <a:off x="3149500" y="1984"/>
          <a:ext cx="2030015" cy="1218009"/>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Merger or Acquisition with/by hospital or hospital system</a:t>
          </a:r>
        </a:p>
      </dsp:txBody>
      <dsp:txXfrm>
        <a:off x="3149500" y="1984"/>
        <a:ext cx="2030015" cy="1218009"/>
      </dsp:txXfrm>
    </dsp:sp>
    <dsp:sp modelId="{B792751B-40FA-4ADB-A25D-FFFEDE6EE196}">
      <dsp:nvSpPr>
        <dsp:cNvPr id="0" name=""/>
        <dsp:cNvSpPr/>
      </dsp:nvSpPr>
      <dsp:spPr>
        <a:xfrm>
          <a:off x="916483" y="1422995"/>
          <a:ext cx="2030015" cy="1218009"/>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Clinical Affiliation between 2 or more providers (NPSR &gt;25M)</a:t>
          </a:r>
        </a:p>
      </dsp:txBody>
      <dsp:txXfrm>
        <a:off x="916483" y="1422995"/>
        <a:ext cx="2030015" cy="1218009"/>
      </dsp:txXfrm>
    </dsp:sp>
    <dsp:sp modelId="{5A618995-9695-446D-93CF-F7C64D51A8F3}">
      <dsp:nvSpPr>
        <dsp:cNvPr id="0" name=""/>
        <dsp:cNvSpPr/>
      </dsp:nvSpPr>
      <dsp:spPr>
        <a:xfrm>
          <a:off x="3149500" y="1422995"/>
          <a:ext cx="2030015" cy="1218009"/>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Partnership, joint venture, etc. contracting on behalf of one or more providers</a:t>
          </a:r>
        </a:p>
      </dsp:txBody>
      <dsp:txXfrm>
        <a:off x="3149500" y="1422995"/>
        <a:ext cx="2030015" cy="1218009"/>
      </dsp:txXfrm>
    </dsp:sp>
    <dsp:sp modelId="{9468CD74-8B27-441D-8607-F67FA3393E45}">
      <dsp:nvSpPr>
        <dsp:cNvPr id="0" name=""/>
        <dsp:cNvSpPr/>
      </dsp:nvSpPr>
      <dsp:spPr>
        <a:xfrm>
          <a:off x="380995" y="2844006"/>
          <a:ext cx="5334008" cy="1218009"/>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Acquisition, Merger or affiliation (corporate, contracting or employment) by or with another Provider resulting in an NPSR increase of 10M or more, or near-majority market share</a:t>
          </a:r>
        </a:p>
      </dsp:txBody>
      <dsp:txXfrm>
        <a:off x="380995" y="2844006"/>
        <a:ext cx="5334008"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E60024-11F4-4191-90F0-DBE31172EA75}" type="datetimeFigureOut">
              <a:rPr lang="en-US" smtClean="0"/>
              <a:t>4/28/2020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21F75B-BC7B-4EBB-A85E-52079ADDF073}" type="slidenum">
              <a:rPr lang="en-US" smtClean="0"/>
              <a:t>‹#›</a:t>
            </a:fld>
            <a:endParaRPr lang="en-US"/>
          </a:p>
        </p:txBody>
      </p:sp>
    </p:spTree>
    <p:extLst>
      <p:ext uri="{BB962C8B-B14F-4D97-AF65-F5344CB8AC3E}">
        <p14:creationId xmlns:p14="http://schemas.microsoft.com/office/powerpoint/2010/main" val="2579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1</a:t>
            </a:fld>
            <a:endParaRPr lang="en-US" dirty="0"/>
          </a:p>
        </p:txBody>
      </p:sp>
    </p:spTree>
    <p:extLst>
      <p:ext uri="{BB962C8B-B14F-4D97-AF65-F5344CB8AC3E}">
        <p14:creationId xmlns:p14="http://schemas.microsoft.com/office/powerpoint/2010/main" val="281208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C0AE5E2A-2722-4379-9D73-C19F4DD49BA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2816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478">
              <a:defRPr/>
            </a:pPr>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674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20</a:t>
            </a:fld>
            <a:endParaRPr lang="en-US"/>
          </a:p>
        </p:txBody>
      </p:sp>
    </p:spTree>
    <p:extLst>
      <p:ext uri="{BB962C8B-B14F-4D97-AF65-F5344CB8AC3E}">
        <p14:creationId xmlns:p14="http://schemas.microsoft.com/office/powerpoint/2010/main" val="136610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084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1EBF-D1E8-4DBC-802B-79E58604743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9867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Fostering a  value-based market</a:t>
            </a:r>
            <a:r>
              <a:rPr lang="en-US" dirty="0"/>
              <a:t> in which payers and providers openly compete, and in which providers are supported and equitably rewarded for providing  high-quality and affordable services; </a:t>
            </a:r>
          </a:p>
          <a:p>
            <a:pPr lvl="0"/>
            <a:endParaRPr lang="en-US" b="1" dirty="0"/>
          </a:p>
          <a:p>
            <a:pPr lvl="0"/>
            <a:r>
              <a:rPr lang="en-US" b="1" dirty="0"/>
              <a:t>Supporting an efficient, high-quality, health care delivery system</a:t>
            </a:r>
            <a:r>
              <a:rPr lang="en-US" dirty="0"/>
              <a:t> that improves health by delivering  coordinated, patient-centered health care that accounts for patients’ behavioral, social and medical needs;</a:t>
            </a:r>
          </a:p>
          <a:p>
            <a:pPr lvl="0"/>
            <a:endParaRPr lang="en-US" b="1" dirty="0"/>
          </a:p>
          <a:p>
            <a:pPr lvl="0"/>
            <a:r>
              <a:rPr lang="en-US" b="1" dirty="0"/>
              <a:t>Advancing aligned and effective financial incentives </a:t>
            </a:r>
            <a:r>
              <a:rPr lang="en-US" dirty="0"/>
              <a:t>for providers to deliver high-quality, cost effective care and for consumers and employers to make high-value choices for their care and coverage; and</a:t>
            </a:r>
          </a:p>
          <a:p>
            <a:pPr lvl="0"/>
            <a:endParaRPr lang="en-US" b="1" dirty="0"/>
          </a:p>
          <a:p>
            <a:pPr lvl="0"/>
            <a:r>
              <a:rPr lang="en-US" b="1" dirty="0"/>
              <a:t>Enhancing transparency through publicly available data and information</a:t>
            </a:r>
            <a:r>
              <a:rPr lang="en-US" dirty="0"/>
              <a:t> on health care system performance in order for providers, payers, patients, employers, and policymakers, including state agencies and the Legislature, to successfully implement reforms and evaluate performance over time.</a:t>
            </a:r>
          </a:p>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4747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7833D-D0AA-4DCD-A1FD-49E43A307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94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27</a:t>
            </a:fld>
            <a:endParaRPr lang="en-US"/>
          </a:p>
        </p:txBody>
      </p:sp>
    </p:spTree>
    <p:extLst>
      <p:ext uri="{BB962C8B-B14F-4D97-AF65-F5344CB8AC3E}">
        <p14:creationId xmlns:p14="http://schemas.microsoft.com/office/powerpoint/2010/main" val="217419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33B468-563B-4263-A63E-AE7A1D2C5AF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0482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30</a:t>
            </a:fld>
            <a:endParaRPr lang="en-US" dirty="0"/>
          </a:p>
        </p:txBody>
      </p:sp>
    </p:spTree>
    <p:extLst>
      <p:ext uri="{BB962C8B-B14F-4D97-AF65-F5344CB8AC3E}">
        <p14:creationId xmlns:p14="http://schemas.microsoft.com/office/powerpoint/2010/main" val="42838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6274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33</a:t>
            </a:fld>
            <a:endParaRPr lang="en-US" dirty="0"/>
          </a:p>
        </p:txBody>
      </p:sp>
    </p:spTree>
    <p:extLst>
      <p:ext uri="{BB962C8B-B14F-4D97-AF65-F5344CB8AC3E}">
        <p14:creationId xmlns:p14="http://schemas.microsoft.com/office/powerpoint/2010/main" val="64018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21F75B-BC7B-4EBB-A85E-52079ADDF073}" type="slidenum">
              <a:rPr lang="en-US" smtClean="0"/>
              <a:t>34</a:t>
            </a:fld>
            <a:endParaRPr lang="en-US"/>
          </a:p>
        </p:txBody>
      </p:sp>
    </p:spTree>
    <p:extLst>
      <p:ext uri="{BB962C8B-B14F-4D97-AF65-F5344CB8AC3E}">
        <p14:creationId xmlns:p14="http://schemas.microsoft.com/office/powerpoint/2010/main" val="223776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21F75B-BC7B-4EBB-A85E-52079ADDF073}" type="slidenum">
              <a:rPr lang="en-US" smtClean="0"/>
              <a:t>35</a:t>
            </a:fld>
            <a:endParaRPr lang="en-US"/>
          </a:p>
        </p:txBody>
      </p:sp>
    </p:spTree>
    <p:extLst>
      <p:ext uri="{BB962C8B-B14F-4D97-AF65-F5344CB8AC3E}">
        <p14:creationId xmlns:p14="http://schemas.microsoft.com/office/powerpoint/2010/main" val="121484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21F75B-BC7B-4EBB-A85E-52079ADDF073}" type="slidenum">
              <a:rPr lang="en-US" smtClean="0"/>
              <a:t>36</a:t>
            </a:fld>
            <a:endParaRPr lang="en-US"/>
          </a:p>
        </p:txBody>
      </p:sp>
    </p:spTree>
    <p:extLst>
      <p:ext uri="{BB962C8B-B14F-4D97-AF65-F5344CB8AC3E}">
        <p14:creationId xmlns:p14="http://schemas.microsoft.com/office/powerpoint/2010/main" val="221674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4</a:t>
            </a:fld>
            <a:endParaRPr lang="en-US"/>
          </a:p>
        </p:txBody>
      </p:sp>
    </p:spTree>
    <p:extLst>
      <p:ext uri="{BB962C8B-B14F-4D97-AF65-F5344CB8AC3E}">
        <p14:creationId xmlns:p14="http://schemas.microsoft.com/office/powerpoint/2010/main" val="300365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2530" name="Notes Placeholder 2"/>
          <p:cNvSpPr>
            <a:spLocks noGrp="1"/>
          </p:cNvSpPr>
          <p:nvPr>
            <p:ph type="body" idx="1"/>
          </p:nvPr>
        </p:nvSpPr>
        <p:spPr bwMode="auto">
          <a:xfrm>
            <a:off x="567701" y="4995330"/>
            <a:ext cx="5974023" cy="246221"/>
          </a:xfrm>
          <a:noFill/>
        </p:spPr>
        <p:txBody>
          <a:bodyPr wrap="square" numCol="1" anchor="t" anchorCtr="0" compatLnSpc="1">
            <a:prstTxWarp prst="textNoShape">
              <a:avLst/>
            </a:prstTxWarp>
          </a:bodyPr>
          <a:lstStyle/>
          <a:p>
            <a:pPr>
              <a:spcBef>
                <a:spcPct val="0"/>
              </a:spcBef>
            </a:pPr>
            <a:endParaRPr lang="en-US" baseline="0" dirty="0"/>
          </a:p>
        </p:txBody>
      </p:sp>
      <p:sp>
        <p:nvSpPr>
          <p:cNvPr id="22531" name="Slide Number Placeholder 3"/>
          <p:cNvSpPr>
            <a:spLocks noGrp="1"/>
          </p:cNvSpPr>
          <p:nvPr>
            <p:ph type="sldNum" sz="quarter" idx="5"/>
          </p:nvPr>
        </p:nvSpPr>
        <p:spPr bwMode="auto">
          <a:noFill/>
          <a:ln>
            <a:miter lim="800000"/>
            <a:headEnd/>
            <a:tailEnd/>
          </a:ln>
        </p:spPr>
        <p:txBody>
          <a:bodyPr/>
          <a:lstStyle/>
          <a:p>
            <a:fld id="{95D97376-05C6-4060-8D6A-756A1399496B}" type="slidenum">
              <a:rPr lang="en-US">
                <a:solidFill>
                  <a:prstClr val="black"/>
                </a:solidFill>
              </a:rPr>
              <a:pPr/>
              <a:t>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3582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8</a:t>
            </a:fld>
            <a:endParaRPr lang="en-US" dirty="0"/>
          </a:p>
        </p:txBody>
      </p:sp>
    </p:spTree>
    <p:extLst>
      <p:ext uri="{BB962C8B-B14F-4D97-AF65-F5344CB8AC3E}">
        <p14:creationId xmlns:p14="http://schemas.microsoft.com/office/powerpoint/2010/main" val="146776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567700" y="4995327"/>
            <a:ext cx="5974023" cy="246222"/>
          </a:xfrm>
          <a:noFill/>
          <a:ln/>
        </p:spPr>
        <p:txBody>
          <a:bodyPr/>
          <a:lstStyle/>
          <a:p>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10</a:t>
            </a:fld>
            <a:endParaRPr lang="en-US" dirty="0"/>
          </a:p>
        </p:txBody>
      </p:sp>
    </p:spTree>
    <p:extLst>
      <p:ext uri="{BB962C8B-B14F-4D97-AF65-F5344CB8AC3E}">
        <p14:creationId xmlns:p14="http://schemas.microsoft.com/office/powerpoint/2010/main" val="391409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16</a:t>
            </a:fld>
            <a:endParaRPr lang="en-US" dirty="0"/>
          </a:p>
        </p:txBody>
      </p:sp>
    </p:spTree>
    <p:extLst>
      <p:ext uri="{BB962C8B-B14F-4D97-AF65-F5344CB8AC3E}">
        <p14:creationId xmlns:p14="http://schemas.microsoft.com/office/powerpoint/2010/main" val="2932448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9696" t="21191" r="15537" b="20528"/>
          <a:stretch/>
        </p:blipFill>
        <p:spPr>
          <a:xfrm>
            <a:off x="99848" y="55179"/>
            <a:ext cx="3176752" cy="1092008"/>
          </a:xfrm>
          <a:prstGeom prst="rect">
            <a:avLst/>
          </a:prstGeom>
        </p:spPr>
      </p:pic>
      <p:sp>
        <p:nvSpPr>
          <p:cNvPr id="26"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rgbClr val="ACD9EA">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3124200"/>
            <a:ext cx="9144000" cy="2362200"/>
          </a:xfrm>
          <a:prstGeom prst="rect">
            <a:avLst/>
          </a:prstGeom>
          <a:solidFill>
            <a:srgbClr val="FDDCA6">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28" name="Text Placeholder 5"/>
          <p:cNvSpPr>
            <a:spLocks noGrp="1"/>
          </p:cNvSpPr>
          <p:nvPr>
            <p:ph type="body" sz="quarter" idx="10" hasCustomPrompt="1"/>
          </p:nvPr>
        </p:nvSpPr>
        <p:spPr>
          <a:xfrm>
            <a:off x="4419600" y="4648200"/>
            <a:ext cx="3962400" cy="685801"/>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1">
                <a:solidFill>
                  <a:schemeClr val="accent1"/>
                </a:solidFill>
              </a:defRPr>
            </a:lvl1pPr>
          </a:lstStyle>
          <a:p>
            <a:r>
              <a:rPr lang="en-US" sz="2000" dirty="0">
                <a:solidFill>
                  <a:schemeClr val="accent1"/>
                </a:solidFill>
              </a:rPr>
              <a:t>Date Here</a:t>
            </a:r>
          </a:p>
        </p:txBody>
      </p:sp>
      <p:sp>
        <p:nvSpPr>
          <p:cNvPr id="8" name="Text Placeholder 3"/>
          <p:cNvSpPr>
            <a:spLocks noGrp="1"/>
          </p:cNvSpPr>
          <p:nvPr>
            <p:ph type="body" sz="quarter" idx="13" hasCustomPrompt="1"/>
          </p:nvPr>
        </p:nvSpPr>
        <p:spPr>
          <a:xfrm>
            <a:off x="762000" y="3425534"/>
            <a:ext cx="7620000" cy="1146466"/>
          </a:xfrm>
          <a:prstGeom prst="rect">
            <a:avLst/>
          </a:prstGeom>
        </p:spPr>
        <p:txBody>
          <a:bodyPr/>
          <a:lstStyle>
            <a:lvl1pPr marL="0" indent="0" algn="r">
              <a:buNone/>
              <a:defRPr sz="3600" i="0" baseline="0">
                <a:solidFill>
                  <a:schemeClr val="accent1"/>
                </a:solidFill>
              </a:defRPr>
            </a:lvl1pPr>
            <a:lvl2pPr marL="457006" indent="0">
              <a:buNone/>
              <a:defRPr/>
            </a:lvl2pPr>
          </a:lstStyle>
          <a:p>
            <a:pPr lvl="0"/>
            <a:r>
              <a:rPr lang="en-US" dirty="0"/>
              <a:t>Title Here</a:t>
            </a:r>
          </a:p>
        </p:txBody>
      </p:sp>
    </p:spTree>
    <p:extLst>
      <p:ext uri="{BB962C8B-B14F-4D97-AF65-F5344CB8AC3E}">
        <p14:creationId xmlns:p14="http://schemas.microsoft.com/office/powerpoint/2010/main" val="164370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C659119-2F94-4F71-8B59-B72624A2700E}" type="datetimeFigureOut">
              <a:rPr lang="en-US" smtClean="0">
                <a:solidFill>
                  <a:prstClr val="black"/>
                </a:solidFill>
              </a:rPr>
              <a:pPr/>
              <a:t>4/28/2020</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181DE40-5FC2-4D6A-8496-ADB9641535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364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342900" indent="-342900">
              <a:buFont typeface="Wingdings" panose="05000000000000000000" pitchFamily="2" charset="2"/>
              <a:buChar cha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solidFill>
                  <a:prstClr val="white">
                    <a:lumMod val="50000"/>
                  </a:prstClr>
                </a:solidFill>
              </a:rPr>
              <a:t>Sources &amp; Notes</a:t>
            </a:r>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pic>
        <p:nvPicPr>
          <p:cNvPr id="8" name="Picture 442" descr="C:\Users\kamercer\Desktop\HPC Bu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24600"/>
            <a:ext cx="1060450" cy="48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3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342900" indent="-342900">
              <a:buFont typeface="Wingdings" panose="05000000000000000000" pitchFamily="2" charset="2"/>
              <a:buChar cha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pic>
        <p:nvPicPr>
          <p:cNvPr id="8" name="Picture 442" descr="C:\Users\kamercer\Desktop\HPC Bu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24600"/>
            <a:ext cx="1060450" cy="48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7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342900" indent="-342900">
              <a:buFont typeface="Wingdings" panose="05000000000000000000" pitchFamily="2" charset="2"/>
              <a:buChar cha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pic>
        <p:nvPicPr>
          <p:cNvPr id="8" name="Picture 442" descr="C:\Users\kamercer\Desktop\HPC Bu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24600"/>
            <a:ext cx="1060450" cy="48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2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5" name="Title 4"/>
          <p:cNvSpPr>
            <a:spLocks noGrp="1"/>
          </p:cNvSpPr>
          <p:nvPr>
            <p:ph type="title"/>
          </p:nvPr>
        </p:nvSpPr>
        <p:spPr>
          <a:xfrm>
            <a:off x="245100" y="241931"/>
            <a:ext cx="8225765" cy="786122"/>
          </a:xfrm>
          <a:prstGeom prst="rect">
            <a:avLst/>
          </a:prstGeom>
        </p:spPr>
        <p:txBody>
          <a:bodyPr/>
          <a:lstStyle>
            <a:lvl1pPr>
              <a:defRPr sz="2400" baseline="0">
                <a:solidFill>
                  <a:srgbClr val="00BBEE"/>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378778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Tree>
    <p:extLst>
      <p:ext uri="{BB962C8B-B14F-4D97-AF65-F5344CB8AC3E}">
        <p14:creationId xmlns:p14="http://schemas.microsoft.com/office/powerpoint/2010/main" val="315412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91" y="1592"/>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1"/>
            <a:ext cx="7162800" cy="685801"/>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4"/>
            <a:ext cx="8229600" cy="685801"/>
          </a:xfrm>
          <a:prstGeom prst="rect">
            <a:avLst/>
          </a:prstGeom>
        </p:spPr>
        <p:txBody>
          <a:bodyPr lIns="91372" tIns="45686" rIns="91372" bIns="45686"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5910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59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Click to edit Master title style</a:t>
            </a:r>
          </a:p>
        </p:txBody>
      </p:sp>
      <p:sp>
        <p:nvSpPr>
          <p:cNvPr id="11" name="Text Placeholder 10"/>
          <p:cNvSpPr>
            <a:spLocks noGrp="1"/>
          </p:cNvSpPr>
          <p:nvPr>
            <p:ph type="body" sz="quarter" idx="11"/>
          </p:nvPr>
        </p:nvSpPr>
        <p:spPr>
          <a:xfrm>
            <a:off x="1752600" y="1828800"/>
            <a:ext cx="5638800" cy="3657600"/>
          </a:xfrm>
          <a:prstGeom prst="rect">
            <a:avLst/>
          </a:prstGeom>
        </p:spPr>
        <p:txBody>
          <a:bodyPr lIns="91440" tIns="182880" bIns="182880"/>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80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srgbClr val="000000">
                    <a:tint val="75000"/>
                  </a:srgbClr>
                </a:solidFill>
              </a:rPr>
              <a:t>2</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3CEA6123-CB18-7F45-A55A-50B480F9945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705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8509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rgbClr val="ACD9EA">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685800" y="2397825"/>
            <a:ext cx="7772400" cy="3687763"/>
          </a:xfrm>
          <a:prstGeom prst="rect">
            <a:avLst/>
          </a:prstGeom>
        </p:spPr>
        <p:txBody>
          <a:bodyPr/>
          <a:lstStyle>
            <a:lvl1pPr marL="342900" indent="-342900">
              <a:spcAft>
                <a:spcPts val="600"/>
              </a:spcAft>
              <a:buFont typeface="Wingdings" panose="05000000000000000000" pitchFamily="2" charset="2"/>
              <a:buChar char="§"/>
              <a:defRPr sz="18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hasCustomPrompt="1"/>
          </p:nvPr>
        </p:nvSpPr>
        <p:spPr>
          <a:xfrm>
            <a:off x="990600" y="1676400"/>
            <a:ext cx="7467600" cy="685800"/>
          </a:xfrm>
          <a:prstGeom prst="rect">
            <a:avLst/>
          </a:prstGeom>
        </p:spPr>
        <p:txBody>
          <a:bodyPr lIns="91402" tIns="45701" rIns="91402" bIns="45701" anchor="ctr"/>
          <a:lstStyle>
            <a:lvl1pPr algn="l">
              <a:defRPr sz="1800" b="1" cap="all"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agenda</a:t>
            </a: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l="9696" t="21191" r="15537" b="20528"/>
          <a:stretch/>
        </p:blipFill>
        <p:spPr>
          <a:xfrm>
            <a:off x="99848" y="55179"/>
            <a:ext cx="3176752" cy="1092008"/>
          </a:xfrm>
          <a:prstGeom prst="rect">
            <a:avLst/>
          </a:prstGeom>
        </p:spPr>
      </p:pic>
    </p:spTree>
    <p:extLst>
      <p:ext uri="{BB962C8B-B14F-4D97-AF65-F5344CB8AC3E}">
        <p14:creationId xmlns:p14="http://schemas.microsoft.com/office/powerpoint/2010/main" val="165072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9696" t="21191" r="15537" b="20528"/>
          <a:stretch/>
        </p:blipFill>
        <p:spPr>
          <a:xfrm>
            <a:off x="99848" y="55179"/>
            <a:ext cx="3176752" cy="1092008"/>
          </a:xfrm>
          <a:prstGeom prst="rect">
            <a:avLst/>
          </a:prstGeom>
        </p:spPr>
      </p:pic>
      <p:sp>
        <p:nvSpPr>
          <p:cNvPr id="26"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A721">
                  <a:lumMod val="20000"/>
                  <a:lumOff val="80000"/>
                </a:srgbClr>
              </a:solidFill>
            </a:endParaRPr>
          </a:p>
        </p:txBody>
      </p:sp>
      <p:sp>
        <p:nvSpPr>
          <p:cNvPr id="28" name="Text Placeholder 5"/>
          <p:cNvSpPr>
            <a:spLocks noGrp="1"/>
          </p:cNvSpPr>
          <p:nvPr>
            <p:ph type="body" sz="quarter" idx="10" hasCustomPrompt="1"/>
          </p:nvPr>
        </p:nvSpPr>
        <p:spPr>
          <a:xfrm>
            <a:off x="4419600" y="4648200"/>
            <a:ext cx="3962400" cy="685801"/>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1">
                <a:solidFill>
                  <a:schemeClr val="accent1"/>
                </a:solidFill>
              </a:defRPr>
            </a:lvl1pPr>
          </a:lstStyle>
          <a:p>
            <a:r>
              <a:rPr lang="en-US" sz="2000" dirty="0">
                <a:solidFill>
                  <a:schemeClr val="accent1"/>
                </a:solidFill>
              </a:rPr>
              <a:t>Date Here</a:t>
            </a:r>
          </a:p>
        </p:txBody>
      </p:sp>
      <p:sp>
        <p:nvSpPr>
          <p:cNvPr id="8" name="Text Placeholder 3"/>
          <p:cNvSpPr>
            <a:spLocks noGrp="1"/>
          </p:cNvSpPr>
          <p:nvPr>
            <p:ph type="body" sz="quarter" idx="13" hasCustomPrompt="1"/>
          </p:nvPr>
        </p:nvSpPr>
        <p:spPr>
          <a:xfrm>
            <a:off x="762000" y="3425534"/>
            <a:ext cx="7620000" cy="1146466"/>
          </a:xfrm>
          <a:prstGeom prst="rect">
            <a:avLst/>
          </a:prstGeom>
        </p:spPr>
        <p:txBody>
          <a:bodyPr/>
          <a:lstStyle>
            <a:lvl1pPr marL="0" indent="0" algn="r">
              <a:buNone/>
              <a:defRPr sz="3600" i="0" baseline="0">
                <a:solidFill>
                  <a:schemeClr val="accent1"/>
                </a:solidFill>
              </a:defRPr>
            </a:lvl1pPr>
            <a:lvl2pPr marL="457006" indent="0">
              <a:buNone/>
              <a:defRPr/>
            </a:lvl2pPr>
          </a:lstStyle>
          <a:p>
            <a:pPr lvl="0"/>
            <a:r>
              <a:rPr lang="en-US" dirty="0"/>
              <a:t>Title Here</a:t>
            </a:r>
          </a:p>
        </p:txBody>
      </p:sp>
    </p:spTree>
    <p:extLst>
      <p:ext uri="{BB962C8B-B14F-4D97-AF65-F5344CB8AC3E}">
        <p14:creationId xmlns:p14="http://schemas.microsoft.com/office/powerpoint/2010/main" val="983568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404041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p:nvPr>
        </p:nvSpPr>
        <p:spPr>
          <a:xfrm>
            <a:off x="685800" y="2397825"/>
            <a:ext cx="7772400" cy="3687763"/>
          </a:xfrm>
          <a:prstGeom prst="rect">
            <a:avLst/>
          </a:prstGeom>
        </p:spPr>
        <p:txBody>
          <a:bodyPr/>
          <a:lstStyle>
            <a:lvl1pPr marL="342900" indent="-342900">
              <a:spcAft>
                <a:spcPts val="600"/>
              </a:spcAft>
              <a:buFont typeface="Wingdings" panose="05000000000000000000" pitchFamily="2" charset="2"/>
              <a:buChar char="§"/>
              <a:defRPr sz="18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hasCustomPrompt="1"/>
          </p:nvPr>
        </p:nvSpPr>
        <p:spPr>
          <a:xfrm>
            <a:off x="990600" y="1676400"/>
            <a:ext cx="7467600" cy="685800"/>
          </a:xfrm>
          <a:prstGeom prst="rect">
            <a:avLst/>
          </a:prstGeom>
        </p:spPr>
        <p:txBody>
          <a:bodyPr lIns="91402" tIns="45701" rIns="91402" bIns="45701" anchor="ctr"/>
          <a:lstStyle>
            <a:lvl1pPr algn="l">
              <a:defRPr sz="1800" b="1" cap="all"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agenda</a:t>
            </a: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l="9696" t="21191" r="15537" b="20528"/>
          <a:stretch/>
        </p:blipFill>
        <p:spPr>
          <a:xfrm>
            <a:off x="99848" y="55179"/>
            <a:ext cx="3176752" cy="1092008"/>
          </a:xfrm>
          <a:prstGeom prst="rect">
            <a:avLst/>
          </a:prstGeom>
        </p:spPr>
      </p:pic>
    </p:spTree>
    <p:extLst>
      <p:ext uri="{BB962C8B-B14F-4D97-AF65-F5344CB8AC3E}">
        <p14:creationId xmlns:p14="http://schemas.microsoft.com/office/powerpoint/2010/main" val="392565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otion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7856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A721">
                  <a:lumMod val="20000"/>
                  <a:lumOff val="80000"/>
                </a:srgbClr>
              </a:solidFill>
            </a:endParaRPr>
          </a:p>
        </p:txBody>
      </p:sp>
      <p:sp>
        <p:nvSpPr>
          <p:cNvPr id="28" name="Text Placeholder 5"/>
          <p:cNvSpPr>
            <a:spLocks noGrp="1"/>
          </p:cNvSpPr>
          <p:nvPr>
            <p:ph type="body" sz="quarter" idx="10" hasCustomPrompt="1"/>
          </p:nvPr>
        </p:nvSpPr>
        <p:spPr>
          <a:xfrm>
            <a:off x="1447800" y="3600696"/>
            <a:ext cx="6476999" cy="685801"/>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0">
                <a:solidFill>
                  <a:schemeClr val="accent1"/>
                </a:solidFill>
              </a:defRPr>
            </a:lvl1pPr>
          </a:lstStyle>
          <a:p>
            <a:r>
              <a:rPr lang="en-US" sz="2000" dirty="0">
                <a:solidFill>
                  <a:schemeClr val="accent1"/>
                </a:solidFill>
              </a:rPr>
              <a:t>Motion: Here</a:t>
            </a:r>
          </a:p>
        </p:txBody>
      </p:sp>
      <p:sp>
        <p:nvSpPr>
          <p:cNvPr id="8" name="Text Placeholder 3"/>
          <p:cNvSpPr>
            <a:spLocks noGrp="1"/>
          </p:cNvSpPr>
          <p:nvPr>
            <p:ph type="body" sz="quarter" idx="13" hasCustomPrompt="1"/>
          </p:nvPr>
        </p:nvSpPr>
        <p:spPr>
          <a:xfrm>
            <a:off x="1447800" y="2438400"/>
            <a:ext cx="6362700" cy="460666"/>
          </a:xfrm>
          <a:prstGeom prst="rect">
            <a:avLst/>
          </a:prstGeom>
        </p:spPr>
        <p:txBody>
          <a:bodyPr/>
          <a:lstStyle>
            <a:lvl1pPr marL="0" indent="0" algn="l">
              <a:buNone/>
              <a:defRPr sz="2000" b="0" i="0" baseline="0">
                <a:solidFill>
                  <a:schemeClr val="accent1"/>
                </a:solidFill>
              </a:defRPr>
            </a:lvl1pPr>
            <a:lvl2pPr marL="457006" indent="0">
              <a:buNone/>
              <a:defRPr/>
            </a:lvl2pPr>
          </a:lstStyle>
          <a:p>
            <a:pPr lvl="0"/>
            <a:r>
              <a:rPr lang="en-US" dirty="0"/>
              <a:t>Vote: Here</a:t>
            </a:r>
          </a:p>
        </p:txBody>
      </p:sp>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9696" t="21191" r="15537" b="20528"/>
          <a:stretch/>
        </p:blipFill>
        <p:spPr>
          <a:xfrm>
            <a:off x="99848" y="55179"/>
            <a:ext cx="3176752" cy="1092008"/>
          </a:xfrm>
          <a:prstGeom prst="rect">
            <a:avLst/>
          </a:prstGeom>
        </p:spPr>
      </p:pic>
      <p:sp>
        <p:nvSpPr>
          <p:cNvPr id="7" name="TextBox 6"/>
          <p:cNvSpPr txBox="1"/>
          <p:nvPr userDrawn="1"/>
        </p:nvSpPr>
        <p:spPr>
          <a:xfrm>
            <a:off x="6781801" y="6627912"/>
            <a:ext cx="2209800" cy="169277"/>
          </a:xfrm>
          <a:prstGeom prst="rect">
            <a:avLst/>
          </a:prstGeom>
          <a:noFill/>
        </p:spPr>
        <p:txBody>
          <a:bodyPr wrap="square" lIns="0" tIns="0" rIns="0" bIns="0" rtlCol="0">
            <a:spAutoFit/>
          </a:bodyPr>
          <a:lstStyle/>
          <a:p>
            <a:pPr algn="r"/>
            <a:r>
              <a:rPr lang="en-US" sz="1000" dirty="0">
                <a:solidFill>
                  <a:srgbClr val="094975"/>
                </a:solidFill>
                <a:cs typeface="Arial" panose="020B0604020202020204" pitchFamily="34" charset="0"/>
              </a:rPr>
              <a:t> </a:t>
            </a:r>
            <a:fld id="{A5227E9D-7D62-4008-BFCE-C7B8B3FEB975}" type="slidenum">
              <a:rPr lang="en-US" sz="1100" smtClean="0">
                <a:solidFill>
                  <a:srgbClr val="094975"/>
                </a:solidFill>
                <a:cs typeface="Arial" panose="020B0604020202020204" pitchFamily="34" charset="0"/>
              </a:rPr>
              <a:pPr algn="r"/>
              <a:t>‹#›</a:t>
            </a:fld>
            <a:endParaRPr lang="en-US" sz="1100" dirty="0">
              <a:solidFill>
                <a:srgbClr val="094975"/>
              </a:solidFill>
              <a:cs typeface="Arial" panose="020B0604020202020204" pitchFamily="34" charset="0"/>
            </a:endParaRPr>
          </a:p>
        </p:txBody>
      </p:sp>
    </p:spTree>
    <p:extLst>
      <p:ext uri="{BB962C8B-B14F-4D97-AF65-F5344CB8AC3E}">
        <p14:creationId xmlns:p14="http://schemas.microsoft.com/office/powerpoint/2010/main" val="1976120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342900" indent="-342900">
              <a:buFont typeface="Wingdings" panose="05000000000000000000" pitchFamily="2" charset="2"/>
              <a:buChar cha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endParaRPr lang="en-US" dirty="0">
              <a:solidFill>
                <a:prstClr val="white">
                  <a:lumMod val="50000"/>
                </a:prstClr>
              </a:solidFill>
            </a:endParaRPr>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84996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endParaRPr lang="en-US" dirty="0">
              <a:solidFill>
                <a:prstClr val="white">
                  <a:lumMod val="50000"/>
                </a:prstClr>
              </a:solidFill>
            </a:endParaRPr>
          </a:p>
        </p:txBody>
      </p:sp>
    </p:spTree>
    <p:extLst>
      <p:ext uri="{BB962C8B-B14F-4D97-AF65-F5344CB8AC3E}">
        <p14:creationId xmlns:p14="http://schemas.microsoft.com/office/powerpoint/2010/main" val="2732839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6"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endParaRPr lang="en-US" dirty="0">
              <a:solidFill>
                <a:prstClr val="white">
                  <a:lumMod val="50000"/>
                </a:prstClr>
              </a:solidFill>
            </a:endParaRPr>
          </a:p>
        </p:txBody>
      </p:sp>
      <p:sp>
        <p:nvSpPr>
          <p:cNvPr id="8" name="Text Placeholder 3"/>
          <p:cNvSpPr>
            <a:spLocks noGrp="1"/>
          </p:cNvSpPr>
          <p:nvPr>
            <p:ph type="body" sz="quarter" idx="13"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734353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2" name="Rectangle 1"/>
          <p:cNvSpPr/>
          <p:nvPr userDrawn="1"/>
        </p:nvSpPr>
        <p:spPr>
          <a:xfrm>
            <a:off x="0" y="0"/>
            <a:ext cx="91440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56711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141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73571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9181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34471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otion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863735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rgbClr val="ACD9EA">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124200"/>
            <a:ext cx="9144000" cy="2362200"/>
          </a:xfrm>
          <a:prstGeom prst="rect">
            <a:avLst/>
          </a:prstGeom>
          <a:solidFill>
            <a:srgbClr val="FDDCA6">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28" name="Text Placeholder 5"/>
          <p:cNvSpPr>
            <a:spLocks noGrp="1"/>
          </p:cNvSpPr>
          <p:nvPr>
            <p:ph type="body" sz="quarter" idx="10" hasCustomPrompt="1"/>
          </p:nvPr>
        </p:nvSpPr>
        <p:spPr>
          <a:xfrm>
            <a:off x="1447800" y="3600696"/>
            <a:ext cx="6476999" cy="685801"/>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0">
                <a:solidFill>
                  <a:schemeClr val="accent1"/>
                </a:solidFill>
              </a:defRPr>
            </a:lvl1pPr>
          </a:lstStyle>
          <a:p>
            <a:r>
              <a:rPr lang="en-US" sz="2000" dirty="0">
                <a:solidFill>
                  <a:schemeClr val="accent1"/>
                </a:solidFill>
              </a:rPr>
              <a:t>Motion: Here</a:t>
            </a:r>
          </a:p>
        </p:txBody>
      </p:sp>
      <p:sp>
        <p:nvSpPr>
          <p:cNvPr id="8" name="Text Placeholder 3"/>
          <p:cNvSpPr>
            <a:spLocks noGrp="1"/>
          </p:cNvSpPr>
          <p:nvPr>
            <p:ph type="body" sz="quarter" idx="13" hasCustomPrompt="1"/>
          </p:nvPr>
        </p:nvSpPr>
        <p:spPr>
          <a:xfrm>
            <a:off x="1447800" y="2438400"/>
            <a:ext cx="6362700" cy="460666"/>
          </a:xfrm>
          <a:prstGeom prst="rect">
            <a:avLst/>
          </a:prstGeom>
        </p:spPr>
        <p:txBody>
          <a:bodyPr/>
          <a:lstStyle>
            <a:lvl1pPr marL="0" indent="0" algn="l">
              <a:buNone/>
              <a:defRPr sz="2000" b="0" i="0" baseline="0">
                <a:solidFill>
                  <a:schemeClr val="accent1"/>
                </a:solidFill>
              </a:defRPr>
            </a:lvl1pPr>
            <a:lvl2pPr marL="457006" indent="0">
              <a:buNone/>
              <a:defRPr/>
            </a:lvl2pPr>
          </a:lstStyle>
          <a:p>
            <a:pPr lvl="0"/>
            <a:r>
              <a:rPr lang="en-US" dirty="0"/>
              <a:t>Vote: Here</a:t>
            </a:r>
          </a:p>
        </p:txBody>
      </p:sp>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9696" t="21191" r="15537" b="20528"/>
          <a:stretch/>
        </p:blipFill>
        <p:spPr>
          <a:xfrm>
            <a:off x="99848" y="55179"/>
            <a:ext cx="3176752" cy="1092008"/>
          </a:xfrm>
          <a:prstGeom prst="rect">
            <a:avLst/>
          </a:prstGeom>
        </p:spPr>
      </p:pic>
      <p:sp>
        <p:nvSpPr>
          <p:cNvPr id="7" name="TextBox 6"/>
          <p:cNvSpPr txBox="1"/>
          <p:nvPr userDrawn="1"/>
        </p:nvSpPr>
        <p:spPr>
          <a:xfrm>
            <a:off x="6781801" y="6627912"/>
            <a:ext cx="2209800" cy="169277"/>
          </a:xfrm>
          <a:prstGeom prst="rect">
            <a:avLst/>
          </a:prstGeom>
          <a:noFill/>
        </p:spPr>
        <p:txBody>
          <a:bodyPr wrap="square" lIns="0" tIns="0" rIns="0" bIns="0" rtlCol="0">
            <a:spAutoFit/>
          </a:bodyPr>
          <a:lstStyle/>
          <a:p>
            <a:pPr algn="r"/>
            <a:r>
              <a:rPr lang="en-US" sz="1000" dirty="0">
                <a:solidFill>
                  <a:schemeClr val="accent1"/>
                </a:solidFill>
                <a:latin typeface="Arial" panose="020B0604020202020204" pitchFamily="34" charset="0"/>
                <a:cs typeface="Arial" panose="020B0604020202020204" pitchFamily="34" charset="0"/>
              </a:rPr>
              <a:t> </a:t>
            </a:r>
            <a:fld id="{A5227E9D-7D62-4008-BFCE-C7B8B3FEB975}" type="slidenum">
              <a:rPr lang="en-US" sz="1100" smtClean="0">
                <a:solidFill>
                  <a:schemeClr val="accent1"/>
                </a:solidFill>
                <a:latin typeface="Arial" panose="020B0604020202020204" pitchFamily="34" charset="0"/>
                <a:cs typeface="Arial" panose="020B0604020202020204" pitchFamily="34" charset="0"/>
              </a:rPr>
              <a:pPr algn="r"/>
              <a:t>‹#›</a:t>
            </a:fld>
            <a:endParaRPr lang="en-US" sz="11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12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335500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3616313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2341630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2525335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64864869"/>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392" tIns="45697" rIns="91392" bIns="45697"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lIns="91430" tIns="45716" rIns="91430" bIns="45716"/>
          <a:lstStyle>
            <a:lvl1pPr marL="0" indent="0">
              <a:buNone/>
              <a:defRPr sz="1400" i="1">
                <a:solidFill>
                  <a:schemeClr val="bg1">
                    <a:lumMod val="50000"/>
                  </a:schemeClr>
                </a:solidFill>
              </a:defRPr>
            </a:lvl1pPr>
            <a:lvl2pPr marL="456959" indent="0">
              <a:buNone/>
              <a:defRPr/>
            </a:lvl2pPr>
          </a:lstStyle>
          <a:p>
            <a:pPr lvl="0"/>
            <a:r>
              <a:rPr lang="en-US" dirty="0"/>
              <a:t>Click to add subheading</a:t>
            </a:r>
          </a:p>
        </p:txBody>
      </p:sp>
      <p:sp>
        <p:nvSpPr>
          <p:cNvPr id="6" name="Pentagon 5"/>
          <p:cNvSpPr/>
          <p:nvPr userDrawn="1"/>
        </p:nvSpPr>
        <p:spPr>
          <a:xfrm>
            <a:off x="0" y="926306"/>
            <a:ext cx="1257300" cy="29289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spcCol="0" rtlCol="0" anchor="ctr"/>
          <a:lstStyle/>
          <a:p>
            <a:pPr algn="ctr" defTabSz="914306"/>
            <a:endParaRPr lang="en-US" dirty="0">
              <a:solidFill>
                <a:prstClr val="white"/>
              </a:solidFill>
            </a:endParaRPr>
          </a:p>
        </p:txBody>
      </p:sp>
      <p:sp>
        <p:nvSpPr>
          <p:cNvPr id="7" name="Text Placeholder 11"/>
          <p:cNvSpPr>
            <a:spLocks noGrp="1"/>
          </p:cNvSpPr>
          <p:nvPr>
            <p:ph type="body" sz="quarter" idx="12"/>
          </p:nvPr>
        </p:nvSpPr>
        <p:spPr>
          <a:xfrm>
            <a:off x="0" y="926545"/>
            <a:ext cx="1143000" cy="292100"/>
          </a:xfrm>
          <a:prstGeom prst="rect">
            <a:avLst/>
          </a:prstGeom>
        </p:spPr>
        <p:txBody>
          <a:bodyPr lIns="91430" tIns="45716" rIns="91430" bIns="45716"/>
          <a:lstStyle>
            <a:lvl1pPr marL="0" indent="0">
              <a:buNone/>
              <a:defRPr sz="1400" b="1">
                <a:latin typeface="Garamond" panose="02020404030301010803" pitchFamily="18" charset="0"/>
              </a:defRPr>
            </a:lvl1pPr>
            <a:lvl2pPr marL="457154" indent="0">
              <a:buNone/>
              <a:defRPr sz="1400" b="1">
                <a:latin typeface="Garamond" panose="02020404030301010803" pitchFamily="18" charset="0"/>
              </a:defRPr>
            </a:lvl2pPr>
            <a:lvl3pPr marL="914306" indent="0">
              <a:buNone/>
              <a:defRPr sz="1400" b="1">
                <a:latin typeface="Garamond" panose="02020404030301010803" pitchFamily="18" charset="0"/>
              </a:defRPr>
            </a:lvl3pPr>
            <a:lvl4pPr marL="1371460" indent="0">
              <a:buNone/>
              <a:defRPr sz="1400" b="1">
                <a:latin typeface="Garamond" panose="02020404030301010803" pitchFamily="18" charset="0"/>
              </a:defRPr>
            </a:lvl4pPr>
            <a:lvl5pPr marL="1828613" indent="0">
              <a:buNone/>
              <a:defRPr sz="1400" b="1">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167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4232496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9696" t="21191" r="15537" b="20528"/>
          <a:stretch/>
        </p:blipFill>
        <p:spPr>
          <a:xfrm>
            <a:off x="99849" y="55179"/>
            <a:ext cx="3176752" cy="1092008"/>
          </a:xfrm>
          <a:prstGeom prst="rect">
            <a:avLst/>
          </a:prstGeom>
        </p:spPr>
      </p:pic>
      <p:sp>
        <p:nvSpPr>
          <p:cNvPr id="26"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AA721">
                  <a:lumMod val="20000"/>
                  <a:lumOff val="80000"/>
                </a:srgbClr>
              </a:solidFill>
            </a:endParaRPr>
          </a:p>
        </p:txBody>
      </p:sp>
      <p:sp>
        <p:nvSpPr>
          <p:cNvPr id="28" name="Text Placeholder 5"/>
          <p:cNvSpPr>
            <a:spLocks noGrp="1"/>
          </p:cNvSpPr>
          <p:nvPr>
            <p:ph type="body" sz="quarter" idx="10" hasCustomPrompt="1"/>
          </p:nvPr>
        </p:nvSpPr>
        <p:spPr>
          <a:xfrm>
            <a:off x="4419600" y="4648204"/>
            <a:ext cx="3962400" cy="685801"/>
          </a:xfrm>
          <a:prstGeom prst="rect">
            <a:avLst/>
          </a:prstGeom>
        </p:spPr>
        <p:txBody>
          <a:bodyPr>
            <a:normAutofit/>
          </a:bodyPr>
          <a:lstStyle>
            <a:lvl1pPr marL="0" marR="0" indent="0" algn="r" defTabSz="685783" rtl="0" eaLnBrk="1" fontAlgn="auto" latinLnBrk="0" hangingPunct="1">
              <a:lnSpc>
                <a:spcPct val="100000"/>
              </a:lnSpc>
              <a:spcBef>
                <a:spcPct val="20000"/>
              </a:spcBef>
              <a:spcAft>
                <a:spcPts val="0"/>
              </a:spcAft>
              <a:buClrTx/>
              <a:buSzTx/>
              <a:buFont typeface="Wingdings" panose="05000000000000000000" pitchFamily="2" charset="2"/>
              <a:buNone/>
              <a:tabLst/>
              <a:defRPr sz="1350" b="1">
                <a:solidFill>
                  <a:schemeClr val="accent1"/>
                </a:solidFill>
              </a:defRPr>
            </a:lvl1pPr>
          </a:lstStyle>
          <a:p>
            <a:r>
              <a:rPr lang="en-US" sz="1500" dirty="0">
                <a:solidFill>
                  <a:schemeClr val="accent1"/>
                </a:solidFill>
              </a:rPr>
              <a:t>Date Here</a:t>
            </a:r>
          </a:p>
        </p:txBody>
      </p:sp>
      <p:sp>
        <p:nvSpPr>
          <p:cNvPr id="8" name="Text Placeholder 3"/>
          <p:cNvSpPr>
            <a:spLocks noGrp="1"/>
          </p:cNvSpPr>
          <p:nvPr>
            <p:ph type="body" sz="quarter" idx="13" hasCustomPrompt="1"/>
          </p:nvPr>
        </p:nvSpPr>
        <p:spPr>
          <a:xfrm>
            <a:off x="762000" y="3425534"/>
            <a:ext cx="7620000" cy="1146466"/>
          </a:xfrm>
          <a:prstGeom prst="rect">
            <a:avLst/>
          </a:prstGeom>
        </p:spPr>
        <p:txBody>
          <a:bodyPr/>
          <a:lstStyle>
            <a:lvl1pPr marL="0" indent="0" algn="r">
              <a:buNone/>
              <a:defRPr sz="2700" i="0" baseline="0">
                <a:solidFill>
                  <a:schemeClr val="accent1"/>
                </a:solidFill>
              </a:defRPr>
            </a:lvl1pPr>
            <a:lvl2pPr marL="342746" indent="0">
              <a:buNone/>
              <a:defRPr/>
            </a:lvl2pPr>
          </a:lstStyle>
          <a:p>
            <a:pPr lvl="0"/>
            <a:r>
              <a:rPr lang="en-US" dirty="0"/>
              <a:t>Title Here</a:t>
            </a:r>
          </a:p>
        </p:txBody>
      </p:sp>
    </p:spTree>
    <p:extLst>
      <p:ext uri="{BB962C8B-B14F-4D97-AF65-F5344CB8AC3E}">
        <p14:creationId xmlns:p14="http://schemas.microsoft.com/office/powerpoint/2010/main" val="2603353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8"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
          </p:nvPr>
        </p:nvSpPr>
        <p:spPr>
          <a:xfrm>
            <a:off x="685800" y="2397829"/>
            <a:ext cx="7772400" cy="3687763"/>
          </a:xfrm>
          <a:prstGeom prst="rect">
            <a:avLst/>
          </a:prstGeom>
        </p:spPr>
        <p:txBody>
          <a:bodyPr/>
          <a:lstStyle>
            <a:lvl1pPr marL="257168" indent="-257168">
              <a:spcAft>
                <a:spcPts val="450"/>
              </a:spcAft>
              <a:buFont typeface="Wingdings" panose="05000000000000000000" pitchFamily="2" charset="2"/>
              <a:buChar char="§"/>
              <a:defRPr sz="1350">
                <a:solidFill>
                  <a:schemeClr val="accent1"/>
                </a:solidFill>
              </a:defRPr>
            </a:lvl1pPr>
            <a:lvl2pPr>
              <a:defRPr sz="1350">
                <a:solidFill>
                  <a:schemeClr val="accent1"/>
                </a:solidFill>
              </a:defRPr>
            </a:lvl2pPr>
            <a:lvl3pPr>
              <a:defRPr sz="1350">
                <a:solidFill>
                  <a:schemeClr val="accent1"/>
                </a:solidFill>
              </a:defRPr>
            </a:lvl3pPr>
            <a:lvl4pPr>
              <a:defRPr sz="1350">
                <a:solidFill>
                  <a:schemeClr val="accent1"/>
                </a:solidFill>
              </a:defRPr>
            </a:lvl4pPr>
            <a:lvl5pPr>
              <a:defRPr sz="13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hasCustomPrompt="1"/>
          </p:nvPr>
        </p:nvSpPr>
        <p:spPr>
          <a:xfrm>
            <a:off x="990600" y="1676400"/>
            <a:ext cx="7467600" cy="685800"/>
          </a:xfrm>
          <a:prstGeom prst="rect">
            <a:avLst/>
          </a:prstGeom>
        </p:spPr>
        <p:txBody>
          <a:bodyPr lIns="91402" tIns="45701" rIns="91402" bIns="45701" anchor="ctr"/>
          <a:lstStyle>
            <a:lvl1pPr algn="l">
              <a:defRPr sz="1350" b="1" cap="all"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agenda</a:t>
            </a: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l="9696" t="21191" r="15537" b="20528"/>
          <a:stretch/>
        </p:blipFill>
        <p:spPr>
          <a:xfrm>
            <a:off x="99849" y="55179"/>
            <a:ext cx="3176752" cy="1092008"/>
          </a:xfrm>
          <a:prstGeom prst="rect">
            <a:avLst/>
          </a:prstGeom>
        </p:spPr>
      </p:pic>
    </p:spTree>
    <p:extLst>
      <p:ext uri="{BB962C8B-B14F-4D97-AF65-F5344CB8AC3E}">
        <p14:creationId xmlns:p14="http://schemas.microsoft.com/office/powerpoint/2010/main" val="2228862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otion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10"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tangle 10"/>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AA721">
                  <a:lumMod val="20000"/>
                  <a:lumOff val="80000"/>
                </a:srgbClr>
              </a:solidFill>
            </a:endParaRPr>
          </a:p>
        </p:txBody>
      </p:sp>
      <p:sp>
        <p:nvSpPr>
          <p:cNvPr id="28" name="Text Placeholder 5"/>
          <p:cNvSpPr>
            <a:spLocks noGrp="1"/>
          </p:cNvSpPr>
          <p:nvPr>
            <p:ph type="body" sz="quarter" idx="10" hasCustomPrompt="1"/>
          </p:nvPr>
        </p:nvSpPr>
        <p:spPr>
          <a:xfrm>
            <a:off x="1447802" y="3600700"/>
            <a:ext cx="6476999" cy="685801"/>
          </a:xfrm>
          <a:prstGeom prst="rect">
            <a:avLst/>
          </a:prstGeom>
        </p:spPr>
        <p:txBody>
          <a:bodyPr anchor="ctr">
            <a:normAutofit/>
          </a:bodyPr>
          <a:lstStyle>
            <a:lvl1pPr marL="0" marR="0" indent="0" algn="l" defTabSz="685783" rtl="0" eaLnBrk="1" fontAlgn="auto" latinLnBrk="0" hangingPunct="1">
              <a:lnSpc>
                <a:spcPct val="100000"/>
              </a:lnSpc>
              <a:spcBef>
                <a:spcPct val="20000"/>
              </a:spcBef>
              <a:spcAft>
                <a:spcPts val="0"/>
              </a:spcAft>
              <a:buClrTx/>
              <a:buSzTx/>
              <a:buFont typeface="Wingdings" panose="05000000000000000000" pitchFamily="2" charset="2"/>
              <a:buNone/>
              <a:tabLst/>
              <a:defRPr sz="1350" b="0">
                <a:solidFill>
                  <a:schemeClr val="accent1"/>
                </a:solidFill>
              </a:defRPr>
            </a:lvl1pPr>
          </a:lstStyle>
          <a:p>
            <a:r>
              <a:rPr lang="en-US" sz="1500" dirty="0">
                <a:solidFill>
                  <a:schemeClr val="accent1"/>
                </a:solidFill>
              </a:rPr>
              <a:t>Motion: Here</a:t>
            </a:r>
          </a:p>
        </p:txBody>
      </p:sp>
      <p:sp>
        <p:nvSpPr>
          <p:cNvPr id="8" name="Text Placeholder 3"/>
          <p:cNvSpPr>
            <a:spLocks noGrp="1"/>
          </p:cNvSpPr>
          <p:nvPr>
            <p:ph type="body" sz="quarter" idx="13" hasCustomPrompt="1"/>
          </p:nvPr>
        </p:nvSpPr>
        <p:spPr>
          <a:xfrm>
            <a:off x="1447800" y="2438400"/>
            <a:ext cx="6362700" cy="460666"/>
          </a:xfrm>
          <a:prstGeom prst="rect">
            <a:avLst/>
          </a:prstGeom>
        </p:spPr>
        <p:txBody>
          <a:bodyPr/>
          <a:lstStyle>
            <a:lvl1pPr marL="0" indent="0" algn="l">
              <a:buNone/>
              <a:defRPr sz="1500" b="0" i="0" baseline="0">
                <a:solidFill>
                  <a:schemeClr val="accent1"/>
                </a:solidFill>
              </a:defRPr>
            </a:lvl1pPr>
            <a:lvl2pPr marL="342746" indent="0">
              <a:buNone/>
              <a:defRPr/>
            </a:lvl2pPr>
          </a:lstStyle>
          <a:p>
            <a:pPr lvl="0"/>
            <a:r>
              <a:rPr lang="en-US" dirty="0"/>
              <a:t>Vote: Here</a:t>
            </a:r>
          </a:p>
        </p:txBody>
      </p:sp>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9696" t="21191" r="15537" b="20528"/>
          <a:stretch/>
        </p:blipFill>
        <p:spPr>
          <a:xfrm>
            <a:off x="99849" y="55179"/>
            <a:ext cx="3176752" cy="1092008"/>
          </a:xfrm>
          <a:prstGeom prst="rect">
            <a:avLst/>
          </a:prstGeom>
        </p:spPr>
      </p:pic>
      <p:sp>
        <p:nvSpPr>
          <p:cNvPr id="7" name="TextBox 6"/>
          <p:cNvSpPr txBox="1"/>
          <p:nvPr userDrawn="1"/>
        </p:nvSpPr>
        <p:spPr>
          <a:xfrm>
            <a:off x="6781801" y="6627914"/>
            <a:ext cx="2209800" cy="126958"/>
          </a:xfrm>
          <a:prstGeom prst="rect">
            <a:avLst/>
          </a:prstGeom>
          <a:noFill/>
        </p:spPr>
        <p:txBody>
          <a:bodyPr wrap="square" lIns="0" tIns="0" rIns="0" bIns="0" rtlCol="0">
            <a:spAutoFit/>
          </a:bodyPr>
          <a:lstStyle/>
          <a:p>
            <a:pPr algn="r"/>
            <a:r>
              <a:rPr lang="en-US" sz="750" dirty="0">
                <a:solidFill>
                  <a:srgbClr val="094975"/>
                </a:solidFill>
                <a:cs typeface="Arial" panose="020B0604020202020204" pitchFamily="34" charset="0"/>
              </a:rPr>
              <a:t> </a:t>
            </a:r>
            <a:fld id="{A5227E9D-7D62-4008-BFCE-C7B8B3FEB975}" type="slidenum">
              <a:rPr lang="en-US" sz="825" smtClean="0">
                <a:solidFill>
                  <a:srgbClr val="094975"/>
                </a:solidFill>
                <a:cs typeface="Arial" panose="020B0604020202020204" pitchFamily="34" charset="0"/>
              </a:rPr>
              <a:pPr algn="r"/>
              <a:t>‹#›</a:t>
            </a:fld>
            <a:endParaRPr lang="en-US" sz="825" dirty="0">
              <a:solidFill>
                <a:srgbClr val="094975"/>
              </a:solidFill>
              <a:cs typeface="Arial" panose="020B0604020202020204" pitchFamily="34" charset="0"/>
            </a:endParaRPr>
          </a:p>
        </p:txBody>
      </p:sp>
    </p:spTree>
    <p:extLst>
      <p:ext uri="{BB962C8B-B14F-4D97-AF65-F5344CB8AC3E}">
        <p14:creationId xmlns:p14="http://schemas.microsoft.com/office/powerpoint/2010/main" val="3893577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257168" indent="-257168">
              <a:buFont typeface="Wingdings" panose="05000000000000000000" pitchFamily="2" charset="2"/>
              <a:buChar char="§"/>
              <a:defRPr sz="135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60450" y="6382944"/>
            <a:ext cx="2895600" cy="365125"/>
          </a:xfrm>
          <a:prstGeom prst="rect">
            <a:avLst/>
          </a:prstGeom>
        </p:spPr>
        <p:txBody>
          <a:bodyPr anchor="b"/>
          <a:lstStyle>
            <a:lvl1pPr>
              <a:defRPr sz="600">
                <a:solidFill>
                  <a:schemeClr val="bg1">
                    <a:lumMod val="50000"/>
                  </a:schemeClr>
                </a:solidFill>
              </a:defRPr>
            </a:lvl1pPr>
          </a:lstStyle>
          <a:p>
            <a:endParaRPr lang="en-US" dirty="0">
              <a:solidFill>
                <a:prstClr val="white">
                  <a:lumMod val="50000"/>
                </a:prstClr>
              </a:solidFill>
            </a:endParaRPr>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35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997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342900" indent="-342900">
              <a:buFont typeface="Wingdings" panose="05000000000000000000" pitchFamily="2" charset="2"/>
              <a:buChar cha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pic>
        <p:nvPicPr>
          <p:cNvPr id="8" name="Picture 442" descr="C:\Users\kamercer\Desktop\HPC Bu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24600"/>
            <a:ext cx="1060450" cy="481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581392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35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060450" y="6382944"/>
            <a:ext cx="2895600" cy="365125"/>
          </a:xfrm>
          <a:prstGeom prst="rect">
            <a:avLst/>
          </a:prstGeom>
        </p:spPr>
        <p:txBody>
          <a:bodyPr anchor="b"/>
          <a:lstStyle>
            <a:lvl1pPr>
              <a:defRPr sz="600">
                <a:solidFill>
                  <a:schemeClr val="bg1">
                    <a:lumMod val="50000"/>
                  </a:schemeClr>
                </a:solidFill>
              </a:defRPr>
            </a:lvl1pPr>
          </a:lstStyle>
          <a:p>
            <a:endParaRPr lang="en-US" dirty="0">
              <a:solidFill>
                <a:prstClr val="white">
                  <a:lumMod val="50000"/>
                </a:prstClr>
              </a:solidFill>
            </a:endParaRPr>
          </a:p>
        </p:txBody>
      </p:sp>
    </p:spTree>
    <p:extLst>
      <p:ext uri="{BB962C8B-B14F-4D97-AF65-F5344CB8AC3E}">
        <p14:creationId xmlns:p14="http://schemas.microsoft.com/office/powerpoint/2010/main" val="416714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35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6" name="Footer Placeholder 4"/>
          <p:cNvSpPr>
            <a:spLocks noGrp="1"/>
          </p:cNvSpPr>
          <p:nvPr>
            <p:ph type="ftr" sz="quarter" idx="11"/>
          </p:nvPr>
        </p:nvSpPr>
        <p:spPr>
          <a:xfrm>
            <a:off x="1060450" y="6382944"/>
            <a:ext cx="2895600" cy="365125"/>
          </a:xfrm>
          <a:prstGeom prst="rect">
            <a:avLst/>
          </a:prstGeom>
        </p:spPr>
        <p:txBody>
          <a:bodyPr anchor="b"/>
          <a:lstStyle>
            <a:lvl1pPr>
              <a:defRPr sz="600">
                <a:solidFill>
                  <a:schemeClr val="bg1">
                    <a:lumMod val="50000"/>
                  </a:schemeClr>
                </a:solidFill>
              </a:defRPr>
            </a:lvl1pPr>
          </a:lstStyle>
          <a:p>
            <a:endParaRPr lang="en-US" dirty="0">
              <a:solidFill>
                <a:prstClr val="white">
                  <a:lumMod val="50000"/>
                </a:prstClr>
              </a:solidFill>
            </a:endParaRPr>
          </a:p>
        </p:txBody>
      </p:sp>
      <p:sp>
        <p:nvSpPr>
          <p:cNvPr id="8" name="Text Placeholder 3"/>
          <p:cNvSpPr>
            <a:spLocks noGrp="1"/>
          </p:cNvSpPr>
          <p:nvPr>
            <p:ph type="body" sz="quarter" idx="13" hasCustomPrompt="1"/>
          </p:nvPr>
        </p:nvSpPr>
        <p:spPr>
          <a:xfrm>
            <a:off x="457200" y="1066800"/>
            <a:ext cx="8229600" cy="533400"/>
          </a:xfrm>
          <a:prstGeom prst="rect">
            <a:avLst/>
          </a:prstGeom>
        </p:spPr>
        <p:txBody>
          <a:bodyPr/>
          <a:lstStyle>
            <a:lvl1pPr marL="0" indent="0">
              <a:buNone/>
              <a:defRPr sz="1050" i="1">
                <a:solidFill>
                  <a:schemeClr val="bg1">
                    <a:lumMod val="50000"/>
                  </a:schemeClr>
                </a:solidFill>
              </a:defRPr>
            </a:lvl1pPr>
            <a:lvl2pPr marL="342746" indent="0">
              <a:buNone/>
              <a:defRPr/>
            </a:lvl2pPr>
          </a:lstStyle>
          <a:p>
            <a:pPr lvl="0"/>
            <a:r>
              <a:rPr lang="en-US" dirty="0"/>
              <a:t>Click to add subheading</a:t>
            </a:r>
          </a:p>
        </p:txBody>
      </p:sp>
    </p:spTree>
    <p:extLst>
      <p:ext uri="{BB962C8B-B14F-4D97-AF65-F5344CB8AC3E}">
        <p14:creationId xmlns:p14="http://schemas.microsoft.com/office/powerpoint/2010/main" val="125237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2" name="Rectangle 1"/>
          <p:cNvSpPr/>
          <p:nvPr userDrawn="1"/>
        </p:nvSpPr>
        <p:spPr>
          <a:xfrm>
            <a:off x="0" y="0"/>
            <a:ext cx="91440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4213694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440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6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35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1569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258938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8" name="Text Placeholder 3"/>
          <p:cNvSpPr>
            <a:spLocks noGrp="1"/>
          </p:cNvSpPr>
          <p:nvPr>
            <p:ph type="body" sz="quarter" idx="13"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
        <p:nvSpPr>
          <p:cNvPr id="7"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276661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no logo">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457200" y="914400"/>
            <a:ext cx="8229600" cy="9144"/>
          </a:xfrm>
          <a:prstGeom prst="rect">
            <a:avLst/>
          </a:prstGeom>
          <a:solidFill>
            <a:schemeClr val="accent3"/>
          </a:solidFill>
          <a:ln w="12700" algn="in">
            <a:solidFill>
              <a:srgbClr val="FAA721"/>
            </a:solidFill>
            <a:miter lim="800000"/>
            <a:headEnd/>
            <a:tailEnd/>
          </a:ln>
          <a:effectLst/>
        </p:spPr>
        <p:txBody>
          <a:bodyPr rot="0" vert="horz" wrap="square" lIns="36562" tIns="36562" rIns="36562" bIns="36562" anchor="t" anchorCtr="0" upright="1">
            <a:noAutofit/>
          </a:bodyPr>
          <a:lstStyle/>
          <a:p>
            <a:endParaRPr lang="en-US"/>
          </a:p>
        </p:txBody>
      </p:sp>
      <p:sp>
        <p:nvSpPr>
          <p:cNvPr id="3"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3"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311409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logo only">
    <p:spTree>
      <p:nvGrpSpPr>
        <p:cNvPr id="1" name=""/>
        <p:cNvGrpSpPr/>
        <p:nvPr/>
      </p:nvGrpSpPr>
      <p:grpSpPr>
        <a:xfrm>
          <a:off x="0" y="0"/>
          <a:ext cx="0" cy="0"/>
          <a:chOff x="0" y="0"/>
          <a:chExt cx="0" cy="0"/>
        </a:xfrm>
      </p:grpSpPr>
      <p:sp>
        <p:nvSpPr>
          <p:cNvPr id="2" name="Rectangle 1"/>
          <p:cNvSpPr/>
          <p:nvPr userDrawn="1"/>
        </p:nvSpPr>
        <p:spPr>
          <a:xfrm>
            <a:off x="0" y="0"/>
            <a:ext cx="91440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89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9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vmlDrawing" Target="../drawings/vmlDrawing6.vml"/><Relationship Id="rId3" Type="http://schemas.openxmlformats.org/officeDocument/2006/relationships/slideLayout" Target="../slideLayouts/slideLayout22.xml"/><Relationship Id="rId21" Type="http://schemas.openxmlformats.org/officeDocument/2006/relationships/image" Target="../media/image1.e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oleObject" Target="../embeddings/oleObject6.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ags" Target="../tags/tag6.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oleObject" Target="../embeddings/oleObject11.bin"/><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ags" Target="../tags/tag11.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vmlDrawing" Target="../drawings/vmlDrawing11.vml"/><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2"/>
            </p:custDataLst>
            <p:extLst>
              <p:ext uri="{D42A27DB-BD31-4B8C-83A1-F6EECF244321}">
                <p14:modId xmlns:p14="http://schemas.microsoft.com/office/powerpoint/2010/main" val="357521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23" imgW="270" imgH="270" progId="TCLayout.ActiveDocument.1">
                  <p:embed/>
                </p:oleObj>
              </mc:Choice>
              <mc:Fallback>
                <p:oleObj name="think-cell Slide" r:id="rId23" imgW="270" imgH="270" progId="TCLayout.ActiveDocument.1">
                  <p:embed/>
                  <p:pic>
                    <p:nvPicPr>
                      <p:cNvPr id="9" name="Object 8"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7" name="Rectangle 6"/>
          <p:cNvSpPr>
            <a:spLocks noChangeArrowheads="1"/>
          </p:cNvSpPr>
          <p:nvPr/>
        </p:nvSpPr>
        <p:spPr bwMode="auto">
          <a:xfrm>
            <a:off x="457200" y="914400"/>
            <a:ext cx="8229600" cy="9144"/>
          </a:xfrm>
          <a:prstGeom prst="rect">
            <a:avLst/>
          </a:prstGeom>
          <a:solidFill>
            <a:schemeClr val="accent3"/>
          </a:solidFill>
          <a:ln w="12700" algn="in">
            <a:solidFill>
              <a:srgbClr val="FAA721"/>
            </a:solidFill>
            <a:miter lim="800000"/>
            <a:headEnd/>
            <a:tailEnd/>
          </a:ln>
          <a:effectLst/>
        </p:spPr>
        <p:txBody>
          <a:bodyPr rot="0" vert="horz" wrap="square" lIns="36562" tIns="36562" rIns="36562" bIns="36562" anchor="t" anchorCtr="0" upright="1">
            <a:noAutofit/>
          </a:bodyPr>
          <a:lstStyle/>
          <a:p>
            <a:endParaRPr lang="en-US"/>
          </a:p>
        </p:txBody>
      </p:sp>
      <p:pic>
        <p:nvPicPr>
          <p:cNvPr id="8" name="Picture 442" descr="C:\Users\kamercer\Desktop\HPC Bug.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0" y="6324600"/>
            <a:ext cx="1060450" cy="4818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1801" y="6627912"/>
            <a:ext cx="2209800" cy="169277"/>
          </a:xfrm>
          <a:prstGeom prst="rect">
            <a:avLst/>
          </a:prstGeom>
          <a:noFill/>
        </p:spPr>
        <p:txBody>
          <a:bodyPr wrap="square" lIns="0" tIns="0" rIns="0" bIns="0" rtlCol="0">
            <a:spAutoFit/>
          </a:bodyPr>
          <a:lstStyle/>
          <a:p>
            <a:pPr algn="r"/>
            <a:r>
              <a:rPr lang="en-US" sz="1000" dirty="0">
                <a:solidFill>
                  <a:schemeClr val="accent1"/>
                </a:solidFill>
                <a:latin typeface="Arial" panose="020B0604020202020204" pitchFamily="34" charset="0"/>
                <a:cs typeface="Arial" panose="020B0604020202020204" pitchFamily="34" charset="0"/>
              </a:rPr>
              <a:t> </a:t>
            </a:r>
            <a:fld id="{A5227E9D-7D62-4008-BFCE-C7B8B3FEB975}" type="slidenum">
              <a:rPr lang="en-US" sz="1100" smtClean="0">
                <a:solidFill>
                  <a:schemeClr val="accent1"/>
                </a:solidFill>
                <a:latin typeface="Arial" panose="020B0604020202020204" pitchFamily="34" charset="0"/>
                <a:cs typeface="Arial" panose="020B0604020202020204" pitchFamily="34" charset="0"/>
              </a:rPr>
              <a:pPr algn="r"/>
              <a:t>‹#›</a:t>
            </a:fld>
            <a:endParaRPr lang="en-US" sz="11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224936"/>
      </p:ext>
    </p:extLst>
  </p:cSld>
  <p:clrMap bg1="lt1" tx1="dk1" bg2="lt2" tx2="dk2" accent1="accent1" accent2="accent2" accent3="accent3" accent4="accent4" accent5="accent5" accent6="accent6" hlink="hlink" folHlink="folHlink"/>
  <p:sldLayoutIdLst>
    <p:sldLayoutId id="2147483659" r:id="rId1"/>
    <p:sldLayoutId id="2147483656" r:id="rId2"/>
    <p:sldLayoutId id="2147483660" r:id="rId3"/>
    <p:sldLayoutId id="2147483650" r:id="rId4"/>
    <p:sldLayoutId id="2147483654" r:id="rId5"/>
    <p:sldLayoutId id="2147483655" r:id="rId6"/>
    <p:sldLayoutId id="2147483663" r:id="rId7"/>
    <p:sldLayoutId id="2147483661" r:id="rId8"/>
    <p:sldLayoutId id="2147483662" r:id="rId9"/>
    <p:sldLayoutId id="2147483666" r:id="rId10"/>
    <p:sldLayoutId id="2147483693" r:id="rId11"/>
    <p:sldLayoutId id="2147483700" r:id="rId12"/>
    <p:sldLayoutId id="2147483733" r:id="rId13"/>
    <p:sldLayoutId id="2147483774" r:id="rId14"/>
    <p:sldLayoutId id="2147483776" r:id="rId15"/>
    <p:sldLayoutId id="2147483778" r:id="rId16"/>
    <p:sldLayoutId id="2147483779" r:id="rId17"/>
    <p:sldLayoutId id="2147483780" r:id="rId18"/>
    <p:sldLayoutId id="2147483781"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9"/>
            </p:custDataLst>
            <p:extLst>
              <p:ext uri="{D42A27DB-BD31-4B8C-83A1-F6EECF244321}">
                <p14:modId xmlns:p14="http://schemas.microsoft.com/office/powerpoint/2010/main" val="1066490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20" imgW="270" imgH="270" progId="TCLayout.ActiveDocument.1">
                  <p:embed/>
                </p:oleObj>
              </mc:Choice>
              <mc:Fallback>
                <p:oleObj name="think-cell Slide" r:id="rId20" imgW="270" imgH="270" progId="TCLayout.ActiveDocument.1">
                  <p:embed/>
                  <p:pic>
                    <p:nvPicPr>
                      <p:cNvPr id="9" name="Object 8"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7" name="Rectangle 6"/>
          <p:cNvSpPr>
            <a:spLocks noChangeArrowheads="1"/>
          </p:cNvSpPr>
          <p:nvPr/>
        </p:nvSpPr>
        <p:spPr bwMode="auto">
          <a:xfrm>
            <a:off x="457200" y="914400"/>
            <a:ext cx="8229600" cy="9144"/>
          </a:xfrm>
          <a:prstGeom prst="rect">
            <a:avLst/>
          </a:prstGeom>
          <a:solidFill>
            <a:schemeClr val="accent3"/>
          </a:solidFill>
          <a:ln w="12700" algn="in">
            <a:solidFill>
              <a:srgbClr val="FAA721"/>
            </a:solidFill>
            <a:miter lim="800000"/>
            <a:headEnd/>
            <a:tailEnd/>
          </a:ln>
          <a:effectLst/>
        </p:spPr>
        <p:txBody>
          <a:bodyPr rot="0" vert="horz" wrap="square" lIns="36562" tIns="36562" rIns="36562" bIns="36562" anchor="t" anchorCtr="0" upright="1">
            <a:noAutofit/>
          </a:bodyPr>
          <a:lstStyle/>
          <a:p>
            <a:endParaRPr lang="en-US">
              <a:solidFill>
                <a:prstClr val="black"/>
              </a:solidFill>
            </a:endParaRPr>
          </a:p>
        </p:txBody>
      </p:sp>
      <p:sp>
        <p:nvSpPr>
          <p:cNvPr id="10" name="TextBox 9"/>
          <p:cNvSpPr txBox="1"/>
          <p:nvPr/>
        </p:nvSpPr>
        <p:spPr>
          <a:xfrm>
            <a:off x="6781801" y="6627912"/>
            <a:ext cx="2209800" cy="169277"/>
          </a:xfrm>
          <a:prstGeom prst="rect">
            <a:avLst/>
          </a:prstGeom>
          <a:noFill/>
        </p:spPr>
        <p:txBody>
          <a:bodyPr wrap="square" lIns="0" tIns="0" rIns="0" bIns="0" rtlCol="0">
            <a:spAutoFit/>
          </a:bodyPr>
          <a:lstStyle/>
          <a:p>
            <a:pPr algn="r"/>
            <a:r>
              <a:rPr lang="en-US" sz="1000" dirty="0">
                <a:solidFill>
                  <a:srgbClr val="094975"/>
                </a:solidFill>
                <a:cs typeface="Arial" panose="020B0604020202020204" pitchFamily="34" charset="0"/>
              </a:rPr>
              <a:t> </a:t>
            </a:r>
            <a:fld id="{A5227E9D-7D62-4008-BFCE-C7B8B3FEB975}" type="slidenum">
              <a:rPr lang="en-US" sz="1100" smtClean="0">
                <a:solidFill>
                  <a:srgbClr val="094975"/>
                </a:solidFill>
                <a:cs typeface="Arial" panose="020B0604020202020204" pitchFamily="34" charset="0"/>
              </a:rPr>
              <a:pPr algn="r"/>
              <a:t>‹#›</a:t>
            </a:fld>
            <a:endParaRPr lang="en-US" sz="1100" dirty="0">
              <a:solidFill>
                <a:srgbClr val="094975"/>
              </a:solidFill>
              <a:cs typeface="Arial" panose="020B0604020202020204" pitchFamily="34" charset="0"/>
            </a:endParaRPr>
          </a:p>
        </p:txBody>
      </p:sp>
    </p:spTree>
    <p:extLst>
      <p:ext uri="{BB962C8B-B14F-4D97-AF65-F5344CB8AC3E}">
        <p14:creationId xmlns:p14="http://schemas.microsoft.com/office/powerpoint/2010/main" val="25164645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3" r:id="rId10"/>
    <p:sldLayoutId id="2147483724" r:id="rId11"/>
    <p:sldLayoutId id="2147483725" r:id="rId12"/>
    <p:sldLayoutId id="2147483726" r:id="rId13"/>
    <p:sldLayoutId id="2147483727" r:id="rId14"/>
    <p:sldLayoutId id="2147483728" r:id="rId15"/>
    <p:sldLayoutId id="2147483729"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13" imgW="270" imgH="270" progId="TCLayout.ActiveDocument.1">
                  <p:embed/>
                </p:oleObj>
              </mc:Choice>
              <mc:Fallback>
                <p:oleObj name="think-cell Slide" r:id="rId13" imgW="270" imgH="270" progId="TCLayout.ActiveDocument.1">
                  <p:embed/>
                  <p:pic>
                    <p:nvPicPr>
                      <p:cNvPr id="9" name="Object 8" hidden="1"/>
                      <p:cNvPicPr/>
                      <p:nvPr/>
                    </p:nvPicPr>
                    <p:blipFill>
                      <a:blip r:embed="rId14"/>
                      <a:stretch>
                        <a:fillRect/>
                      </a:stretch>
                    </p:blipFill>
                    <p:spPr>
                      <a:xfrm>
                        <a:off x="1589" y="1592"/>
                        <a:ext cx="1587" cy="1587"/>
                      </a:xfrm>
                      <a:prstGeom prst="rect">
                        <a:avLst/>
                      </a:prstGeom>
                    </p:spPr>
                  </p:pic>
                </p:oleObj>
              </mc:Fallback>
            </mc:AlternateContent>
          </a:graphicData>
        </a:graphic>
      </p:graphicFrame>
      <p:sp>
        <p:nvSpPr>
          <p:cNvPr id="7" name="Rectangle 6"/>
          <p:cNvSpPr>
            <a:spLocks noChangeArrowheads="1"/>
          </p:cNvSpPr>
          <p:nvPr/>
        </p:nvSpPr>
        <p:spPr bwMode="auto">
          <a:xfrm>
            <a:off x="457200" y="914400"/>
            <a:ext cx="8229600" cy="9144"/>
          </a:xfrm>
          <a:prstGeom prst="rect">
            <a:avLst/>
          </a:prstGeom>
          <a:solidFill>
            <a:schemeClr val="accent3"/>
          </a:solidFill>
          <a:ln w="12700" algn="in">
            <a:solidFill>
              <a:srgbClr val="FAA721"/>
            </a:solidFill>
            <a:miter lim="800000"/>
            <a:headEnd/>
            <a:tailEnd/>
          </a:ln>
          <a:effectLst/>
        </p:spPr>
        <p:txBody>
          <a:bodyPr rot="0" vert="horz" wrap="square" lIns="27422" tIns="27422" rIns="27422" bIns="27422" anchor="t" anchorCtr="0" upright="1">
            <a:noAutofit/>
          </a:bodyPr>
          <a:lstStyle/>
          <a:p>
            <a:endParaRPr lang="en-US" sz="1350">
              <a:solidFill>
                <a:prstClr val="black"/>
              </a:solidFill>
            </a:endParaRPr>
          </a:p>
        </p:txBody>
      </p:sp>
      <p:sp>
        <p:nvSpPr>
          <p:cNvPr id="10" name="TextBox 9"/>
          <p:cNvSpPr txBox="1"/>
          <p:nvPr/>
        </p:nvSpPr>
        <p:spPr>
          <a:xfrm>
            <a:off x="6781801" y="6627914"/>
            <a:ext cx="2209800" cy="126958"/>
          </a:xfrm>
          <a:prstGeom prst="rect">
            <a:avLst/>
          </a:prstGeom>
          <a:noFill/>
        </p:spPr>
        <p:txBody>
          <a:bodyPr wrap="square" lIns="0" tIns="0" rIns="0" bIns="0" rtlCol="0">
            <a:spAutoFit/>
          </a:bodyPr>
          <a:lstStyle/>
          <a:p>
            <a:pPr algn="r"/>
            <a:r>
              <a:rPr lang="en-US" sz="750" dirty="0">
                <a:solidFill>
                  <a:srgbClr val="094975"/>
                </a:solidFill>
                <a:cs typeface="Arial" panose="020B0604020202020204" pitchFamily="34" charset="0"/>
              </a:rPr>
              <a:t> </a:t>
            </a:r>
            <a:fld id="{A5227E9D-7D62-4008-BFCE-C7B8B3FEB975}" type="slidenum">
              <a:rPr lang="en-US" sz="825" smtClean="0">
                <a:solidFill>
                  <a:srgbClr val="094975"/>
                </a:solidFill>
                <a:cs typeface="Arial" panose="020B0604020202020204" pitchFamily="34" charset="0"/>
              </a:rPr>
              <a:pPr algn="r"/>
              <a:t>‹#›</a:t>
            </a:fld>
            <a:endParaRPr lang="en-US" sz="825" dirty="0">
              <a:solidFill>
                <a:srgbClr val="094975"/>
              </a:solidFill>
              <a:cs typeface="Arial" panose="020B0604020202020204" pitchFamily="34" charset="0"/>
            </a:endParaRPr>
          </a:p>
        </p:txBody>
      </p:sp>
    </p:spTree>
    <p:extLst>
      <p:ext uri="{BB962C8B-B14F-4D97-AF65-F5344CB8AC3E}">
        <p14:creationId xmlns:p14="http://schemas.microsoft.com/office/powerpoint/2010/main" val="381126134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17.bin"/><Relationship Id="rId10" Type="http://schemas.openxmlformats.org/officeDocument/2006/relationships/image" Target="../media/image7.png"/><Relationship Id="rId4" Type="http://schemas.openxmlformats.org/officeDocument/2006/relationships/notesSlide" Target="../notesSlides/notesSlide8.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18.bin"/><Relationship Id="rId10" Type="http://schemas.openxmlformats.org/officeDocument/2006/relationships/image" Target="../media/image7.png"/><Relationship Id="rId4" Type="http://schemas.openxmlformats.org/officeDocument/2006/relationships/notesSlide" Target="../notesSlides/notesSlide9.xml"/><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cid:image002.png@01D3BD39.852B0150"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hyperlink" Target="http://www.mass.gov/hpc"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mailto:HPC.INFO@mass.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18.bin"/><Relationship Id="rId10" Type="http://schemas.openxmlformats.org/officeDocument/2006/relationships/image" Target="../media/image7.png"/><Relationship Id="rId4" Type="http://schemas.openxmlformats.org/officeDocument/2006/relationships/notesSlide" Target="../notesSlides/notesSlide19.xml"/><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18.bin"/><Relationship Id="rId10" Type="http://schemas.openxmlformats.org/officeDocument/2006/relationships/image" Target="../media/image7.png"/><Relationship Id="rId4" Type="http://schemas.openxmlformats.org/officeDocument/2006/relationships/notesSlide" Target="../notesSlides/notesSlide20.xml"/><Relationship Id="rId9"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0.JP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16.bin"/><Relationship Id="rId10" Type="http://schemas.openxmlformats.org/officeDocument/2006/relationships/image" Target="../media/image7.png"/><Relationship Id="rId4" Type="http://schemas.openxmlformats.org/officeDocument/2006/relationships/notesSlide" Target="../notesSlides/notesSlide6.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52400" y="3200400"/>
            <a:ext cx="8763000" cy="2286000"/>
          </a:xfrm>
        </p:spPr>
        <p:txBody>
          <a:bodyPr anchor="ctr">
            <a:normAutofit lnSpcReduction="10000"/>
          </a:bodyPr>
          <a:lstStyle/>
          <a:p>
            <a:pPr algn="ctr"/>
            <a:r>
              <a:rPr lang="en-US" sz="2800" dirty="0">
                <a:solidFill>
                  <a:srgbClr val="094975"/>
                </a:solidFill>
              </a:rPr>
              <a:t>Introduction to the Massachusetts Health Policy Commission and the </a:t>
            </a:r>
          </a:p>
          <a:p>
            <a:pPr algn="ctr"/>
            <a:r>
              <a:rPr lang="en-US" sz="2800" dirty="0">
                <a:solidFill>
                  <a:srgbClr val="094975"/>
                </a:solidFill>
              </a:rPr>
              <a:t>Health Care Cost Growth Benchmark</a:t>
            </a:r>
          </a:p>
          <a:p>
            <a:endParaRPr lang="en-US" dirty="0"/>
          </a:p>
          <a:p>
            <a:r>
              <a:rPr lang="en-US" dirty="0"/>
              <a:t>Rhode Island Cost Trends Steering Committee Meeting </a:t>
            </a:r>
          </a:p>
          <a:p>
            <a:r>
              <a:rPr lang="en-US" dirty="0"/>
              <a:t>December 2, 2019</a:t>
            </a:r>
          </a:p>
        </p:txBody>
      </p:sp>
    </p:spTree>
    <p:extLst>
      <p:ext uri="{BB962C8B-B14F-4D97-AF65-F5344CB8AC3E}">
        <p14:creationId xmlns:p14="http://schemas.microsoft.com/office/powerpoint/2010/main" val="348879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ctrTitle"/>
          </p:nvPr>
        </p:nvSpPr>
        <p:spPr/>
        <p:txBody>
          <a:bodyPr/>
          <a:lstStyle/>
          <a:p>
            <a:r>
              <a:rPr lang="en-US" dirty="0"/>
              <a:t>The HPC employs four core strategies to realize its vision of better care, better health, and lower costs for all people of the Commonwealth. </a:t>
            </a:r>
          </a:p>
        </p:txBody>
      </p:sp>
      <p:sp>
        <p:nvSpPr>
          <p:cNvPr id="4" name="Rectangle 3"/>
          <p:cNvSpPr/>
          <p:nvPr/>
        </p:nvSpPr>
        <p:spPr>
          <a:xfrm>
            <a:off x="533400" y="1219200"/>
            <a:ext cx="3962400" cy="220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RESEARCH AND REPORT</a:t>
            </a:r>
          </a:p>
          <a:p>
            <a:pPr algn="ctr"/>
            <a:r>
              <a:rPr lang="en-US" sz="1600" dirty="0">
                <a:solidFill>
                  <a:schemeClr val="bg1"/>
                </a:solidFill>
                <a:latin typeface="Century Gothic" panose="020B0502020202020204" pitchFamily="34" charset="0"/>
              </a:rPr>
              <a:t>INVESTIGATE, ANALYZE, AND REPORT TRENDS AND INSIGHTS</a:t>
            </a:r>
          </a:p>
          <a:p>
            <a:pPr algn="ctr"/>
            <a:endParaRPr lang="en-US" sz="2400" dirty="0">
              <a:solidFill>
                <a:prstClr val="white"/>
              </a:solidFill>
              <a:latin typeface="Century Gothic" panose="020B0502020202020204" pitchFamily="34" charset="0"/>
            </a:endParaRPr>
          </a:p>
        </p:txBody>
      </p:sp>
      <p:sp>
        <p:nvSpPr>
          <p:cNvPr id="5" name="Rectangle 4"/>
          <p:cNvSpPr/>
          <p:nvPr/>
        </p:nvSpPr>
        <p:spPr>
          <a:xfrm>
            <a:off x="533400" y="3657600"/>
            <a:ext cx="3962400" cy="220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Century Gothic" panose="020B0502020202020204" pitchFamily="34" charset="0"/>
              </a:rPr>
              <a:t>WATCHDOG</a:t>
            </a:r>
          </a:p>
          <a:p>
            <a:pPr algn="ctr"/>
            <a:r>
              <a:rPr lang="en-US" sz="1600" dirty="0">
                <a:solidFill>
                  <a:schemeClr val="bg1"/>
                </a:solidFill>
                <a:latin typeface="Century Gothic" panose="020B0502020202020204" pitchFamily="34" charset="0"/>
              </a:rPr>
              <a:t>MONITOR AND INTERVENE WHEN NECESSARY TO ASSURE MARKET PERFORMANCE </a:t>
            </a:r>
          </a:p>
          <a:p>
            <a:pPr algn="ctr"/>
            <a:endParaRPr lang="en-US" sz="2400" dirty="0">
              <a:solidFill>
                <a:prstClr val="black"/>
              </a:solidFill>
              <a:latin typeface="Century Gothic" panose="020B0502020202020204" pitchFamily="34" charset="0"/>
            </a:endParaRPr>
          </a:p>
        </p:txBody>
      </p:sp>
      <p:sp>
        <p:nvSpPr>
          <p:cNvPr id="6" name="Rectangle 5"/>
          <p:cNvSpPr/>
          <p:nvPr/>
        </p:nvSpPr>
        <p:spPr>
          <a:xfrm>
            <a:off x="4680045" y="1219200"/>
            <a:ext cx="3962400" cy="2209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black"/>
                </a:solidFill>
                <a:latin typeface="Century Gothic" panose="020B0502020202020204" pitchFamily="34" charset="0"/>
              </a:rPr>
              <a:t>CONVENE</a:t>
            </a:r>
          </a:p>
          <a:p>
            <a:pPr algn="ctr"/>
            <a:r>
              <a:rPr lang="en-US" sz="1600" dirty="0">
                <a:solidFill>
                  <a:schemeClr val="tx1"/>
                </a:solidFill>
                <a:latin typeface="Century Gothic" panose="020B0502020202020204" pitchFamily="34" charset="0"/>
              </a:rPr>
              <a:t>BRING TOGETHER STAKEHOLDER COMMUNITY TO INFLUENCE THEIR ACTIONS ON A TOPIC OR PROBLEM</a:t>
            </a:r>
          </a:p>
          <a:p>
            <a:pPr algn="ctr"/>
            <a:endParaRPr lang="en-US" sz="2400" dirty="0">
              <a:solidFill>
                <a:prstClr val="black"/>
              </a:solidFill>
              <a:latin typeface="Century Gothic" panose="020B0502020202020204" pitchFamily="34" charset="0"/>
            </a:endParaRPr>
          </a:p>
        </p:txBody>
      </p:sp>
      <p:sp>
        <p:nvSpPr>
          <p:cNvPr id="7" name="Rectangle 6"/>
          <p:cNvSpPr/>
          <p:nvPr/>
        </p:nvSpPr>
        <p:spPr>
          <a:xfrm>
            <a:off x="4680045" y="3657600"/>
            <a:ext cx="3962400"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PARTNER</a:t>
            </a:r>
          </a:p>
          <a:p>
            <a:pPr algn="ctr"/>
            <a:r>
              <a:rPr lang="en-US" sz="1600" dirty="0">
                <a:solidFill>
                  <a:schemeClr val="bg1"/>
                </a:solidFill>
                <a:latin typeface="Century Gothic" panose="020B0502020202020204" pitchFamily="34" charset="0"/>
              </a:rPr>
              <a:t>ENGAGE WITH INDIVIDUALS, GROUPS,  AND ORGANIZATIONS TO ACHIEVE MUTUAL GOALS</a:t>
            </a:r>
          </a:p>
          <a:p>
            <a:pPr algn="ctr"/>
            <a:endParaRPr lang="en-US" dirty="0">
              <a:solidFill>
                <a:prstClr val="white"/>
              </a:solidFill>
              <a:latin typeface="Century Gothic" panose="020B0502020202020204" pitchFamily="34" charset="0"/>
            </a:endParaRPr>
          </a:p>
        </p:txBody>
      </p:sp>
      <p:sp>
        <p:nvSpPr>
          <p:cNvPr id="8" name="Rectangle 7"/>
          <p:cNvSpPr/>
          <p:nvPr/>
        </p:nvSpPr>
        <p:spPr>
          <a:xfrm>
            <a:off x="2270317" y="2259399"/>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410484">
            <a:off x="2122529" y="2254738"/>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220719">
            <a:off x="2005336" y="2282932"/>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0936346">
            <a:off x="1893032" y="2301387"/>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0200" y="2087471"/>
            <a:ext cx="1521900" cy="13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44" name="Picture 4" descr="Related im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17647"/>
          <a:stretch/>
        </p:blipFill>
        <p:spPr bwMode="auto">
          <a:xfrm>
            <a:off x="4790707" y="2270442"/>
            <a:ext cx="368011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descr="Image result for silhouette massachuset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AutoShape 13" descr="Image result for silhouette massachuset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AutoShape 15" descr="Image result for silhouette massachuset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AutoShape 17" descr="Image result for silhouette massachusetts"/>
          <p:cNvSpPr>
            <a:spLocks noChangeAspect="1" noChangeArrowheads="1"/>
          </p:cNvSpPr>
          <p:nvPr/>
        </p:nvSpPr>
        <p:spPr bwMode="auto">
          <a:xfrm>
            <a:off x="685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AutoShape 19" descr="Image result for silhouette massachuset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AutoShape 21" descr="Image result for silhouette massachusett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AutoShape 23" descr="Image result for silhouette massachusett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AutoShape 25" descr="Image result for silhouette massachusett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AutoShape 27" descr="Image result for silhouette massachusett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AutoShape 29" descr="Image result for silhouette massachusett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AutoShape 31" descr="http://www.supercoloring.com/sites/default/files/silhouettes/2015/05/massachusetts-map-black-silhouette.sv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378310" name="Picture 6" descr="Image result for partnership silhouett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8043" y="4649456"/>
            <a:ext cx="2445441" cy="121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9" descr="C:\Users\rwillmer\Downloads\noun_analyze system_2306286 (4).png">
            <a:extLst>
              <a:ext uri="{FF2B5EF4-FFF2-40B4-BE49-F238E27FC236}">
                <a16:creationId xmlns:a16="http://schemas.microsoft.com/office/drawing/2014/main" id="{0FDA7D57-6629-4724-AEB9-97CDDB0C60C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833" t="25542" r="18411" b="21393"/>
          <a:stretch/>
        </p:blipFill>
        <p:spPr bwMode="auto">
          <a:xfrm>
            <a:off x="1953924" y="4832059"/>
            <a:ext cx="1221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9C67F2-C598-4E28-88AE-9931F9EE20DF}"/>
              </a:ext>
            </a:extLst>
          </p:cNvPr>
          <p:cNvSpPr/>
          <p:nvPr/>
        </p:nvSpPr>
        <p:spPr>
          <a:xfrm>
            <a:off x="4572000" y="1074737"/>
            <a:ext cx="4343400" cy="555466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AADE935-8628-44B7-826B-C8FD3EA63289}"/>
              </a:ext>
            </a:extLst>
          </p:cNvPr>
          <p:cNvSpPr/>
          <p:nvPr/>
        </p:nvSpPr>
        <p:spPr>
          <a:xfrm>
            <a:off x="260445" y="3498559"/>
            <a:ext cx="4530262" cy="2667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53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2012 to 2018, annual health care spending growth averaged 3.4%, below the state benchmark.</a:t>
            </a:r>
          </a:p>
        </p:txBody>
      </p:sp>
      <p:grpSp>
        <p:nvGrpSpPr>
          <p:cNvPr id="3" name="Group 2">
            <a:extLst>
              <a:ext uri="{FF2B5EF4-FFF2-40B4-BE49-F238E27FC236}">
                <a16:creationId xmlns:a16="http://schemas.microsoft.com/office/drawing/2014/main" id="{03F16363-11BE-4DC6-B585-9FACEB0D5B0E}"/>
              </a:ext>
            </a:extLst>
          </p:cNvPr>
          <p:cNvGrpSpPr/>
          <p:nvPr/>
        </p:nvGrpSpPr>
        <p:grpSpPr>
          <a:xfrm>
            <a:off x="295275" y="5593140"/>
            <a:ext cx="8467725" cy="807660"/>
            <a:chOff x="295275" y="5593140"/>
            <a:chExt cx="8467725" cy="807660"/>
          </a:xfrm>
        </p:grpSpPr>
        <p:sp>
          <p:nvSpPr>
            <p:cNvPr id="9" name="Rectangle 8"/>
            <p:cNvSpPr/>
            <p:nvPr/>
          </p:nvSpPr>
          <p:spPr>
            <a:xfrm>
              <a:off x="457200" y="5601511"/>
              <a:ext cx="8305800" cy="784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95275" y="5731386"/>
              <a:ext cx="3048000" cy="553998"/>
            </a:xfrm>
            <a:prstGeom prst="rect">
              <a:avLst/>
            </a:prstGeom>
            <a:noFill/>
          </p:spPr>
          <p:txBody>
            <a:bodyPr wrap="square" rtlCol="0">
              <a:spAutoFit/>
            </a:bodyPr>
            <a:lstStyle/>
            <a:p>
              <a:pPr algn="r" defTabSz="913962">
                <a:defRPr/>
              </a:pPr>
              <a:r>
                <a:rPr lang="en-US" sz="1500" b="1" dirty="0">
                  <a:solidFill>
                    <a:schemeClr val="bg1"/>
                  </a:solidFill>
                </a:rPr>
                <a:t>The initial estimate of THCE per capita growth for 2018 is</a:t>
              </a:r>
              <a:endParaRPr lang="en-US" sz="1500" b="1" dirty="0">
                <a:solidFill>
                  <a:schemeClr val="bg1"/>
                </a:solidFill>
                <a:latin typeface="+mj-lt"/>
              </a:endParaRPr>
            </a:p>
          </p:txBody>
        </p:sp>
        <p:sp>
          <p:nvSpPr>
            <p:cNvPr id="16" name="TextBox 15"/>
            <p:cNvSpPr txBox="1"/>
            <p:nvPr/>
          </p:nvSpPr>
          <p:spPr>
            <a:xfrm>
              <a:off x="5562600" y="5615970"/>
              <a:ext cx="3200400" cy="784830"/>
            </a:xfrm>
            <a:prstGeom prst="rect">
              <a:avLst/>
            </a:prstGeom>
            <a:noFill/>
          </p:spPr>
          <p:txBody>
            <a:bodyPr wrap="square" rtlCol="0">
              <a:spAutoFit/>
            </a:bodyPr>
            <a:lstStyle/>
            <a:p>
              <a:pPr defTabSz="913962">
                <a:defRPr/>
              </a:pPr>
              <a:r>
                <a:rPr lang="en-US" sz="1500" b="1" dirty="0">
                  <a:solidFill>
                    <a:schemeClr val="bg1"/>
                  </a:solidFill>
                </a:rPr>
                <a:t>This is the third consecutive year it met or fell below the health care cost growth benchmark.</a:t>
              </a:r>
            </a:p>
          </p:txBody>
        </p:sp>
        <p:sp>
          <p:nvSpPr>
            <p:cNvPr id="19" name="TextBox 18"/>
            <p:cNvSpPr txBox="1"/>
            <p:nvPr/>
          </p:nvSpPr>
          <p:spPr>
            <a:xfrm>
              <a:off x="3326236" y="5593140"/>
              <a:ext cx="1828800" cy="769441"/>
            </a:xfrm>
            <a:prstGeom prst="rect">
              <a:avLst/>
            </a:prstGeom>
            <a:noFill/>
          </p:spPr>
          <p:txBody>
            <a:bodyPr wrap="square" rtlCol="0">
              <a:spAutoFit/>
            </a:bodyPr>
            <a:lstStyle/>
            <a:p>
              <a:r>
                <a:rPr lang="en-US" sz="4400" b="1" spc="-150" dirty="0">
                  <a:ln>
                    <a:solidFill>
                      <a:schemeClr val="bg1"/>
                    </a:solidFill>
                  </a:ln>
                  <a:solidFill>
                    <a:schemeClr val="bg1"/>
                  </a:solidFill>
                  <a:effectLst>
                    <a:outerShdw dist="63500" dir="2700000" algn="tl" rotWithShape="0">
                      <a:schemeClr val="bg2">
                        <a:lumMod val="75000"/>
                      </a:schemeClr>
                    </a:outerShdw>
                  </a:effectLst>
                  <a:latin typeface="+mj-lt"/>
                </a:rPr>
                <a:t>3.1%</a:t>
              </a:r>
            </a:p>
          </p:txBody>
        </p:sp>
        <p:sp>
          <p:nvSpPr>
            <p:cNvPr id="20" name="Right Arrow 19"/>
            <p:cNvSpPr/>
            <p:nvPr/>
          </p:nvSpPr>
          <p:spPr>
            <a:xfrm>
              <a:off x="4714875" y="5702468"/>
              <a:ext cx="771525" cy="58291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grpSp>
      <p:pic>
        <p:nvPicPr>
          <p:cNvPr id="10" name="Picture 9" descr="THCE-Chart-PerCaptia-PPT.pdf">
            <a:extLst>
              <a:ext uri="{FF2B5EF4-FFF2-40B4-BE49-F238E27FC236}">
                <a16:creationId xmlns:a16="http://schemas.microsoft.com/office/drawing/2014/main" id="{BE4AEA60-A7A1-458E-BF7C-B143AABB7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00" y="1289780"/>
            <a:ext cx="8051800" cy="4127500"/>
          </a:xfrm>
          <a:prstGeom prst="rect">
            <a:avLst/>
          </a:prstGeom>
        </p:spPr>
      </p:pic>
    </p:spTree>
    <p:extLst>
      <p:ext uri="{BB962C8B-B14F-4D97-AF65-F5344CB8AC3E}">
        <p14:creationId xmlns:p14="http://schemas.microsoft.com/office/powerpoint/2010/main" val="66082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55631" cy="1143000"/>
          </a:xfrm>
        </p:spPr>
        <p:txBody>
          <a:bodyPr>
            <a:normAutofit/>
          </a:bodyPr>
          <a:lstStyle/>
          <a:p>
            <a:pPr algn="l"/>
            <a:r>
              <a:rPr lang="en-US" sz="1800" b="1" dirty="0">
                <a:solidFill>
                  <a:schemeClr val="accent1"/>
                </a:solidFill>
              </a:rPr>
              <a:t>Commercial spending growth in Massachusetts has been below the national rate every year since 2013, generating billions in avoided spending.</a:t>
            </a:r>
          </a:p>
        </p:txBody>
      </p:sp>
      <p:sp>
        <p:nvSpPr>
          <p:cNvPr id="3" name="Rectangle 2"/>
          <p:cNvSpPr/>
          <p:nvPr/>
        </p:nvSpPr>
        <p:spPr>
          <a:xfrm>
            <a:off x="463143" y="972234"/>
            <a:ext cx="8180524" cy="307777"/>
          </a:xfrm>
          <a:prstGeom prst="rect">
            <a:avLst/>
          </a:prstGeom>
        </p:spPr>
        <p:txBody>
          <a:bodyPr wrap="square">
            <a:spAutoFit/>
          </a:bodyPr>
          <a:lstStyle/>
          <a:p>
            <a:r>
              <a:rPr lang="en-US" sz="1400" i="1" dirty="0">
                <a:solidFill>
                  <a:srgbClr val="A5A5A5"/>
                </a:solidFill>
              </a:rPr>
              <a:t>Annual growth in commercial medical spending per enrollee, Massachusetts and the U.S., 2006-2018</a:t>
            </a:r>
          </a:p>
        </p:txBody>
      </p:sp>
      <p:sp>
        <p:nvSpPr>
          <p:cNvPr id="8" name="Rectangle 7"/>
          <p:cNvSpPr/>
          <p:nvPr/>
        </p:nvSpPr>
        <p:spPr>
          <a:xfrm>
            <a:off x="954237" y="6396335"/>
            <a:ext cx="7798141" cy="461665"/>
          </a:xfrm>
          <a:prstGeom prst="rect">
            <a:avLst/>
          </a:prstGeom>
        </p:spPr>
        <p:txBody>
          <a:bodyPr wrap="square">
            <a:spAutoFit/>
          </a:bodyPr>
          <a:lstStyle/>
          <a:p>
            <a:r>
              <a:rPr lang="en-US" sz="800" dirty="0">
                <a:solidFill>
                  <a:prstClr val="white">
                    <a:lumMod val="50000"/>
                  </a:prstClr>
                </a:solidFill>
              </a:rPr>
              <a:t>Notes: U.S. data includes Massachusetts. U.S. data point for 2018 is partially projected. MA data point for 2018 is preliminary.</a:t>
            </a:r>
          </a:p>
          <a:p>
            <a:r>
              <a:rPr lang="en-US" sz="800" dirty="0">
                <a:solidFill>
                  <a:prstClr val="white">
                    <a:lumMod val="50000"/>
                  </a:prstClr>
                </a:solidFill>
              </a:rPr>
              <a:t>Sources: CMS National Healthcare Expenditure Accounts, Personal Health Care Expenditures Data (U.S. 2014-2018) ; CMS State Healthcare Expenditure Accounts (U.S. 2000-2014 and MA 2000-2014); CHIA Annual Report THCE </a:t>
            </a:r>
            <a:r>
              <a:rPr lang="en-US" sz="800" dirty="0" err="1">
                <a:solidFill>
                  <a:prstClr val="white">
                    <a:lumMod val="50000"/>
                  </a:prstClr>
                </a:solidFill>
              </a:rPr>
              <a:t>Databooks</a:t>
            </a:r>
            <a:r>
              <a:rPr lang="en-US" sz="800" dirty="0">
                <a:solidFill>
                  <a:prstClr val="white">
                    <a:lumMod val="50000"/>
                  </a:prstClr>
                </a:solidFill>
              </a:rPr>
              <a:t>  (MA 2014-2018).</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3343" r="5165" b="6059"/>
          <a:stretch/>
        </p:blipFill>
        <p:spPr bwMode="auto">
          <a:xfrm>
            <a:off x="231169" y="1304544"/>
            <a:ext cx="8681663" cy="497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20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1800" b="1" dirty="0">
                <a:solidFill>
                  <a:schemeClr val="accent1"/>
                </a:solidFill>
              </a:rPr>
              <a:t>Since 2013, total hospital spending growth (inpatient and outpatient) in Massachusetts has been far below national growth rates</a:t>
            </a:r>
          </a:p>
        </p:txBody>
      </p:sp>
      <p:sp>
        <p:nvSpPr>
          <p:cNvPr id="3" name="Rectangle 2"/>
          <p:cNvSpPr/>
          <p:nvPr/>
        </p:nvSpPr>
        <p:spPr>
          <a:xfrm>
            <a:off x="940988" y="6259286"/>
            <a:ext cx="8001000" cy="553998"/>
          </a:xfrm>
          <a:prstGeom prst="rect">
            <a:avLst/>
          </a:prstGeom>
        </p:spPr>
        <p:txBody>
          <a:bodyPr wrap="square">
            <a:spAutoFit/>
          </a:bodyPr>
          <a:lstStyle/>
          <a:p>
            <a:r>
              <a:rPr lang="en-US" sz="1000" dirty="0">
                <a:solidFill>
                  <a:prstClr val="white">
                    <a:lumMod val="50000"/>
                  </a:prstClr>
                </a:solidFill>
              </a:rPr>
              <a:t>Notes: US data include Massachusetts. Pharmacy spending is net of rebates.</a:t>
            </a:r>
          </a:p>
          <a:p>
            <a:r>
              <a:rPr lang="en-US" sz="1000" dirty="0">
                <a:solidFill>
                  <a:prstClr val="white">
                    <a:lumMod val="50000"/>
                  </a:prstClr>
                </a:solidFill>
              </a:rPr>
              <a:t>Sources: Centers for Medicare and Medicaid Services, National Healthcare Expenditure Accounts, Private Health Insurance Expenditures and Enrollment Data (U.S. 2013-2017); Center for Health Information and Analysis Annual Reports (MA 2013-2017).</a:t>
            </a:r>
          </a:p>
        </p:txBody>
      </p:sp>
      <p:pic>
        <p:nvPicPr>
          <p:cNvPr id="5122" name="Picture 2" descr="S:\HPC-RCT\Cost Trend Hearings\2018 CTH\Design\Exhibits\2018 CTH exhibits_5 yr comm spending.png"/>
          <p:cNvPicPr>
            <a:picLocks noChangeAspect="1" noChangeArrowheads="1"/>
          </p:cNvPicPr>
          <p:nvPr/>
        </p:nvPicPr>
        <p:blipFill rotWithShape="1">
          <a:blip r:embed="rId2">
            <a:extLst>
              <a:ext uri="{28A0092B-C50C-407E-A947-70E740481C1C}">
                <a14:useLocalDpi xmlns:a14="http://schemas.microsoft.com/office/drawing/2010/main" val="0"/>
              </a:ext>
            </a:extLst>
          </a:blip>
          <a:srcRect t="7543" b="3057"/>
          <a:stretch/>
        </p:blipFill>
        <p:spPr bwMode="auto">
          <a:xfrm>
            <a:off x="603531" y="1219200"/>
            <a:ext cx="8305800" cy="4386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914400"/>
            <a:ext cx="8229600" cy="307777"/>
          </a:xfrm>
          <a:prstGeom prst="rect">
            <a:avLst/>
          </a:prstGeom>
        </p:spPr>
        <p:txBody>
          <a:bodyPr wrap="square">
            <a:spAutoFit/>
          </a:bodyPr>
          <a:lstStyle/>
          <a:p>
            <a:r>
              <a:rPr lang="en-US" sz="1400" i="1" dirty="0">
                <a:solidFill>
                  <a:srgbClr val="A5A5A5"/>
                </a:solidFill>
              </a:rPr>
              <a:t>2013 – 2017 cumulative growth in commercial spending by service category, MA and U.S.</a:t>
            </a:r>
          </a:p>
        </p:txBody>
      </p:sp>
      <p:sp>
        <p:nvSpPr>
          <p:cNvPr id="5" name="Rectangle 4"/>
          <p:cNvSpPr/>
          <p:nvPr/>
        </p:nvSpPr>
        <p:spPr>
          <a:xfrm>
            <a:off x="705592" y="5606143"/>
            <a:ext cx="7968343" cy="5442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If Massachusetts commercial spending grew at the national rate from 2013-2017, residents would have spent $1.7B more in 2017 alone ($367 per person) </a:t>
            </a:r>
          </a:p>
        </p:txBody>
      </p:sp>
    </p:spTree>
    <p:extLst>
      <p:ext uri="{BB962C8B-B14F-4D97-AF65-F5344CB8AC3E}">
        <p14:creationId xmlns:p14="http://schemas.microsoft.com/office/powerpoint/2010/main" val="358722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5187"/>
            <a:ext cx="8229600" cy="685800"/>
          </a:xfrm>
        </p:spPr>
        <p:txBody>
          <a:bodyPr/>
          <a:lstStyle/>
          <a:p>
            <a:r>
              <a:rPr lang="en-US" dirty="0">
                <a:latin typeface="+mj-lt"/>
              </a:rPr>
              <a:t>Unit price increases have moderated, and utilization growth is level, leading to lower cost growth among Massachusetts’ largest insurers.</a:t>
            </a:r>
          </a:p>
        </p:txBody>
      </p:sp>
      <p:sp>
        <p:nvSpPr>
          <p:cNvPr id="5" name="Rectangle 4"/>
          <p:cNvSpPr/>
          <p:nvPr/>
        </p:nvSpPr>
        <p:spPr>
          <a:xfrm>
            <a:off x="420624" y="987623"/>
            <a:ext cx="8382000" cy="307777"/>
          </a:xfrm>
          <a:prstGeom prst="rect">
            <a:avLst/>
          </a:prstGeom>
        </p:spPr>
        <p:txBody>
          <a:bodyPr wrap="square">
            <a:spAutoFit/>
          </a:bodyPr>
          <a:lstStyle/>
          <a:p>
            <a:r>
              <a:rPr lang="en-US" sz="1400" i="1" dirty="0">
                <a:solidFill>
                  <a:srgbClr val="A5A5A5"/>
                </a:solidFill>
              </a:rPr>
              <a:t>Average annual growth in spending by component for top three Massachusetts payers, 2016-2018</a:t>
            </a:r>
          </a:p>
        </p:txBody>
      </p:sp>
      <p:sp>
        <p:nvSpPr>
          <p:cNvPr id="3" name="Text Placeholder 2"/>
          <p:cNvSpPr>
            <a:spLocks noGrp="1"/>
          </p:cNvSpPr>
          <p:nvPr>
            <p:ph type="body" sz="quarter" idx="12"/>
          </p:nvPr>
        </p:nvSpPr>
        <p:spPr>
          <a:xfrm>
            <a:off x="1060450" y="6324600"/>
            <a:ext cx="7626350" cy="533400"/>
          </a:xfrm>
        </p:spPr>
        <p:txBody>
          <a:bodyPr/>
          <a:lstStyle/>
          <a:p>
            <a:r>
              <a:rPr lang="en-US" sz="900" dirty="0"/>
              <a:t>Notes: Average of medical expenditure trend by year 2016-2018. BCBSMA = Blue Cross Blue Shield of Massachusetts; THP = Tufts Health Plan; HPHC = Harvard Pilgrim Health Care.</a:t>
            </a:r>
          </a:p>
          <a:p>
            <a:r>
              <a:rPr lang="en-US" sz="900" dirty="0"/>
              <a:t>Source: HPC analysis of Pre-Filed Testimony pursuant to the 2019 Annual Cost Trends Hearing</a:t>
            </a:r>
          </a:p>
        </p:txBody>
      </p:sp>
      <p:pic>
        <p:nvPicPr>
          <p:cNvPr id="12290" name="Picture 2" descr="C:\Users\dauerbach\AppData\Local\Microsoft\Windows\Temporary Internet Files\Content.Outlook\FQHB6ZK1\2019 CTH exhibits_Price util serv mix from PFT (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0" t="11429" r="1687" b="13657"/>
          <a:stretch/>
        </p:blipFill>
        <p:spPr bwMode="auto">
          <a:xfrm>
            <a:off x="80546" y="1734312"/>
            <a:ext cx="8982909" cy="407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626" y="0"/>
            <a:ext cx="8229600" cy="685800"/>
          </a:xfrm>
        </p:spPr>
        <p:txBody>
          <a:bodyPr/>
          <a:lstStyle/>
          <a:p>
            <a:pPr algn="l"/>
            <a:r>
              <a:rPr lang="en-US" sz="1800" b="1" dirty="0">
                <a:solidFill>
                  <a:schemeClr val="accent1"/>
                </a:solidFill>
                <a:latin typeface="+mn-lt"/>
              </a:rPr>
              <a:t>Why focus on health care costs? Nearly 40 cents of every additional dollar earned by Massachusetts families between 2016 and 2018 went to health care, more than take home income. </a:t>
            </a:r>
          </a:p>
        </p:txBody>
      </p:sp>
      <p:sp>
        <p:nvSpPr>
          <p:cNvPr id="6" name="Rectangle 5"/>
          <p:cNvSpPr/>
          <p:nvPr/>
        </p:nvSpPr>
        <p:spPr>
          <a:xfrm>
            <a:off x="450640" y="942975"/>
            <a:ext cx="8236160" cy="523220"/>
          </a:xfrm>
          <a:prstGeom prst="rect">
            <a:avLst/>
          </a:prstGeom>
        </p:spPr>
        <p:txBody>
          <a:bodyPr wrap="square">
            <a:spAutoFit/>
          </a:bodyPr>
          <a:lstStyle/>
          <a:p>
            <a:r>
              <a:rPr lang="en-US" sz="1400" i="1" dirty="0">
                <a:solidFill>
                  <a:srgbClr val="A5A5A5"/>
                </a:solidFill>
              </a:rPr>
              <a:t>Allocation of the increase in monthly compensation between 2016 and 2018 for a median Massachusetts family with health insurance through an employer</a:t>
            </a:r>
          </a:p>
        </p:txBody>
      </p:sp>
      <p:sp>
        <p:nvSpPr>
          <p:cNvPr id="9" name="Rectangle 8"/>
          <p:cNvSpPr/>
          <p:nvPr/>
        </p:nvSpPr>
        <p:spPr>
          <a:xfrm>
            <a:off x="914400" y="6027003"/>
            <a:ext cx="7924800" cy="830997"/>
          </a:xfrm>
          <a:prstGeom prst="rect">
            <a:avLst/>
          </a:prstGeom>
        </p:spPr>
        <p:txBody>
          <a:bodyPr wrap="square">
            <a:spAutoFit/>
          </a:bodyPr>
          <a:lstStyle/>
          <a:p>
            <a:r>
              <a:rPr lang="en-US" sz="800" dirty="0">
                <a:solidFill>
                  <a:prstClr val="white">
                    <a:lumMod val="50000"/>
                  </a:prstClr>
                </a:solidFill>
              </a:rPr>
              <a:t>Notes: Data represent Massachusetts families who obtain private health insurance through an employer. Massachusetts median family income grew from $95,207 to $101,548 over the period while mean family employer-sponsored insurance premiums grew from $18,955 to $21,801. Compensation is defined as employer premium contributions plus income as recorded in the ACS and is considered earnings. All premium payments are assumed non-taxable. Tax figures include income, payroll, and state income tax. </a:t>
            </a:r>
          </a:p>
          <a:p>
            <a:r>
              <a:rPr lang="en-US" sz="800" dirty="0">
                <a:solidFill>
                  <a:prstClr val="white">
                    <a:lumMod val="50000"/>
                  </a:prstClr>
                </a:solidFill>
              </a:rPr>
              <a:t>Sources: HPC analysis of Agency for Healthcare Research and Quality (AHRQ) Medical Expenditure Panel Survey Insurance Component (premiums) American Community Survey (ACS) 1-year files (income), and Center for Health Information and Analysis 2019 Annual Report (cost-sharing).</a:t>
            </a:r>
          </a:p>
        </p:txBody>
      </p:sp>
      <p:pic>
        <p:nvPicPr>
          <p:cNvPr id="8195" name="Picture 3" descr="C:\Users\hjames\AppData\Local\Microsoft\Windows\Temporary Internet Files\Content.Outlook\JLT7N8SM\2019 CTH exhibits_earnings increase to healthcare (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40" t="4051" r="10049" b="4442"/>
          <a:stretch/>
        </p:blipFill>
        <p:spPr bwMode="auto">
          <a:xfrm>
            <a:off x="1188720" y="1466194"/>
            <a:ext cx="6757416" cy="456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1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ctrTitle"/>
          </p:nvPr>
        </p:nvSpPr>
        <p:spPr/>
        <p:txBody>
          <a:bodyPr/>
          <a:lstStyle/>
          <a:p>
            <a:r>
              <a:rPr lang="en-US" dirty="0"/>
              <a:t>The HPC employs four core strategies to realize its vision of better care, better health, and lower costs for all people of the Commonwealth. </a:t>
            </a:r>
          </a:p>
        </p:txBody>
      </p:sp>
      <p:sp>
        <p:nvSpPr>
          <p:cNvPr id="4" name="Rectangle 3"/>
          <p:cNvSpPr/>
          <p:nvPr/>
        </p:nvSpPr>
        <p:spPr>
          <a:xfrm>
            <a:off x="533400" y="1219200"/>
            <a:ext cx="3962400" cy="220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RESEARCH AND REPORT</a:t>
            </a:r>
          </a:p>
          <a:p>
            <a:pPr algn="ctr"/>
            <a:r>
              <a:rPr lang="en-US" sz="1600" dirty="0">
                <a:solidFill>
                  <a:schemeClr val="bg1"/>
                </a:solidFill>
                <a:latin typeface="Century Gothic" panose="020B0502020202020204" pitchFamily="34" charset="0"/>
              </a:rPr>
              <a:t>INVESTIGATE, ANALYZE, AND REPORT TRENDS AND INSIGHTS</a:t>
            </a:r>
          </a:p>
          <a:p>
            <a:pPr algn="ctr"/>
            <a:endParaRPr lang="en-US" sz="2400" dirty="0">
              <a:solidFill>
                <a:prstClr val="white"/>
              </a:solidFill>
              <a:latin typeface="Century Gothic" panose="020B0502020202020204" pitchFamily="34" charset="0"/>
            </a:endParaRPr>
          </a:p>
        </p:txBody>
      </p:sp>
      <p:sp>
        <p:nvSpPr>
          <p:cNvPr id="5" name="Rectangle 4"/>
          <p:cNvSpPr/>
          <p:nvPr/>
        </p:nvSpPr>
        <p:spPr>
          <a:xfrm>
            <a:off x="533400" y="3657600"/>
            <a:ext cx="3962400" cy="220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Century Gothic" panose="020B0502020202020204" pitchFamily="34" charset="0"/>
              </a:rPr>
              <a:t>WATCHDOG</a:t>
            </a:r>
          </a:p>
          <a:p>
            <a:pPr algn="ctr"/>
            <a:r>
              <a:rPr lang="en-US" sz="1600" dirty="0">
                <a:solidFill>
                  <a:schemeClr val="bg1"/>
                </a:solidFill>
                <a:latin typeface="Century Gothic" panose="020B0502020202020204" pitchFamily="34" charset="0"/>
              </a:rPr>
              <a:t>MONITOR AND INTERVENE WHEN NECESSARY TO ASSURE MARKET PERFORMANCE </a:t>
            </a:r>
          </a:p>
          <a:p>
            <a:pPr algn="ctr"/>
            <a:endParaRPr lang="en-US" sz="2400" dirty="0">
              <a:solidFill>
                <a:prstClr val="black"/>
              </a:solidFill>
              <a:latin typeface="Century Gothic" panose="020B0502020202020204" pitchFamily="34" charset="0"/>
            </a:endParaRPr>
          </a:p>
        </p:txBody>
      </p:sp>
      <p:sp>
        <p:nvSpPr>
          <p:cNvPr id="6" name="Rectangle 5"/>
          <p:cNvSpPr/>
          <p:nvPr/>
        </p:nvSpPr>
        <p:spPr>
          <a:xfrm>
            <a:off x="4680045" y="1219200"/>
            <a:ext cx="3962400" cy="2209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black"/>
                </a:solidFill>
                <a:latin typeface="Century Gothic" panose="020B0502020202020204" pitchFamily="34" charset="0"/>
              </a:rPr>
              <a:t>CONVENE</a:t>
            </a:r>
          </a:p>
          <a:p>
            <a:pPr algn="ctr"/>
            <a:r>
              <a:rPr lang="en-US" sz="1600" dirty="0">
                <a:solidFill>
                  <a:schemeClr val="tx1"/>
                </a:solidFill>
                <a:latin typeface="Century Gothic" panose="020B0502020202020204" pitchFamily="34" charset="0"/>
              </a:rPr>
              <a:t>BRING TOGETHER STAKEHOLDER COMMUNITY TO INFLUENCE THEIR ACTIONS ON A TOPIC OR PROBLEM</a:t>
            </a:r>
          </a:p>
          <a:p>
            <a:pPr algn="ctr"/>
            <a:endParaRPr lang="en-US" sz="2400" dirty="0">
              <a:solidFill>
                <a:prstClr val="black"/>
              </a:solidFill>
              <a:latin typeface="Century Gothic" panose="020B0502020202020204" pitchFamily="34" charset="0"/>
            </a:endParaRPr>
          </a:p>
        </p:txBody>
      </p:sp>
      <p:sp>
        <p:nvSpPr>
          <p:cNvPr id="7" name="Rectangle 6"/>
          <p:cNvSpPr/>
          <p:nvPr/>
        </p:nvSpPr>
        <p:spPr>
          <a:xfrm>
            <a:off x="4680045" y="3657600"/>
            <a:ext cx="3962400"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PARTNER</a:t>
            </a:r>
          </a:p>
          <a:p>
            <a:pPr algn="ctr"/>
            <a:r>
              <a:rPr lang="en-US" sz="1600" dirty="0">
                <a:solidFill>
                  <a:schemeClr val="bg1"/>
                </a:solidFill>
                <a:latin typeface="Century Gothic" panose="020B0502020202020204" pitchFamily="34" charset="0"/>
              </a:rPr>
              <a:t>ENGAGE WITH INDIVIDUALS, GROUPS,  AND ORGANIZATIONS TO ACHIEVE MUTUAL GOALS</a:t>
            </a:r>
          </a:p>
          <a:p>
            <a:pPr algn="ctr"/>
            <a:endParaRPr lang="en-US" dirty="0">
              <a:solidFill>
                <a:prstClr val="white"/>
              </a:solidFill>
              <a:latin typeface="Century Gothic" panose="020B0502020202020204" pitchFamily="34" charset="0"/>
            </a:endParaRPr>
          </a:p>
        </p:txBody>
      </p:sp>
      <p:sp>
        <p:nvSpPr>
          <p:cNvPr id="8" name="Rectangle 7"/>
          <p:cNvSpPr/>
          <p:nvPr/>
        </p:nvSpPr>
        <p:spPr>
          <a:xfrm>
            <a:off x="2270317" y="2259399"/>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410484">
            <a:off x="2122529" y="2254738"/>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220719">
            <a:off x="2005336" y="2282932"/>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0936346">
            <a:off x="1893032" y="2301387"/>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0200" y="2087471"/>
            <a:ext cx="1521900" cy="13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44" name="Picture 4" descr="Related im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17647"/>
          <a:stretch/>
        </p:blipFill>
        <p:spPr bwMode="auto">
          <a:xfrm>
            <a:off x="4790707" y="2270442"/>
            <a:ext cx="368011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descr="Image result for silhouette massachuset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AutoShape 13" descr="Image result for silhouette massachuset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AutoShape 15" descr="Image result for silhouette massachuset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AutoShape 17" descr="Image result for silhouette massachusetts"/>
          <p:cNvSpPr>
            <a:spLocks noChangeAspect="1" noChangeArrowheads="1"/>
          </p:cNvSpPr>
          <p:nvPr/>
        </p:nvSpPr>
        <p:spPr bwMode="auto">
          <a:xfrm>
            <a:off x="685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AutoShape 19" descr="Image result for silhouette massachuset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AutoShape 21" descr="Image result for silhouette massachusett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AutoShape 23" descr="Image result for silhouette massachusett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AutoShape 25" descr="Image result for silhouette massachusett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AutoShape 27" descr="Image result for silhouette massachusett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AutoShape 29" descr="Image result for silhouette massachusett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AutoShape 31" descr="http://www.supercoloring.com/sites/default/files/silhouettes/2015/05/massachusetts-map-black-silhouette.sv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378310" name="Picture 6" descr="Image result for partnership silhouett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8043" y="4649456"/>
            <a:ext cx="2445441" cy="121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9" descr="C:\Users\rwillmer\Downloads\noun_analyze system_2306286 (4).png">
            <a:extLst>
              <a:ext uri="{FF2B5EF4-FFF2-40B4-BE49-F238E27FC236}">
                <a16:creationId xmlns:a16="http://schemas.microsoft.com/office/drawing/2014/main" id="{0FDA7D57-6629-4724-AEB9-97CDDB0C60C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833" t="25542" r="18411" b="21393"/>
          <a:stretch/>
        </p:blipFill>
        <p:spPr bwMode="auto">
          <a:xfrm>
            <a:off x="1953924" y="4832059"/>
            <a:ext cx="1221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9C67F2-C598-4E28-88AE-9931F9EE20DF}"/>
              </a:ext>
            </a:extLst>
          </p:cNvPr>
          <p:cNvSpPr/>
          <p:nvPr/>
        </p:nvSpPr>
        <p:spPr>
          <a:xfrm>
            <a:off x="463229" y="877416"/>
            <a:ext cx="4235355" cy="266588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AADE935-8628-44B7-826B-C8FD3EA63289}"/>
              </a:ext>
            </a:extLst>
          </p:cNvPr>
          <p:cNvSpPr/>
          <p:nvPr/>
        </p:nvSpPr>
        <p:spPr>
          <a:xfrm>
            <a:off x="4595848" y="982662"/>
            <a:ext cx="4248558" cy="557053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619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88" y="387473"/>
            <a:ext cx="8794113" cy="298327"/>
          </a:xfrm>
        </p:spPr>
        <p:txBody>
          <a:bodyPr/>
          <a:lstStyle/>
          <a:p>
            <a:pPr algn="l"/>
            <a:r>
              <a:rPr lang="en-US" b="1" dirty="0"/>
              <a:t>Overview of Cost and Market Impact Reviews (CMIRs)</a:t>
            </a:r>
          </a:p>
        </p:txBody>
      </p:sp>
      <p:sp>
        <p:nvSpPr>
          <p:cNvPr id="6" name="Rectangle 1"/>
          <p:cNvSpPr>
            <a:spLocks noChangeArrowheads="1"/>
          </p:cNvSpPr>
          <p:nvPr/>
        </p:nvSpPr>
        <p:spPr bwMode="auto">
          <a:xfrm>
            <a:off x="2569981" y="1810440"/>
            <a:ext cx="184654" cy="5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2" tIns="45701" rIns="91402" bIns="45701" numCol="1" anchor="ctr" anchorCtr="0" compatLnSpc="1">
            <a:prstTxWarp prst="textNoShape">
              <a:avLst/>
            </a:prstTxWarp>
            <a:spAutoFit/>
          </a:bodyPr>
          <a:lstStyle/>
          <a:p>
            <a:pPr defTabSz="914012"/>
            <a:br>
              <a:rPr lang="en-US" sz="1600">
                <a:solidFill>
                  <a:srgbClr val="000000"/>
                </a:solidFill>
                <a:cs typeface="Arial" pitchFamily="34" charset="0"/>
              </a:rPr>
            </a:br>
            <a:endParaRPr lang="en-US" sz="1600">
              <a:solidFill>
                <a:srgbClr val="000000"/>
              </a:solidFill>
              <a:cs typeface="Arial" pitchFamily="34" charset="0"/>
            </a:endParaRPr>
          </a:p>
        </p:txBody>
      </p:sp>
      <p:sp>
        <p:nvSpPr>
          <p:cNvPr id="8" name="Content Placeholder 2"/>
          <p:cNvSpPr txBox="1">
            <a:spLocks/>
          </p:cNvSpPr>
          <p:nvPr/>
        </p:nvSpPr>
        <p:spPr bwMode="auto">
          <a:xfrm>
            <a:off x="1371601" y="1295400"/>
            <a:ext cx="6896389"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620" lvl="1" indent="0">
              <a:spcBef>
                <a:spcPts val="1200"/>
              </a:spcBef>
              <a:buClr>
                <a:srgbClr val="002960"/>
              </a:buClr>
              <a:buFont typeface="Arial" charset="0"/>
              <a:buNone/>
            </a:pPr>
            <a:r>
              <a:rPr lang="en-US" sz="1800" dirty="0">
                <a:solidFill>
                  <a:srgbClr val="000000"/>
                </a:solidFill>
              </a:rPr>
              <a:t>Market structure and new provider changes, including consolidations and alignments, have been shown to impact health care system performance and total medical spending</a:t>
            </a:r>
          </a:p>
          <a:p>
            <a:pPr marL="1620" lvl="1" indent="0">
              <a:spcBef>
                <a:spcPts val="1200"/>
              </a:spcBef>
              <a:buClr>
                <a:srgbClr val="002960"/>
              </a:buClr>
              <a:buFont typeface="Arial" charset="0"/>
              <a:buNone/>
            </a:pPr>
            <a:endParaRPr lang="en-US" sz="1800" dirty="0">
              <a:solidFill>
                <a:srgbClr val="000000"/>
              </a:solidFill>
            </a:endParaRPr>
          </a:p>
          <a:p>
            <a:pPr marL="1620" lvl="1" indent="0">
              <a:spcBef>
                <a:spcPts val="1200"/>
              </a:spcBef>
              <a:buClr>
                <a:srgbClr val="002960"/>
              </a:buClr>
              <a:buFont typeface="Arial" charset="0"/>
              <a:buNone/>
            </a:pPr>
            <a:r>
              <a:rPr lang="en-US" sz="1800" dirty="0">
                <a:solidFill>
                  <a:srgbClr val="000000"/>
                </a:solidFill>
              </a:rPr>
              <a:t>Chapter 224 directs the HPC to track </a:t>
            </a:r>
            <a:r>
              <a:rPr lang="en-US" sz="1800" b="1" dirty="0">
                <a:solidFill>
                  <a:schemeClr val="accent2"/>
                </a:solidFill>
              </a:rPr>
              <a:t>“material change[s] to [the] operations or governance structure” </a:t>
            </a:r>
            <a:r>
              <a:rPr lang="en-US" sz="1800" dirty="0">
                <a:solidFill>
                  <a:srgbClr val="000000"/>
                </a:solidFill>
              </a:rPr>
              <a:t>of provider organizations and to engage in a more comprehensive review of transactions anticipated to have a significant impact on health care costs or market functioning </a:t>
            </a:r>
          </a:p>
          <a:p>
            <a:pPr marL="1620" lvl="1" indent="0">
              <a:spcBef>
                <a:spcPts val="1200"/>
              </a:spcBef>
              <a:buClr>
                <a:srgbClr val="002960"/>
              </a:buClr>
              <a:buFont typeface="Arial" charset="0"/>
              <a:buNone/>
            </a:pPr>
            <a:endParaRPr lang="en-US" sz="1800" dirty="0">
              <a:solidFill>
                <a:srgbClr val="000000"/>
              </a:solidFill>
            </a:endParaRPr>
          </a:p>
          <a:p>
            <a:pPr marL="1620" lvl="1" indent="0">
              <a:spcBef>
                <a:spcPts val="1200"/>
              </a:spcBef>
              <a:buClr>
                <a:srgbClr val="002960"/>
              </a:buClr>
              <a:buFont typeface="Arial" charset="0"/>
              <a:buNone/>
            </a:pPr>
            <a:r>
              <a:rPr lang="en-US" sz="1800" dirty="0">
                <a:solidFill>
                  <a:srgbClr val="000000"/>
                </a:solidFill>
              </a:rPr>
              <a:t>CMIRs promote </a:t>
            </a:r>
            <a:r>
              <a:rPr lang="en-US" sz="1800" b="1" dirty="0">
                <a:solidFill>
                  <a:schemeClr val="accent4"/>
                </a:solidFill>
              </a:rPr>
              <a:t>transparency and accountability </a:t>
            </a:r>
            <a:r>
              <a:rPr lang="en-US" sz="1800" dirty="0">
                <a:solidFill>
                  <a:srgbClr val="000000"/>
                </a:solidFill>
              </a:rPr>
              <a:t>in engaging in market changes, and encourage market participants to minimize negative impacts and enhance positive outcomes of any given material change</a:t>
            </a:r>
          </a:p>
        </p:txBody>
      </p:sp>
      <p:sp>
        <p:nvSpPr>
          <p:cNvPr id="13" name="Oval 12"/>
          <p:cNvSpPr/>
          <p:nvPr/>
        </p:nvSpPr>
        <p:spPr>
          <a:xfrm>
            <a:off x="762000" y="140938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sz="1600" b="1" dirty="0">
                <a:solidFill>
                  <a:prstClr val="white"/>
                </a:solidFill>
                <a:cs typeface="Arial" panose="020B0604020202020204" pitchFamily="34" charset="0"/>
              </a:rPr>
              <a:t>1</a:t>
            </a:r>
          </a:p>
        </p:txBody>
      </p:sp>
      <p:sp>
        <p:nvSpPr>
          <p:cNvPr id="14" name="Oval 13"/>
          <p:cNvSpPr/>
          <p:nvPr/>
        </p:nvSpPr>
        <p:spPr>
          <a:xfrm>
            <a:off x="762000" y="2775356"/>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sz="1600" b="1" dirty="0">
                <a:solidFill>
                  <a:prstClr val="white"/>
                </a:solidFill>
                <a:cs typeface="Arial" panose="020B0604020202020204" pitchFamily="34" charset="0"/>
              </a:rPr>
              <a:t>2</a:t>
            </a:r>
          </a:p>
        </p:txBody>
      </p:sp>
      <p:sp>
        <p:nvSpPr>
          <p:cNvPr id="15" name="Oval 14"/>
          <p:cNvSpPr/>
          <p:nvPr/>
        </p:nvSpPr>
        <p:spPr>
          <a:xfrm>
            <a:off x="762000" y="480060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sz="1600" b="1" dirty="0">
                <a:solidFill>
                  <a:prstClr val="white"/>
                </a:solidFill>
                <a:cs typeface="Arial" panose="020B0604020202020204" pitchFamily="34" charset="0"/>
              </a:rPr>
              <a:t>3</a:t>
            </a:r>
          </a:p>
        </p:txBody>
      </p:sp>
    </p:spTree>
    <p:extLst>
      <p:ext uri="{BB962C8B-B14F-4D97-AF65-F5344CB8AC3E}">
        <p14:creationId xmlns:p14="http://schemas.microsoft.com/office/powerpoint/2010/main" val="3891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HPC tracks five different transaction types, many of which are not typically monitored by states.</a:t>
            </a:r>
          </a:p>
        </p:txBody>
      </p:sp>
      <p:sp>
        <p:nvSpPr>
          <p:cNvPr id="3" name="Text Placeholder 2"/>
          <p:cNvSpPr>
            <a:spLocks noGrp="1"/>
          </p:cNvSpPr>
          <p:nvPr>
            <p:ph type="body" sz="quarter" idx="12"/>
          </p:nvPr>
        </p:nvSpPr>
        <p:spPr/>
        <p:txBody>
          <a:bodyPr/>
          <a:lstStyle/>
          <a:p>
            <a:endParaRPr lang="en-US" dirty="0"/>
          </a:p>
        </p:txBody>
      </p:sp>
      <p:sp>
        <p:nvSpPr>
          <p:cNvPr id="4" name="TextBox 3"/>
          <p:cNvSpPr txBox="1"/>
          <p:nvPr/>
        </p:nvSpPr>
        <p:spPr>
          <a:xfrm>
            <a:off x="2533650" y="1169581"/>
            <a:ext cx="4343400" cy="369332"/>
          </a:xfrm>
          <a:prstGeom prst="rect">
            <a:avLst/>
          </a:prstGeom>
          <a:noFill/>
          <a:ln>
            <a:solidFill>
              <a:schemeClr val="bg2">
                <a:lumMod val="75000"/>
              </a:schemeClr>
            </a:solidFill>
          </a:ln>
        </p:spPr>
        <p:txBody>
          <a:bodyPr wrap="square" rtlCol="0">
            <a:spAutoFit/>
          </a:bodyPr>
          <a:lstStyle/>
          <a:p>
            <a:pPr algn="ctr"/>
            <a:r>
              <a:rPr lang="en-US" b="1" i="1" dirty="0">
                <a:solidFill>
                  <a:schemeClr val="bg2">
                    <a:lumMod val="50000"/>
                  </a:schemeClr>
                </a:solidFill>
              </a:rPr>
              <a:t>5 Types of Material Change Notices</a:t>
            </a:r>
          </a:p>
        </p:txBody>
      </p:sp>
      <p:graphicFrame>
        <p:nvGraphicFramePr>
          <p:cNvPr id="5" name="Diagram 4"/>
          <p:cNvGraphicFramePr/>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36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28600"/>
            <a:ext cx="4953000" cy="685800"/>
          </a:xfrm>
        </p:spPr>
        <p:txBody>
          <a:bodyPr/>
          <a:lstStyle/>
          <a:p>
            <a:r>
              <a:rPr lang="en-US" dirty="0">
                <a:solidFill>
                  <a:schemeClr val="accent1"/>
                </a:solidFill>
              </a:rPr>
              <a:t>Types of Transactions Noticed</a:t>
            </a:r>
          </a:p>
        </p:txBody>
      </p:sp>
      <p:graphicFrame>
        <p:nvGraphicFramePr>
          <p:cNvPr id="2" name="Table 1"/>
          <p:cNvGraphicFramePr>
            <a:graphicFrameLocks noGrp="1"/>
          </p:cNvGraphicFramePr>
          <p:nvPr/>
        </p:nvGraphicFramePr>
        <p:xfrm>
          <a:off x="762000" y="1043396"/>
          <a:ext cx="7620000" cy="5357404"/>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40055">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dirty="0">
                          <a:solidFill>
                            <a:srgbClr val="409371"/>
                          </a:solidFill>
                        </a:rPr>
                        <a:t>TYPE</a:t>
                      </a:r>
                      <a:r>
                        <a:rPr lang="en-US" sz="1500" b="1" baseline="0" dirty="0">
                          <a:solidFill>
                            <a:srgbClr val="409371"/>
                          </a:solidFill>
                        </a:rPr>
                        <a:t> OF TRANSACTION</a:t>
                      </a:r>
                      <a:endParaRPr lang="en-US" sz="1500" b="1" u="none" dirty="0">
                        <a:solidFill>
                          <a:srgbClr val="409371"/>
                        </a:solidFill>
                        <a:latin typeface="+mn-lt"/>
                      </a:endParaRPr>
                    </a:p>
                  </a:txBody>
                  <a:tcPr marT="91440" marB="9144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5760" algn="ctr">
                        <a:spcBef>
                          <a:spcPts val="0"/>
                        </a:spcBef>
                        <a:spcAft>
                          <a:spcPts val="0"/>
                        </a:spcAft>
                      </a:pPr>
                      <a:r>
                        <a:rPr lang="en-US" sz="1500" b="1" u="none" baseline="0" dirty="0">
                          <a:solidFill>
                            <a:schemeClr val="accent2"/>
                          </a:solidFill>
                          <a:latin typeface="+mn-lt"/>
                        </a:rPr>
                        <a:t>NUMBER</a:t>
                      </a:r>
                    </a:p>
                  </a:txBody>
                  <a:tcPr marT="91440" marB="9144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5760" algn="ctr">
                        <a:spcBef>
                          <a:spcPts val="0"/>
                        </a:spcBef>
                        <a:spcAft>
                          <a:spcPts val="0"/>
                        </a:spcAft>
                      </a:pPr>
                      <a:r>
                        <a:rPr lang="en-US" sz="1500" b="1" u="none" baseline="0" dirty="0">
                          <a:solidFill>
                            <a:schemeClr val="accent4"/>
                          </a:solidFill>
                          <a:latin typeface="+mn-lt"/>
                        </a:rPr>
                        <a:t>FREQUENCY</a:t>
                      </a:r>
                    </a:p>
                  </a:txBody>
                  <a:tcPr marT="91440" marB="9144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2262">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kern="1200" dirty="0">
                          <a:solidFill>
                            <a:schemeClr val="accent1"/>
                          </a:solidFill>
                          <a:latin typeface="+mn-lt"/>
                          <a:ea typeface="+mn-ea"/>
                          <a:cs typeface="Narkisim" pitchFamily="34" charset="-79"/>
                        </a:rPr>
                        <a:t>Physician group merger, acquisition, or network affiliation</a:t>
                      </a:r>
                    </a:p>
                  </a:txBody>
                  <a:tcPr marT="91440" marB="9144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23</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22%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682262">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kern="1200" dirty="0">
                          <a:solidFill>
                            <a:schemeClr val="accent1"/>
                          </a:solidFill>
                          <a:latin typeface="+mn-lt"/>
                          <a:ea typeface="+mn-ea"/>
                          <a:cs typeface="Narkisim" pitchFamily="34" charset="-79"/>
                        </a:rPr>
                        <a:t>Clinical affiliation</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82262">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kern="1200" dirty="0">
                          <a:solidFill>
                            <a:schemeClr val="accent1"/>
                          </a:solidFill>
                          <a:latin typeface="+mn-lt"/>
                          <a:ea typeface="+mn-ea"/>
                          <a:cs typeface="Narkisim" pitchFamily="34" charset="-79"/>
                        </a:rPr>
                        <a:t>Acute hospital merger, acquisition, or network affiliation</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637359">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dirty="0">
                          <a:solidFill>
                            <a:schemeClr val="accent1"/>
                          </a:solidFill>
                          <a:latin typeface="+mj-lt"/>
                          <a:cs typeface="Narkisim" pitchFamily="34" charset="-79"/>
                        </a:rPr>
                        <a:t>Formation of a contracting entity</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82262">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dirty="0">
                          <a:solidFill>
                            <a:schemeClr val="accent1"/>
                          </a:solidFill>
                          <a:latin typeface="+mj-lt"/>
                          <a:cs typeface="Narkisim" pitchFamily="34" charset="-79"/>
                        </a:rPr>
                        <a:t>Merger, acquisition, or network affiliation of other provider type (e.g., post-acute)</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682262">
                <a:tc>
                  <a:txBody>
                    <a:bodyPr/>
                    <a:lstStyle/>
                    <a:p>
                      <a:pPr marL="91440" lvl="1" indent="1588" algn="l">
                        <a:spcBef>
                          <a:spcPts val="0"/>
                        </a:spcBef>
                        <a:spcAft>
                          <a:spcPts val="0"/>
                        </a:spcAft>
                        <a:buClr>
                          <a:srgbClr val="002960"/>
                        </a:buClr>
                        <a:buFont typeface="Arial" charset="0"/>
                        <a:buNone/>
                      </a:pPr>
                      <a:r>
                        <a:rPr lang="en-US" sz="1500" b="1" dirty="0">
                          <a:solidFill>
                            <a:schemeClr val="accent1"/>
                          </a:solidFill>
                          <a:latin typeface="+mj-lt"/>
                          <a:cs typeface="Narkisim" pitchFamily="34" charset="-79"/>
                        </a:rPr>
                        <a:t>Change in ownership or merger of corporately affiliated entities</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82262">
                <a:tc>
                  <a:txBody>
                    <a:bodyPr/>
                    <a:lstStyle/>
                    <a:p>
                      <a:pPr marL="91440" marR="0" lvl="1" indent="0" algn="l" defTabSz="913915" rtl="0" eaLnBrk="1" fontAlgn="auto" latinLnBrk="0" hangingPunct="1">
                        <a:lnSpc>
                          <a:spcPct val="100000"/>
                        </a:lnSpc>
                        <a:spcBef>
                          <a:spcPts val="0"/>
                        </a:spcBef>
                        <a:spcAft>
                          <a:spcPts val="0"/>
                        </a:spcAft>
                        <a:buClrTx/>
                        <a:buSzTx/>
                        <a:buFontTx/>
                        <a:buNone/>
                        <a:tabLst/>
                        <a:defRPr/>
                      </a:pPr>
                      <a:r>
                        <a:rPr lang="en-US" sz="1500" b="1" dirty="0">
                          <a:solidFill>
                            <a:schemeClr val="accent1"/>
                          </a:solidFill>
                          <a:latin typeface="+mj-lt"/>
                          <a:cs typeface="Narkisim" pitchFamily="34" charset="-79"/>
                        </a:rPr>
                        <a:t>Affiliation between a provider and a carrier</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lvl="0" algn="ctr" defTabSz="914400" rtl="0" eaLnBrk="1" fontAlgn="ctr" latinLnBrk="0" hangingPunct="1">
                        <a:spcBef>
                          <a:spcPts val="0"/>
                        </a:spcBef>
                        <a:spcAft>
                          <a:spcPts val="0"/>
                        </a:spcAft>
                      </a:pPr>
                      <a:r>
                        <a:rPr lang="en-US" sz="1500" b="0" kern="1200" baseline="0" dirty="0">
                          <a:solidFill>
                            <a:schemeClr val="tx1"/>
                          </a:solidFill>
                          <a:latin typeface="+mn-lt"/>
                          <a:ea typeface="+mn-ea"/>
                          <a:cs typeface="+mn-cs"/>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573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97379" y="228600"/>
            <a:ext cx="8229600" cy="685800"/>
          </a:xfrm>
        </p:spPr>
        <p:txBody>
          <a:bodyPr/>
          <a:lstStyle/>
          <a:p>
            <a:r>
              <a:rPr lang="en-US" dirty="0"/>
              <a:t>In 2012, Massachusetts became the first state to establish a target for sustainable health care spending growth.</a:t>
            </a:r>
            <a:endParaRPr lang="en-US" sz="1100" i="1" dirty="0"/>
          </a:p>
        </p:txBody>
      </p:sp>
      <p:sp>
        <p:nvSpPr>
          <p:cNvPr id="5" name="Rounded Rectangle 4"/>
          <p:cNvSpPr/>
          <p:nvPr/>
        </p:nvSpPr>
        <p:spPr>
          <a:xfrm>
            <a:off x="1110953" y="3052383"/>
            <a:ext cx="6802452" cy="1271789"/>
          </a:xfrm>
          <a:prstGeom prst="roundRect">
            <a:avLst/>
          </a:prstGeom>
          <a:solidFill>
            <a:srgbClr val="DE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defRPr/>
            </a:pPr>
            <a:r>
              <a:rPr lang="en-US" altLang="en-US" sz="1600" b="1" dirty="0">
                <a:solidFill>
                  <a:srgbClr val="094975"/>
                </a:solidFill>
              </a:rPr>
              <a:t>GOAL</a:t>
            </a:r>
          </a:p>
          <a:p>
            <a:pPr algn="ctr">
              <a:spcAft>
                <a:spcPts val="1200"/>
              </a:spcAft>
              <a:defRPr/>
            </a:pPr>
            <a:r>
              <a:rPr lang="en-US" sz="1600" dirty="0">
                <a:solidFill>
                  <a:srgbClr val="094975"/>
                </a:solidFill>
              </a:rPr>
              <a:t>Reduce total health care spending growth to meet the </a:t>
            </a:r>
            <a:r>
              <a:rPr lang="en-US" sz="1600" b="1" dirty="0">
                <a:solidFill>
                  <a:srgbClr val="094975"/>
                </a:solidFill>
              </a:rPr>
              <a:t>Health Care Cost Growth Benchmark</a:t>
            </a:r>
            <a:r>
              <a:rPr lang="en-US" sz="1600" dirty="0">
                <a:solidFill>
                  <a:srgbClr val="094975"/>
                </a:solidFill>
              </a:rPr>
              <a:t>, which is set by the HPC and tied to the state’s overall economic growth.</a:t>
            </a:r>
            <a:endParaRPr lang="en-US" altLang="en-US" sz="1600" b="1" dirty="0">
              <a:solidFill>
                <a:srgbClr val="094975"/>
              </a:solidFill>
            </a:endParaRPr>
          </a:p>
        </p:txBody>
      </p:sp>
      <p:sp>
        <p:nvSpPr>
          <p:cNvPr id="10" name="Rounded Rectangle 9"/>
          <p:cNvSpPr/>
          <p:nvPr/>
        </p:nvSpPr>
        <p:spPr>
          <a:xfrm>
            <a:off x="1110952" y="1391619"/>
            <a:ext cx="6802453" cy="118066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defRPr/>
            </a:pPr>
            <a:r>
              <a:rPr lang="en-US" altLang="en-US" sz="1600" b="1" dirty="0">
                <a:solidFill>
                  <a:srgbClr val="094975"/>
                </a:solidFill>
              </a:rPr>
              <a:t>Chapter 224 of the Acts of 2012</a:t>
            </a:r>
          </a:p>
          <a:p>
            <a:pPr algn="ctr">
              <a:spcAft>
                <a:spcPts val="1200"/>
              </a:spcAft>
              <a:defRPr/>
            </a:pPr>
            <a:r>
              <a:rPr lang="en-US" sz="1600" dirty="0">
                <a:solidFill>
                  <a:srgbClr val="094975"/>
                </a:solidFill>
              </a:rPr>
              <a:t>An Act </a:t>
            </a:r>
            <a:r>
              <a:rPr lang="en-US" sz="1600" b="1" dirty="0">
                <a:solidFill>
                  <a:srgbClr val="094975"/>
                </a:solidFill>
              </a:rPr>
              <a:t>Improving the Quality </a:t>
            </a:r>
            <a:r>
              <a:rPr lang="en-US" sz="1600" dirty="0">
                <a:solidFill>
                  <a:srgbClr val="094975"/>
                </a:solidFill>
              </a:rPr>
              <a:t>of Health Care and </a:t>
            </a:r>
            <a:r>
              <a:rPr lang="en-US" sz="1600" b="1" dirty="0">
                <a:solidFill>
                  <a:srgbClr val="094975"/>
                </a:solidFill>
              </a:rPr>
              <a:t>Reducing Costs </a:t>
            </a:r>
            <a:r>
              <a:rPr lang="en-US" sz="1600" dirty="0">
                <a:solidFill>
                  <a:srgbClr val="094975"/>
                </a:solidFill>
              </a:rPr>
              <a:t>through Increased </a:t>
            </a:r>
            <a:r>
              <a:rPr lang="en-US" sz="1600" b="1" dirty="0">
                <a:solidFill>
                  <a:srgbClr val="094975"/>
                </a:solidFill>
              </a:rPr>
              <a:t>Transparency</a:t>
            </a:r>
            <a:r>
              <a:rPr lang="en-US" sz="1600" dirty="0">
                <a:solidFill>
                  <a:srgbClr val="094975"/>
                </a:solidFill>
              </a:rPr>
              <a:t>, </a:t>
            </a:r>
            <a:r>
              <a:rPr lang="en-US" sz="1600" b="1" dirty="0">
                <a:solidFill>
                  <a:srgbClr val="094975"/>
                </a:solidFill>
              </a:rPr>
              <a:t>Efficiency</a:t>
            </a:r>
            <a:r>
              <a:rPr lang="en-US" sz="1600" dirty="0">
                <a:solidFill>
                  <a:srgbClr val="094975"/>
                </a:solidFill>
              </a:rPr>
              <a:t>, and </a:t>
            </a:r>
            <a:r>
              <a:rPr lang="en-US" sz="1600" b="1" dirty="0">
                <a:solidFill>
                  <a:srgbClr val="094975"/>
                </a:solidFill>
              </a:rPr>
              <a:t>Innovation. </a:t>
            </a:r>
            <a:endParaRPr lang="en-US" altLang="en-US" sz="1600" dirty="0">
              <a:solidFill>
                <a:srgbClr val="094975"/>
              </a:solidFill>
            </a:endParaRPr>
          </a:p>
        </p:txBody>
      </p:sp>
      <p:sp>
        <p:nvSpPr>
          <p:cNvPr id="11" name="Rounded Rectangle 10"/>
          <p:cNvSpPr/>
          <p:nvPr/>
        </p:nvSpPr>
        <p:spPr>
          <a:xfrm>
            <a:off x="1110953" y="4819936"/>
            <a:ext cx="6802452" cy="128176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defRPr/>
            </a:pPr>
            <a:r>
              <a:rPr lang="en-US" altLang="en-US" sz="1600" b="1" dirty="0">
                <a:solidFill>
                  <a:prstClr val="white"/>
                </a:solidFill>
              </a:rPr>
              <a:t>VISION</a:t>
            </a:r>
          </a:p>
          <a:p>
            <a:pPr algn="ctr">
              <a:defRPr/>
            </a:pPr>
            <a:r>
              <a:rPr lang="en-US" altLang="en-US" sz="1600" dirty="0">
                <a:solidFill>
                  <a:prstClr val="white"/>
                </a:solidFill>
              </a:rPr>
              <a:t>A </a:t>
            </a:r>
            <a:r>
              <a:rPr lang="en-US" altLang="en-US" sz="1600" b="1" dirty="0">
                <a:solidFill>
                  <a:prstClr val="white"/>
                </a:solidFill>
              </a:rPr>
              <a:t>transparent</a:t>
            </a:r>
            <a:r>
              <a:rPr lang="en-US" altLang="en-US" sz="1600" dirty="0">
                <a:solidFill>
                  <a:prstClr val="white"/>
                </a:solidFill>
              </a:rPr>
              <a:t> and </a:t>
            </a:r>
            <a:r>
              <a:rPr lang="en-US" altLang="en-US" sz="1600" b="1" dirty="0">
                <a:solidFill>
                  <a:prstClr val="white"/>
                </a:solidFill>
              </a:rPr>
              <a:t>innovative</a:t>
            </a:r>
            <a:r>
              <a:rPr lang="en-US" altLang="en-US" sz="1600" dirty="0">
                <a:solidFill>
                  <a:prstClr val="white"/>
                </a:solidFill>
              </a:rPr>
              <a:t> healthcare system that is </a:t>
            </a:r>
            <a:r>
              <a:rPr lang="en-US" altLang="en-US" sz="1600" b="1" dirty="0">
                <a:solidFill>
                  <a:prstClr val="white"/>
                </a:solidFill>
              </a:rPr>
              <a:t>accountable </a:t>
            </a:r>
            <a:r>
              <a:rPr lang="en-US" altLang="en-US" sz="1600" dirty="0">
                <a:solidFill>
                  <a:prstClr val="white"/>
                </a:solidFill>
              </a:rPr>
              <a:t>for producing </a:t>
            </a:r>
            <a:r>
              <a:rPr lang="en-US" altLang="en-US" sz="1600" b="1" dirty="0">
                <a:solidFill>
                  <a:prstClr val="white"/>
                </a:solidFill>
              </a:rPr>
              <a:t>better health </a:t>
            </a:r>
            <a:r>
              <a:rPr lang="en-US" altLang="en-US" sz="1600" dirty="0">
                <a:solidFill>
                  <a:prstClr val="white"/>
                </a:solidFill>
              </a:rPr>
              <a:t>and </a:t>
            </a:r>
            <a:r>
              <a:rPr lang="en-US" altLang="en-US" sz="1600" b="1" dirty="0">
                <a:solidFill>
                  <a:prstClr val="white"/>
                </a:solidFill>
              </a:rPr>
              <a:t>better care </a:t>
            </a:r>
            <a:r>
              <a:rPr lang="en-US" altLang="en-US" sz="1600" dirty="0">
                <a:solidFill>
                  <a:prstClr val="white"/>
                </a:solidFill>
              </a:rPr>
              <a:t>at a </a:t>
            </a:r>
            <a:r>
              <a:rPr lang="en-US" altLang="en-US" sz="1600" b="1" dirty="0">
                <a:solidFill>
                  <a:prstClr val="white"/>
                </a:solidFill>
              </a:rPr>
              <a:t>lower cost </a:t>
            </a:r>
            <a:r>
              <a:rPr lang="en-US" altLang="en-US" sz="1600" dirty="0">
                <a:solidFill>
                  <a:prstClr val="white"/>
                </a:solidFill>
              </a:rPr>
              <a:t>for all the people of the Commonwealth.</a:t>
            </a:r>
          </a:p>
        </p:txBody>
      </p:sp>
      <p:sp>
        <p:nvSpPr>
          <p:cNvPr id="4" name="Down Arrow 3"/>
          <p:cNvSpPr/>
          <p:nvPr/>
        </p:nvSpPr>
        <p:spPr>
          <a:xfrm>
            <a:off x="4341264" y="2640651"/>
            <a:ext cx="282011" cy="333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2" name="Down Arrow 11"/>
          <p:cNvSpPr/>
          <p:nvPr/>
        </p:nvSpPr>
        <p:spPr>
          <a:xfrm>
            <a:off x="4341263" y="4425298"/>
            <a:ext cx="282011" cy="333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Tree>
    <p:extLst>
      <p:ext uri="{BB962C8B-B14F-4D97-AF65-F5344CB8AC3E}">
        <p14:creationId xmlns:p14="http://schemas.microsoft.com/office/powerpoint/2010/main" val="61528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03661" y="1185164"/>
            <a:ext cx="1125139" cy="5178998"/>
          </a:xfrm>
          <a:prstGeom prst="roundRect">
            <a:avLst/>
          </a:prstGeom>
          <a:solidFill>
            <a:srgbClr val="D94C05">
              <a:alpha val="62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800" kern="0" dirty="0">
                <a:solidFill>
                  <a:schemeClr val="accent1"/>
                </a:solidFill>
              </a:rPr>
              <a:t>Cost</a:t>
            </a:r>
          </a:p>
          <a:p>
            <a:pPr algn="ctr"/>
            <a:endParaRPr lang="en-US" sz="1800" kern="0" dirty="0">
              <a:solidFill>
                <a:schemeClr val="accent1"/>
              </a:solidFill>
            </a:endParaRPr>
          </a:p>
          <a:p>
            <a:pPr algn="ctr"/>
            <a:endParaRPr lang="en-US" sz="1800" kern="0" dirty="0">
              <a:solidFill>
                <a:schemeClr val="accent1"/>
              </a:solidFill>
            </a:endParaRPr>
          </a:p>
          <a:p>
            <a:pPr algn="ctr"/>
            <a:endParaRPr lang="en-US" sz="1800" kern="0" dirty="0">
              <a:solidFill>
                <a:schemeClr val="accent1"/>
              </a:solidFill>
            </a:endParaRPr>
          </a:p>
          <a:p>
            <a:pPr algn="ctr"/>
            <a:endParaRPr lang="en-US" sz="1800" kern="0" dirty="0">
              <a:solidFill>
                <a:schemeClr val="accent1"/>
              </a:solidFill>
            </a:endParaRPr>
          </a:p>
          <a:p>
            <a:pPr algn="ctr"/>
            <a:r>
              <a:rPr lang="en-US" sz="1800" kern="0" dirty="0">
                <a:solidFill>
                  <a:schemeClr val="accent1"/>
                </a:solidFill>
              </a:rPr>
              <a:t>Quality</a:t>
            </a: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r>
              <a:rPr lang="en-US" sz="1800" kern="0" dirty="0">
                <a:solidFill>
                  <a:schemeClr val="accent1"/>
                </a:solidFill>
              </a:rPr>
              <a:t>Access</a:t>
            </a: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endParaRPr lang="en-US" sz="1800" kern="0" dirty="0">
              <a:ln>
                <a:solidFill>
                  <a:schemeClr val="bg2"/>
                </a:solidFill>
              </a:ln>
              <a:solidFill>
                <a:schemeClr val="accent1"/>
              </a:solidFill>
            </a:endParaRPr>
          </a:p>
          <a:p>
            <a:pPr algn="ctr"/>
            <a:r>
              <a:rPr lang="en-US" sz="1800" kern="0" dirty="0">
                <a:solidFill>
                  <a:schemeClr val="accent1"/>
                </a:solidFill>
              </a:rPr>
              <a:t>Public Interest</a:t>
            </a:r>
          </a:p>
        </p:txBody>
      </p:sp>
      <p:sp>
        <p:nvSpPr>
          <p:cNvPr id="3" name="Title 2"/>
          <p:cNvSpPr>
            <a:spLocks noGrp="1"/>
          </p:cNvSpPr>
          <p:nvPr>
            <p:ph type="ctrTitle"/>
          </p:nvPr>
        </p:nvSpPr>
        <p:spPr>
          <a:xfrm>
            <a:off x="457200" y="228599"/>
            <a:ext cx="8229600" cy="685801"/>
          </a:xfrm>
        </p:spPr>
        <p:txBody>
          <a:bodyPr/>
          <a:lstStyle/>
          <a:p>
            <a:r>
              <a:rPr lang="en-US" dirty="0">
                <a:solidFill>
                  <a:schemeClr val="accent1"/>
                </a:solidFill>
              </a:rPr>
              <a:t>Factors for Evaluating Cost and Market Impact of Provider Transactions</a:t>
            </a:r>
          </a:p>
        </p:txBody>
      </p:sp>
      <p:sp>
        <p:nvSpPr>
          <p:cNvPr id="23" name="Title 1"/>
          <p:cNvSpPr txBox="1">
            <a:spLocks/>
          </p:cNvSpPr>
          <p:nvPr/>
        </p:nvSpPr>
        <p:spPr>
          <a:xfrm>
            <a:off x="121493" y="234863"/>
            <a:ext cx="8794113" cy="298327"/>
          </a:xfrm>
          <a:prstGeom prst="rect">
            <a:avLst/>
          </a:prstGeom>
        </p:spPr>
        <p:txBody>
          <a:bodyPr lIns="93286" tIns="46643" rIns="93286" bIns="46643" anchor="ctr"/>
          <a:lstStyle>
            <a:lvl1pPr algn="l" defTabSz="914012" rtl="0" eaLnBrk="1" latinLnBrk="0" hangingPunct="1">
              <a:spcBef>
                <a:spcPct val="0"/>
              </a:spcBef>
              <a:buNone/>
              <a:defRPr sz="1800" b="1" kern="1200">
                <a:solidFill>
                  <a:srgbClr val="094975"/>
                </a:solidFill>
                <a:latin typeface="Arial" panose="020B0604020202020204" pitchFamily="34" charset="0"/>
                <a:ea typeface="Arial Unicode MS" panose="020B0604020202020204" pitchFamily="34" charset="-128"/>
                <a:cs typeface="Arial" panose="020B0604020202020204" pitchFamily="34" charset="0"/>
              </a:defRPr>
            </a:lvl1pPr>
          </a:lstStyle>
          <a:p>
            <a:endParaRPr lang="en-US" dirty="0">
              <a:solidFill>
                <a:schemeClr val="tx2"/>
              </a:solidFill>
            </a:endParaRPr>
          </a:p>
        </p:txBody>
      </p:sp>
      <p:sp>
        <p:nvSpPr>
          <p:cNvPr id="24" name="Content Placeholder 2"/>
          <p:cNvSpPr txBox="1">
            <a:spLocks/>
          </p:cNvSpPr>
          <p:nvPr/>
        </p:nvSpPr>
        <p:spPr bwMode="auto">
          <a:xfrm>
            <a:off x="1981200" y="1274087"/>
            <a:ext cx="6783147" cy="535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pPr>
            <a:r>
              <a:rPr lang="en-US" dirty="0"/>
              <a:t>Unit prices</a:t>
            </a:r>
          </a:p>
          <a:p>
            <a:pPr lvl="1">
              <a:spcBef>
                <a:spcPts val="300"/>
              </a:spcBef>
              <a:spcAft>
                <a:spcPts val="300"/>
              </a:spcAft>
            </a:pPr>
            <a:r>
              <a:rPr lang="en-US" dirty="0"/>
              <a:t>Health status adjusted total medical expenses</a:t>
            </a:r>
          </a:p>
          <a:p>
            <a:pPr lvl="1">
              <a:spcBef>
                <a:spcPts val="300"/>
              </a:spcBef>
              <a:spcAft>
                <a:spcPts val="300"/>
              </a:spcAft>
            </a:pPr>
            <a:r>
              <a:rPr lang="en-US" dirty="0"/>
              <a:t>Provider costs and cost trends</a:t>
            </a:r>
          </a:p>
          <a:p>
            <a:pPr lvl="1">
              <a:spcBef>
                <a:spcPts val="300"/>
              </a:spcBef>
              <a:spcAft>
                <a:spcPts val="300"/>
              </a:spcAft>
            </a:pPr>
            <a:r>
              <a:rPr lang="en-US" dirty="0"/>
              <a:t>Provider size and market share within primary service areas and dispersed service areas</a:t>
            </a:r>
          </a:p>
          <a:p>
            <a:pPr lvl="1">
              <a:spcBef>
                <a:spcPts val="300"/>
              </a:spcBef>
              <a:spcAft>
                <a:spcPts val="300"/>
              </a:spcAft>
            </a:pPr>
            <a:r>
              <a:rPr lang="en-US" dirty="0"/>
              <a:t>Quality of services provided, including patient experience</a:t>
            </a:r>
          </a:p>
          <a:p>
            <a:pPr lvl="1">
              <a:spcBef>
                <a:spcPts val="300"/>
              </a:spcBef>
              <a:spcAft>
                <a:spcPts val="300"/>
              </a:spcAft>
            </a:pPr>
            <a:r>
              <a:rPr lang="en-US" dirty="0"/>
              <a:t>Availability and accessibility of services within primary service areas and dispersed service areas</a:t>
            </a:r>
          </a:p>
          <a:p>
            <a:pPr lvl="1">
              <a:spcBef>
                <a:spcPts val="300"/>
              </a:spcBef>
              <a:spcAft>
                <a:spcPts val="300"/>
              </a:spcAft>
            </a:pPr>
            <a:r>
              <a:rPr lang="en-US" dirty="0"/>
              <a:t>Impact on competing options for health care delivery, including impact on existing providers</a:t>
            </a:r>
          </a:p>
          <a:p>
            <a:pPr lvl="1">
              <a:spcBef>
                <a:spcPts val="300"/>
              </a:spcBef>
              <a:spcAft>
                <a:spcPts val="300"/>
              </a:spcAft>
            </a:pPr>
            <a:r>
              <a:rPr lang="en-US" dirty="0"/>
              <a:t>Methods used to attract patient volume and to recruit or acquire health care professionals or facilities</a:t>
            </a:r>
          </a:p>
          <a:p>
            <a:pPr lvl="1">
              <a:spcBef>
                <a:spcPts val="300"/>
              </a:spcBef>
              <a:spcAft>
                <a:spcPts val="300"/>
              </a:spcAft>
            </a:pPr>
            <a:r>
              <a:rPr lang="en-US" dirty="0"/>
              <a:t>Role in serving at-risk, underserved, and government payer populations</a:t>
            </a:r>
          </a:p>
          <a:p>
            <a:pPr lvl="1">
              <a:spcBef>
                <a:spcPts val="300"/>
              </a:spcBef>
              <a:spcAft>
                <a:spcPts val="300"/>
              </a:spcAft>
            </a:pPr>
            <a:r>
              <a:rPr lang="en-US" dirty="0"/>
              <a:t>Role in providing low margin or negative margin services </a:t>
            </a:r>
          </a:p>
          <a:p>
            <a:pPr lvl="1">
              <a:spcBef>
                <a:spcPts val="300"/>
              </a:spcBef>
              <a:spcAft>
                <a:spcPts val="300"/>
              </a:spcAft>
            </a:pPr>
            <a:r>
              <a:rPr lang="en-US" dirty="0"/>
              <a:t>Consumer concerns, such as complaints that the provider has engaged in any unfair method of competition or any unfair or deceptive act</a:t>
            </a:r>
          </a:p>
          <a:p>
            <a:pPr lvl="1">
              <a:spcBef>
                <a:spcPts val="300"/>
              </a:spcBef>
              <a:spcAft>
                <a:spcPts val="300"/>
              </a:spcAft>
            </a:pPr>
            <a:r>
              <a:rPr lang="en-US" dirty="0"/>
              <a:t>Other factors in the public interest</a:t>
            </a:r>
          </a:p>
          <a:p>
            <a:pPr lvl="1">
              <a:spcBef>
                <a:spcPts val="300"/>
              </a:spcBef>
              <a:spcAft>
                <a:spcPts val="300"/>
              </a:spcAft>
            </a:pPr>
            <a:endParaRPr lang="en-US" dirty="0"/>
          </a:p>
        </p:txBody>
      </p:sp>
      <p:sp>
        <p:nvSpPr>
          <p:cNvPr id="29" name="TextBox 28"/>
          <p:cNvSpPr txBox="1"/>
          <p:nvPr/>
        </p:nvSpPr>
        <p:spPr>
          <a:xfrm>
            <a:off x="238283" y="1981200"/>
            <a:ext cx="738664" cy="3657599"/>
          </a:xfrm>
          <a:prstGeom prst="rect">
            <a:avLst/>
          </a:prstGeom>
          <a:noFill/>
        </p:spPr>
        <p:txBody>
          <a:bodyPr vert="vert270" wrap="square" rtlCol="0" anchor="ctr" anchorCtr="0">
            <a:normAutofit/>
          </a:bodyPr>
          <a:lstStyle/>
          <a:p>
            <a:pPr algn="dist"/>
            <a:r>
              <a:rPr lang="en-US" sz="1800" b="1" cap="small" dirty="0">
                <a:solidFill>
                  <a:schemeClr val="accent1"/>
                </a:solidFill>
                <a:latin typeface="Arial Black"/>
                <a:cs typeface="Arial Black"/>
              </a:rPr>
              <a:t>market functioning</a:t>
            </a:r>
          </a:p>
          <a:p>
            <a:pPr algn="dist"/>
            <a:endParaRPr lang="en-US" sz="1800" cap="small" dirty="0">
              <a:solidFill>
                <a:schemeClr val="accent1"/>
              </a:solidFill>
              <a:latin typeface="Arial Black"/>
              <a:cs typeface="Arial Black"/>
            </a:endParaRPr>
          </a:p>
        </p:txBody>
      </p:sp>
      <p:sp>
        <p:nvSpPr>
          <p:cNvPr id="4" name="Up-Down Arrow 3"/>
          <p:cNvSpPr/>
          <p:nvPr/>
        </p:nvSpPr>
        <p:spPr>
          <a:xfrm>
            <a:off x="1171575" y="4433064"/>
            <a:ext cx="171450" cy="1205736"/>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0" name="Up-Down Arrow 29"/>
          <p:cNvSpPr/>
          <p:nvPr/>
        </p:nvSpPr>
        <p:spPr>
          <a:xfrm>
            <a:off x="1190625" y="3048000"/>
            <a:ext cx="171450" cy="9144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1" name="Up-Down Arrow 30"/>
          <p:cNvSpPr/>
          <p:nvPr/>
        </p:nvSpPr>
        <p:spPr>
          <a:xfrm>
            <a:off x="1190625" y="1676400"/>
            <a:ext cx="171450" cy="9144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37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28599"/>
            <a:ext cx="8229600" cy="685801"/>
          </a:xfrm>
        </p:spPr>
        <p:txBody>
          <a:bodyPr/>
          <a:lstStyle/>
          <a:p>
            <a:r>
              <a:rPr lang="en-US" dirty="0">
                <a:solidFill>
                  <a:schemeClr val="accent1"/>
                </a:solidFill>
              </a:rPr>
              <a:t>Benefits of HPC’s Reviews of Provider Affiliations</a:t>
            </a:r>
          </a:p>
        </p:txBody>
      </p:sp>
      <p:sp>
        <p:nvSpPr>
          <p:cNvPr id="2" name="Rectangle 1"/>
          <p:cNvSpPr/>
          <p:nvPr/>
        </p:nvSpPr>
        <p:spPr>
          <a:xfrm>
            <a:off x="228600" y="1066800"/>
            <a:ext cx="8686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dirty="0">
                <a:solidFill>
                  <a:sysClr val="windowText" lastClr="000000"/>
                </a:solidFill>
              </a:rPr>
              <a:t>The Material Change Notice (MCN) and Cost and Market Impact Review (CMIR) process, in addition to increasing public awareness of provider affiliations, has produced the following benefits for consumers in Massachusetts:</a:t>
            </a:r>
          </a:p>
          <a:p>
            <a:endParaRPr lang="en-US" sz="1500" dirty="0">
              <a:solidFill>
                <a:sysClr val="windowText" lastClr="000000"/>
              </a:solidFill>
            </a:endParaRPr>
          </a:p>
          <a:p>
            <a:pPr marL="285750" indent="-285750">
              <a:buFont typeface="Wingdings" panose="05000000000000000000" pitchFamily="2" charset="2"/>
              <a:buChar char="§"/>
            </a:pPr>
            <a:endParaRPr lang="en-US" sz="1500" dirty="0">
              <a:solidFill>
                <a:sysClr val="windowText" lastClr="000000"/>
              </a:solidFill>
            </a:endParaRPr>
          </a:p>
          <a:p>
            <a:endParaRPr lang="en-US" sz="1500" dirty="0">
              <a:solidFill>
                <a:sysClr val="windowText" lastClr="000000"/>
              </a:solidFill>
            </a:endParaRPr>
          </a:p>
        </p:txBody>
      </p:sp>
      <p:pic>
        <p:nvPicPr>
          <p:cNvPr id="5122" name="Picture 2" descr="Image result for magnifying glass clipar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93" y="2000894"/>
            <a:ext cx="1097707" cy="894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1552" y="5715000"/>
            <a:ext cx="786405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F2682B"/>
                </a:solidFill>
              </a:rPr>
              <a:t>Impacts on Transaction Plans:</a:t>
            </a:r>
            <a:r>
              <a:rPr lang="en-US" sz="1500" dirty="0">
                <a:solidFill>
                  <a:srgbClr val="F2682B"/>
                </a:solidFill>
              </a:rPr>
              <a:t> </a:t>
            </a:r>
            <a:r>
              <a:rPr lang="en-US" sz="1500" dirty="0">
                <a:solidFill>
                  <a:sysClr val="windowText" lastClr="000000"/>
                </a:solidFill>
              </a:rPr>
              <a:t>In some cases, entities have planned affiliations in part based on the likelihood of a CMIR, and in other cases have decided not to pursue an affiliation after the HPC raised concerns in the MCN or CMIR process.</a:t>
            </a:r>
          </a:p>
        </p:txBody>
      </p:sp>
      <p:sp>
        <p:nvSpPr>
          <p:cNvPr id="13" name="Rectangle 12"/>
          <p:cNvSpPr/>
          <p:nvPr/>
        </p:nvSpPr>
        <p:spPr>
          <a:xfrm>
            <a:off x="1051552" y="4038600"/>
            <a:ext cx="7864054"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500" b="1" dirty="0">
                <a:solidFill>
                  <a:schemeClr val="accent3"/>
                </a:solidFill>
              </a:rPr>
              <a:t>Support for Enforcement Actions: </a:t>
            </a:r>
            <a:r>
              <a:rPr lang="en-US" sz="1500" dirty="0">
                <a:solidFill>
                  <a:sysClr val="windowText" lastClr="000000"/>
                </a:solidFill>
              </a:rPr>
              <a:t>Findings in CMIR reports have been used by the Massachusetts Attorney General and Department of Public Health to negotiate enforceable commitments to address cost, market, quality, and access concerns.</a:t>
            </a:r>
          </a:p>
          <a:p>
            <a:pPr marL="463550" lvl="1" indent="-287338">
              <a:spcAft>
                <a:spcPts val="1200"/>
              </a:spcAft>
              <a:buClr>
                <a:srgbClr val="FFC000"/>
              </a:buClr>
              <a:buFont typeface="Wingdings" panose="05000000000000000000" pitchFamily="2" charset="2"/>
              <a:buChar char="Ø"/>
            </a:pPr>
            <a:r>
              <a:rPr lang="en-US" sz="1500" dirty="0">
                <a:solidFill>
                  <a:sysClr val="windowText" lastClr="000000"/>
                </a:solidFill>
              </a:rPr>
              <a:t>CMIR findings may be considered as evidence in Massachusetts antitrust or consumer protection actions, and in Determination of Need reviews.</a:t>
            </a:r>
          </a:p>
        </p:txBody>
      </p:sp>
      <p:sp>
        <p:nvSpPr>
          <p:cNvPr id="14" name="Rectangle 13"/>
          <p:cNvSpPr/>
          <p:nvPr/>
        </p:nvSpPr>
        <p:spPr>
          <a:xfrm>
            <a:off x="1051552" y="2067247"/>
            <a:ext cx="786405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accent1"/>
                </a:solidFill>
              </a:rPr>
              <a:t>Future Accountability</a:t>
            </a:r>
            <a:r>
              <a:rPr lang="en-US" sz="1500" b="1" dirty="0">
                <a:solidFill>
                  <a:sysClr val="windowText" lastClr="000000"/>
                </a:solidFill>
              </a:rPr>
              <a:t>: </a:t>
            </a:r>
            <a:r>
              <a:rPr lang="en-US" sz="1500" dirty="0">
                <a:solidFill>
                  <a:sysClr val="windowText" lastClr="000000"/>
                </a:solidFill>
              </a:rPr>
              <a:t>Requiring entities to disclose goals for a transaction allows the HPC and others to assess whether those goals have been achieved in the future.</a:t>
            </a:r>
          </a:p>
        </p:txBody>
      </p:sp>
      <p:sp>
        <p:nvSpPr>
          <p:cNvPr id="15" name="Rectangle 14"/>
          <p:cNvSpPr/>
          <p:nvPr/>
        </p:nvSpPr>
        <p:spPr>
          <a:xfrm>
            <a:off x="1051552" y="3026392"/>
            <a:ext cx="786405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accent6">
                    <a:lumMod val="75000"/>
                  </a:schemeClr>
                </a:solidFill>
              </a:rPr>
              <a:t>Voluntary Commitments: </a:t>
            </a:r>
            <a:r>
              <a:rPr lang="en-US" sz="1500" dirty="0">
                <a:solidFill>
                  <a:sysClr val="windowText" lastClr="000000"/>
                </a:solidFill>
              </a:rPr>
              <a:t>Some entities have addressed concerns raised by the HPC by making certain public commitments (e.g., increasing access for Medicaid patients, not implementing facility fees at acquired physician clinics).</a:t>
            </a:r>
          </a:p>
        </p:txBody>
      </p:sp>
      <p:pic>
        <p:nvPicPr>
          <p:cNvPr id="5124" name="Picture 4" descr="Image result for handshake clipart"/>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3048000"/>
            <a:ext cx="856397" cy="762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69" y="4114800"/>
            <a:ext cx="8667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1" name="Picture 21" descr="Image result for stop sign clipart"/>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9432"/>
          <a:stretch/>
        </p:blipFill>
        <p:spPr bwMode="auto">
          <a:xfrm>
            <a:off x="127848" y="5538048"/>
            <a:ext cx="938952" cy="85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State efforts to reduce cost growth through the benchmark and the work of the HPC continue to receive broad multi-sector stakeholder support</a:t>
            </a:r>
          </a:p>
        </p:txBody>
      </p:sp>
      <p:sp>
        <p:nvSpPr>
          <p:cNvPr id="18" name="Freeform 17"/>
          <p:cNvSpPr/>
          <p:nvPr/>
        </p:nvSpPr>
        <p:spPr>
          <a:xfrm>
            <a:off x="1475786" y="1042861"/>
            <a:ext cx="7390201" cy="1030503"/>
          </a:xfrm>
          <a:custGeom>
            <a:avLst/>
            <a:gdLst>
              <a:gd name="connsiteX0" fmla="*/ 0 w 8991600"/>
              <a:gd name="connsiteY0" fmla="*/ 80869 h 808694"/>
              <a:gd name="connsiteX1" fmla="*/ 80869 w 8991600"/>
              <a:gd name="connsiteY1" fmla="*/ 0 h 808694"/>
              <a:gd name="connsiteX2" fmla="*/ 8910731 w 8991600"/>
              <a:gd name="connsiteY2" fmla="*/ 0 h 808694"/>
              <a:gd name="connsiteX3" fmla="*/ 8991600 w 8991600"/>
              <a:gd name="connsiteY3" fmla="*/ 80869 h 808694"/>
              <a:gd name="connsiteX4" fmla="*/ 8991600 w 8991600"/>
              <a:gd name="connsiteY4" fmla="*/ 727825 h 808694"/>
              <a:gd name="connsiteX5" fmla="*/ 8910731 w 8991600"/>
              <a:gd name="connsiteY5" fmla="*/ 808694 h 808694"/>
              <a:gd name="connsiteX6" fmla="*/ 80869 w 8991600"/>
              <a:gd name="connsiteY6" fmla="*/ 808694 h 808694"/>
              <a:gd name="connsiteX7" fmla="*/ 0 w 8991600"/>
              <a:gd name="connsiteY7" fmla="*/ 727825 h 808694"/>
              <a:gd name="connsiteX8" fmla="*/ 0 w 8991600"/>
              <a:gd name="connsiteY8" fmla="*/ 80869 h 8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808694">
                <a:moveTo>
                  <a:pt x="0" y="80869"/>
                </a:moveTo>
                <a:cubicBezTo>
                  <a:pt x="0" y="36206"/>
                  <a:pt x="36206" y="0"/>
                  <a:pt x="80869" y="0"/>
                </a:cubicBezTo>
                <a:lnTo>
                  <a:pt x="8910731" y="0"/>
                </a:lnTo>
                <a:cubicBezTo>
                  <a:pt x="8955394" y="0"/>
                  <a:pt x="8991600" y="36206"/>
                  <a:pt x="8991600" y="80869"/>
                </a:cubicBezTo>
                <a:lnTo>
                  <a:pt x="8991600" y="727825"/>
                </a:lnTo>
                <a:cubicBezTo>
                  <a:pt x="8991600" y="772488"/>
                  <a:pt x="8955394" y="808694"/>
                  <a:pt x="8910731" y="808694"/>
                </a:cubicBezTo>
                <a:lnTo>
                  <a:pt x="80869" y="808694"/>
                </a:lnTo>
                <a:cubicBezTo>
                  <a:pt x="36206" y="808694"/>
                  <a:pt x="0" y="772488"/>
                  <a:pt x="0" y="727825"/>
                </a:cubicBezTo>
                <a:lnTo>
                  <a:pt x="0" y="80869"/>
                </a:lnTo>
                <a:close/>
              </a:path>
            </a:pathLst>
          </a:cu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914400" tIns="45720" rIns="45721" bIns="45720" numCol="1" spcCol="1270" anchor="ctr" anchorCtr="0">
            <a:noAutofit/>
          </a:bodyPr>
          <a:lstStyle/>
          <a:p>
            <a:pPr marL="182880" defTabSz="533400">
              <a:lnSpc>
                <a:spcPct val="90000"/>
              </a:lnSpc>
              <a:spcBef>
                <a:spcPct val="0"/>
              </a:spcBef>
              <a:spcAft>
                <a:spcPct val="35000"/>
              </a:spcAft>
            </a:pPr>
            <a:r>
              <a:rPr lang="en-US" sz="1200" dirty="0">
                <a:solidFill>
                  <a:srgbClr val="094975"/>
                </a:solidFill>
              </a:rPr>
              <a:t>"Given the ongoing challenges with </a:t>
            </a:r>
            <a:r>
              <a:rPr lang="en-US" sz="1200" b="1" dirty="0">
                <a:solidFill>
                  <a:srgbClr val="094975"/>
                </a:solidFill>
              </a:rPr>
              <a:t>health care affordability </a:t>
            </a:r>
            <a:r>
              <a:rPr lang="en-US" sz="1200" dirty="0">
                <a:solidFill>
                  <a:srgbClr val="094975"/>
                </a:solidFill>
              </a:rPr>
              <a:t>for our state’s residents, we believe it’s critically important to continue to pursue approaches that signal to the health care community that current efforts to address costs are insufficient. We therefore recommend that the HPC set the 2018 benchmark at equal to the potential gross state product minus 0.5 percent, or 3.1%."</a:t>
            </a:r>
          </a:p>
        </p:txBody>
      </p:sp>
      <p:sp>
        <p:nvSpPr>
          <p:cNvPr id="20" name="Freeform 19"/>
          <p:cNvSpPr/>
          <p:nvPr/>
        </p:nvSpPr>
        <p:spPr>
          <a:xfrm>
            <a:off x="1475787" y="2180750"/>
            <a:ext cx="7390200" cy="942973"/>
          </a:xfrm>
          <a:custGeom>
            <a:avLst/>
            <a:gdLst>
              <a:gd name="connsiteX0" fmla="*/ 0 w 8991600"/>
              <a:gd name="connsiteY0" fmla="*/ 80869 h 808694"/>
              <a:gd name="connsiteX1" fmla="*/ 80869 w 8991600"/>
              <a:gd name="connsiteY1" fmla="*/ 0 h 808694"/>
              <a:gd name="connsiteX2" fmla="*/ 8910731 w 8991600"/>
              <a:gd name="connsiteY2" fmla="*/ 0 h 808694"/>
              <a:gd name="connsiteX3" fmla="*/ 8991600 w 8991600"/>
              <a:gd name="connsiteY3" fmla="*/ 80869 h 808694"/>
              <a:gd name="connsiteX4" fmla="*/ 8991600 w 8991600"/>
              <a:gd name="connsiteY4" fmla="*/ 727825 h 808694"/>
              <a:gd name="connsiteX5" fmla="*/ 8910731 w 8991600"/>
              <a:gd name="connsiteY5" fmla="*/ 808694 h 808694"/>
              <a:gd name="connsiteX6" fmla="*/ 80869 w 8991600"/>
              <a:gd name="connsiteY6" fmla="*/ 808694 h 808694"/>
              <a:gd name="connsiteX7" fmla="*/ 0 w 8991600"/>
              <a:gd name="connsiteY7" fmla="*/ 727825 h 808694"/>
              <a:gd name="connsiteX8" fmla="*/ 0 w 8991600"/>
              <a:gd name="connsiteY8" fmla="*/ 80869 h 8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808694">
                <a:moveTo>
                  <a:pt x="0" y="80869"/>
                </a:moveTo>
                <a:cubicBezTo>
                  <a:pt x="0" y="36206"/>
                  <a:pt x="36206" y="0"/>
                  <a:pt x="80869" y="0"/>
                </a:cubicBezTo>
                <a:lnTo>
                  <a:pt x="8910731" y="0"/>
                </a:lnTo>
                <a:cubicBezTo>
                  <a:pt x="8955394" y="0"/>
                  <a:pt x="8991600" y="36206"/>
                  <a:pt x="8991600" y="80869"/>
                </a:cubicBezTo>
                <a:lnTo>
                  <a:pt x="8991600" y="727825"/>
                </a:lnTo>
                <a:cubicBezTo>
                  <a:pt x="8991600" y="772488"/>
                  <a:pt x="8955394" y="808694"/>
                  <a:pt x="8910731" y="808694"/>
                </a:cubicBezTo>
                <a:lnTo>
                  <a:pt x="80869" y="808694"/>
                </a:lnTo>
                <a:cubicBezTo>
                  <a:pt x="36206" y="808694"/>
                  <a:pt x="0" y="772488"/>
                  <a:pt x="0" y="727825"/>
                </a:cubicBezTo>
                <a:lnTo>
                  <a:pt x="0" y="80869"/>
                </a:lnTo>
                <a:close/>
              </a:path>
            </a:pathLst>
          </a:cu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914400" tIns="45720" rIns="45721" bIns="45720" numCol="1" spcCol="1270" anchor="ctr" anchorCtr="0">
            <a:noAutofit/>
          </a:bodyPr>
          <a:lstStyle/>
          <a:p>
            <a:pPr marL="182880" defTabSz="533400">
              <a:lnSpc>
                <a:spcPct val="90000"/>
              </a:lnSpc>
              <a:spcBef>
                <a:spcPct val="0"/>
              </a:spcBef>
              <a:spcAft>
                <a:spcPct val="35000"/>
              </a:spcAft>
            </a:pPr>
            <a:r>
              <a:rPr lang="en-US" sz="1200" dirty="0">
                <a:solidFill>
                  <a:srgbClr val="094975"/>
                </a:solidFill>
              </a:rPr>
              <a:t>"As we continue to track </a:t>
            </a:r>
            <a:r>
              <a:rPr lang="en-US" sz="1200" b="1" dirty="0">
                <a:solidFill>
                  <a:srgbClr val="094975"/>
                </a:solidFill>
              </a:rPr>
              <a:t>trends in health-care cost and utilization</a:t>
            </a:r>
            <a:r>
              <a:rPr lang="en-US" sz="1200" dirty="0">
                <a:solidFill>
                  <a:srgbClr val="094975"/>
                </a:solidFill>
              </a:rPr>
              <a:t>, the cost-growth benchmark has become a critical component for understanding year-over-year increases in health-care spending.”</a:t>
            </a:r>
          </a:p>
        </p:txBody>
      </p:sp>
      <p:sp>
        <p:nvSpPr>
          <p:cNvPr id="24" name="Freeform 23"/>
          <p:cNvSpPr/>
          <p:nvPr/>
        </p:nvSpPr>
        <p:spPr>
          <a:xfrm>
            <a:off x="1475786" y="3275344"/>
            <a:ext cx="7386045" cy="853305"/>
          </a:xfrm>
          <a:custGeom>
            <a:avLst/>
            <a:gdLst>
              <a:gd name="connsiteX0" fmla="*/ 0 w 8991600"/>
              <a:gd name="connsiteY0" fmla="*/ 80869 h 808694"/>
              <a:gd name="connsiteX1" fmla="*/ 80869 w 8991600"/>
              <a:gd name="connsiteY1" fmla="*/ 0 h 808694"/>
              <a:gd name="connsiteX2" fmla="*/ 8910731 w 8991600"/>
              <a:gd name="connsiteY2" fmla="*/ 0 h 808694"/>
              <a:gd name="connsiteX3" fmla="*/ 8991600 w 8991600"/>
              <a:gd name="connsiteY3" fmla="*/ 80869 h 808694"/>
              <a:gd name="connsiteX4" fmla="*/ 8991600 w 8991600"/>
              <a:gd name="connsiteY4" fmla="*/ 727825 h 808694"/>
              <a:gd name="connsiteX5" fmla="*/ 8910731 w 8991600"/>
              <a:gd name="connsiteY5" fmla="*/ 808694 h 808694"/>
              <a:gd name="connsiteX6" fmla="*/ 80869 w 8991600"/>
              <a:gd name="connsiteY6" fmla="*/ 808694 h 808694"/>
              <a:gd name="connsiteX7" fmla="*/ 0 w 8991600"/>
              <a:gd name="connsiteY7" fmla="*/ 727825 h 808694"/>
              <a:gd name="connsiteX8" fmla="*/ 0 w 8991600"/>
              <a:gd name="connsiteY8" fmla="*/ 80869 h 8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808694">
                <a:moveTo>
                  <a:pt x="0" y="80869"/>
                </a:moveTo>
                <a:cubicBezTo>
                  <a:pt x="0" y="36206"/>
                  <a:pt x="36206" y="0"/>
                  <a:pt x="80869" y="0"/>
                </a:cubicBezTo>
                <a:lnTo>
                  <a:pt x="8910731" y="0"/>
                </a:lnTo>
                <a:cubicBezTo>
                  <a:pt x="8955394" y="0"/>
                  <a:pt x="8991600" y="36206"/>
                  <a:pt x="8991600" y="80869"/>
                </a:cubicBezTo>
                <a:lnTo>
                  <a:pt x="8991600" y="727825"/>
                </a:lnTo>
                <a:cubicBezTo>
                  <a:pt x="8991600" y="772488"/>
                  <a:pt x="8955394" y="808694"/>
                  <a:pt x="8910731" y="808694"/>
                </a:cubicBezTo>
                <a:lnTo>
                  <a:pt x="80869" y="808694"/>
                </a:lnTo>
                <a:cubicBezTo>
                  <a:pt x="36206" y="808694"/>
                  <a:pt x="0" y="772488"/>
                  <a:pt x="0" y="727825"/>
                </a:cubicBezTo>
                <a:lnTo>
                  <a:pt x="0" y="80869"/>
                </a:lnTo>
                <a:close/>
              </a:path>
            </a:pathLst>
          </a:cu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914400" tIns="45720" rIns="45721" bIns="45720" numCol="1" spcCol="1270" anchor="ctr" anchorCtr="0">
            <a:noAutofit/>
          </a:bodyPr>
          <a:lstStyle/>
          <a:p>
            <a:pPr marL="182880" defTabSz="533400">
              <a:lnSpc>
                <a:spcPct val="90000"/>
              </a:lnSpc>
              <a:spcBef>
                <a:spcPct val="0"/>
              </a:spcBef>
              <a:spcAft>
                <a:spcPct val="35000"/>
              </a:spcAft>
            </a:pPr>
            <a:r>
              <a:rPr lang="en-US" sz="1200" dirty="0">
                <a:solidFill>
                  <a:srgbClr val="094975"/>
                </a:solidFill>
              </a:rPr>
              <a:t>"We strongly believe that the annual health care cost benchmark can be a major tool in achieving the state’s cost goals. The benchmark should be maintained at 3.1 percent and providers should be encouraged to pursue even more </a:t>
            </a:r>
            <a:r>
              <a:rPr lang="en-US" sz="1200" b="1" dirty="0">
                <a:solidFill>
                  <a:srgbClr val="094975"/>
                </a:solidFill>
              </a:rPr>
              <a:t>aggressive and innovative cost reduction measures</a:t>
            </a:r>
            <a:r>
              <a:rPr lang="en-US" sz="1200" dirty="0">
                <a:solidFill>
                  <a:srgbClr val="094975"/>
                </a:solidFill>
              </a:rPr>
              <a:t>."</a:t>
            </a:r>
          </a:p>
        </p:txBody>
      </p:sp>
      <p:sp>
        <p:nvSpPr>
          <p:cNvPr id="7" name="Rounded Rectangle 6"/>
          <p:cNvSpPr/>
          <p:nvPr/>
        </p:nvSpPr>
        <p:spPr>
          <a:xfrm>
            <a:off x="1554832" y="3379112"/>
            <a:ext cx="928700" cy="6594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ounded Rectangle 9"/>
          <p:cNvSpPr/>
          <p:nvPr/>
        </p:nvSpPr>
        <p:spPr>
          <a:xfrm>
            <a:off x="1504362" y="1164059"/>
            <a:ext cx="1016903" cy="7881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94975"/>
                </a:solidFill>
              </a:rPr>
              <a:t>Consumer Advocate</a:t>
            </a:r>
          </a:p>
        </p:txBody>
      </p:sp>
      <p:sp>
        <p:nvSpPr>
          <p:cNvPr id="13" name="TextBox 12"/>
          <p:cNvSpPr txBox="1"/>
          <p:nvPr/>
        </p:nvSpPr>
        <p:spPr>
          <a:xfrm>
            <a:off x="1451231" y="3592040"/>
            <a:ext cx="1066800" cy="276999"/>
          </a:xfrm>
          <a:prstGeom prst="rect">
            <a:avLst/>
          </a:prstGeom>
          <a:noFill/>
        </p:spPr>
        <p:txBody>
          <a:bodyPr wrap="square" rtlCol="0">
            <a:spAutoFit/>
          </a:bodyPr>
          <a:lstStyle/>
          <a:p>
            <a:pPr algn="ctr"/>
            <a:r>
              <a:rPr lang="en-US" sz="1200" b="1" dirty="0">
                <a:solidFill>
                  <a:srgbClr val="094975"/>
                </a:solidFill>
              </a:rPr>
              <a:t>Business</a:t>
            </a:r>
          </a:p>
        </p:txBody>
      </p:sp>
      <p:sp>
        <p:nvSpPr>
          <p:cNvPr id="9" name="Rounded Rectangle 8"/>
          <p:cNvSpPr/>
          <p:nvPr/>
        </p:nvSpPr>
        <p:spPr>
          <a:xfrm>
            <a:off x="1575184" y="2292726"/>
            <a:ext cx="946081" cy="74612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605795" y="2383251"/>
            <a:ext cx="948474" cy="830997"/>
          </a:xfrm>
          <a:prstGeom prst="rect">
            <a:avLst/>
          </a:prstGeom>
          <a:noFill/>
        </p:spPr>
        <p:txBody>
          <a:bodyPr wrap="square" rtlCol="0">
            <a:spAutoFit/>
          </a:bodyPr>
          <a:lstStyle/>
          <a:p>
            <a:pPr algn="ctr"/>
            <a:endParaRPr lang="en-US" sz="1200" b="1" dirty="0">
              <a:solidFill>
                <a:srgbClr val="094975"/>
              </a:solidFill>
            </a:endParaRPr>
          </a:p>
          <a:p>
            <a:pPr algn="ctr"/>
            <a:r>
              <a:rPr lang="en-US" sz="1200" b="1" dirty="0">
                <a:solidFill>
                  <a:srgbClr val="094975"/>
                </a:solidFill>
              </a:rPr>
              <a:t>Business</a:t>
            </a:r>
          </a:p>
          <a:p>
            <a:pPr algn="ctr"/>
            <a:endParaRPr lang="en-US" sz="1200" b="1" dirty="0">
              <a:solidFill>
                <a:srgbClr val="094975"/>
              </a:solidFill>
            </a:endParaRPr>
          </a:p>
          <a:p>
            <a:pPr algn="ctr"/>
            <a:endParaRPr lang="en-US" sz="1200" b="1" dirty="0">
              <a:solidFill>
                <a:srgbClr val="094975"/>
              </a:solidFill>
            </a:endParaRPr>
          </a:p>
        </p:txBody>
      </p:sp>
      <p:pic>
        <p:nvPicPr>
          <p:cNvPr id="912388" name="Picture 4" descr="Image result for mha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17" y="4480219"/>
            <a:ext cx="805024" cy="807205"/>
          </a:xfrm>
          <a:prstGeom prst="rect">
            <a:avLst/>
          </a:prstGeom>
          <a:noFill/>
          <a:extLst>
            <a:ext uri="{909E8E84-426E-40DD-AFC4-6F175D3DCCD1}">
              <a14:hiddenFill xmlns:a14="http://schemas.microsoft.com/office/drawing/2010/main">
                <a:solidFill>
                  <a:srgbClr val="FFFFFF"/>
                </a:solidFill>
              </a14:hiddenFill>
            </a:ext>
          </a:extLst>
        </p:spPr>
      </p:pic>
      <p:pic>
        <p:nvPicPr>
          <p:cNvPr id="917506" name="Picture 2" descr="C:\Users\emador\AppData\Local\Microsoft\Windows\Temporary Internet Files\Content.Outlook\XOLHZKZJ\Health Care for 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83" y="1164059"/>
            <a:ext cx="1220533" cy="9268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id:image002.png@01D3BD39.852B0150"/>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61817" y="2292726"/>
            <a:ext cx="1171575" cy="746125"/>
          </a:xfrm>
          <a:prstGeom prst="rect">
            <a:avLst/>
          </a:prstGeom>
          <a:noFill/>
          <a:ln>
            <a:noFill/>
          </a:ln>
        </p:spPr>
      </p:pic>
      <p:sp>
        <p:nvSpPr>
          <p:cNvPr id="22" name="Freeform 21"/>
          <p:cNvSpPr/>
          <p:nvPr/>
        </p:nvSpPr>
        <p:spPr>
          <a:xfrm>
            <a:off x="1475787" y="4382511"/>
            <a:ext cx="7386044" cy="801093"/>
          </a:xfrm>
          <a:custGeom>
            <a:avLst/>
            <a:gdLst>
              <a:gd name="connsiteX0" fmla="*/ 0 w 8991600"/>
              <a:gd name="connsiteY0" fmla="*/ 80869 h 808694"/>
              <a:gd name="connsiteX1" fmla="*/ 80869 w 8991600"/>
              <a:gd name="connsiteY1" fmla="*/ 0 h 808694"/>
              <a:gd name="connsiteX2" fmla="*/ 8910731 w 8991600"/>
              <a:gd name="connsiteY2" fmla="*/ 0 h 808694"/>
              <a:gd name="connsiteX3" fmla="*/ 8991600 w 8991600"/>
              <a:gd name="connsiteY3" fmla="*/ 80869 h 808694"/>
              <a:gd name="connsiteX4" fmla="*/ 8991600 w 8991600"/>
              <a:gd name="connsiteY4" fmla="*/ 727825 h 808694"/>
              <a:gd name="connsiteX5" fmla="*/ 8910731 w 8991600"/>
              <a:gd name="connsiteY5" fmla="*/ 808694 h 808694"/>
              <a:gd name="connsiteX6" fmla="*/ 80869 w 8991600"/>
              <a:gd name="connsiteY6" fmla="*/ 808694 h 808694"/>
              <a:gd name="connsiteX7" fmla="*/ 0 w 8991600"/>
              <a:gd name="connsiteY7" fmla="*/ 727825 h 808694"/>
              <a:gd name="connsiteX8" fmla="*/ 0 w 8991600"/>
              <a:gd name="connsiteY8" fmla="*/ 80869 h 8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808694">
                <a:moveTo>
                  <a:pt x="0" y="80869"/>
                </a:moveTo>
                <a:cubicBezTo>
                  <a:pt x="0" y="36206"/>
                  <a:pt x="36206" y="0"/>
                  <a:pt x="80869" y="0"/>
                </a:cubicBezTo>
                <a:lnTo>
                  <a:pt x="8910731" y="0"/>
                </a:lnTo>
                <a:cubicBezTo>
                  <a:pt x="8955394" y="0"/>
                  <a:pt x="8991600" y="36206"/>
                  <a:pt x="8991600" y="80869"/>
                </a:cubicBezTo>
                <a:lnTo>
                  <a:pt x="8991600" y="727825"/>
                </a:lnTo>
                <a:cubicBezTo>
                  <a:pt x="8991600" y="772488"/>
                  <a:pt x="8955394" y="808694"/>
                  <a:pt x="8910731" y="808694"/>
                </a:cubicBezTo>
                <a:lnTo>
                  <a:pt x="80869" y="808694"/>
                </a:lnTo>
                <a:cubicBezTo>
                  <a:pt x="36206" y="808694"/>
                  <a:pt x="0" y="772488"/>
                  <a:pt x="0" y="727825"/>
                </a:cubicBezTo>
                <a:lnTo>
                  <a:pt x="0" y="80869"/>
                </a:lnTo>
                <a:close/>
              </a:path>
            </a:pathLst>
          </a:cu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914400" tIns="45720" rIns="45721" bIns="45720" numCol="1" spcCol="1270" anchor="ctr" anchorCtr="0">
            <a:noAutofit/>
          </a:bodyPr>
          <a:lstStyle/>
          <a:p>
            <a:pPr marL="182880" defTabSz="533400">
              <a:lnSpc>
                <a:spcPct val="90000"/>
              </a:lnSpc>
              <a:spcBef>
                <a:spcPct val="0"/>
              </a:spcBef>
              <a:spcAft>
                <a:spcPct val="35000"/>
              </a:spcAft>
            </a:pPr>
            <a:r>
              <a:rPr lang="en-US" sz="1200" dirty="0">
                <a:solidFill>
                  <a:srgbClr val="094975"/>
                </a:solidFill>
              </a:rPr>
              <a:t>“MHA supports the goals we all have to address rising costs and to insure that </a:t>
            </a:r>
            <a:r>
              <a:rPr lang="en-US" sz="1200" b="1" dirty="0">
                <a:solidFill>
                  <a:srgbClr val="094975"/>
                </a:solidFill>
              </a:rPr>
              <a:t>affordable access to healthcare </a:t>
            </a:r>
            <a:r>
              <a:rPr lang="en-US" sz="1200" dirty="0">
                <a:solidFill>
                  <a:srgbClr val="094975"/>
                </a:solidFill>
              </a:rPr>
              <a:t>in the commonwealth is sustainable. Moving to a 3.1% benchmark is aspirational and potentially achievable."</a:t>
            </a:r>
          </a:p>
        </p:txBody>
      </p:sp>
      <p:pic>
        <p:nvPicPr>
          <p:cNvPr id="9175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764" y="3472884"/>
            <a:ext cx="1726441" cy="75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a:xfrm>
            <a:off x="1546633" y="4480219"/>
            <a:ext cx="936899" cy="5903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p:cNvSpPr txBox="1"/>
          <p:nvPr/>
        </p:nvSpPr>
        <p:spPr>
          <a:xfrm>
            <a:off x="1481682" y="4636881"/>
            <a:ext cx="1066800" cy="276999"/>
          </a:xfrm>
          <a:prstGeom prst="rect">
            <a:avLst/>
          </a:prstGeom>
          <a:noFill/>
        </p:spPr>
        <p:txBody>
          <a:bodyPr wrap="square" rtlCol="0">
            <a:spAutoFit/>
          </a:bodyPr>
          <a:lstStyle/>
          <a:p>
            <a:pPr algn="ctr"/>
            <a:r>
              <a:rPr lang="en-US" sz="1200" b="1" dirty="0">
                <a:solidFill>
                  <a:srgbClr val="094975"/>
                </a:solidFill>
              </a:rPr>
              <a:t>Provider</a:t>
            </a:r>
          </a:p>
        </p:txBody>
      </p:sp>
      <p:sp>
        <p:nvSpPr>
          <p:cNvPr id="28" name="Freeform 27"/>
          <p:cNvSpPr/>
          <p:nvPr/>
        </p:nvSpPr>
        <p:spPr>
          <a:xfrm>
            <a:off x="1475786" y="5435850"/>
            <a:ext cx="7386045" cy="1041149"/>
          </a:xfrm>
          <a:custGeom>
            <a:avLst/>
            <a:gdLst>
              <a:gd name="connsiteX0" fmla="*/ 0 w 8991600"/>
              <a:gd name="connsiteY0" fmla="*/ 80869 h 808694"/>
              <a:gd name="connsiteX1" fmla="*/ 80869 w 8991600"/>
              <a:gd name="connsiteY1" fmla="*/ 0 h 808694"/>
              <a:gd name="connsiteX2" fmla="*/ 8910731 w 8991600"/>
              <a:gd name="connsiteY2" fmla="*/ 0 h 808694"/>
              <a:gd name="connsiteX3" fmla="*/ 8991600 w 8991600"/>
              <a:gd name="connsiteY3" fmla="*/ 80869 h 808694"/>
              <a:gd name="connsiteX4" fmla="*/ 8991600 w 8991600"/>
              <a:gd name="connsiteY4" fmla="*/ 727825 h 808694"/>
              <a:gd name="connsiteX5" fmla="*/ 8910731 w 8991600"/>
              <a:gd name="connsiteY5" fmla="*/ 808694 h 808694"/>
              <a:gd name="connsiteX6" fmla="*/ 80869 w 8991600"/>
              <a:gd name="connsiteY6" fmla="*/ 808694 h 808694"/>
              <a:gd name="connsiteX7" fmla="*/ 0 w 8991600"/>
              <a:gd name="connsiteY7" fmla="*/ 727825 h 808694"/>
              <a:gd name="connsiteX8" fmla="*/ 0 w 8991600"/>
              <a:gd name="connsiteY8" fmla="*/ 80869 h 8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808694">
                <a:moveTo>
                  <a:pt x="0" y="80869"/>
                </a:moveTo>
                <a:cubicBezTo>
                  <a:pt x="0" y="36206"/>
                  <a:pt x="36206" y="0"/>
                  <a:pt x="80869" y="0"/>
                </a:cubicBezTo>
                <a:lnTo>
                  <a:pt x="8910731" y="0"/>
                </a:lnTo>
                <a:cubicBezTo>
                  <a:pt x="8955394" y="0"/>
                  <a:pt x="8991600" y="36206"/>
                  <a:pt x="8991600" y="80869"/>
                </a:cubicBezTo>
                <a:lnTo>
                  <a:pt x="8991600" y="727825"/>
                </a:lnTo>
                <a:cubicBezTo>
                  <a:pt x="8991600" y="772488"/>
                  <a:pt x="8955394" y="808694"/>
                  <a:pt x="8910731" y="808694"/>
                </a:cubicBezTo>
                <a:lnTo>
                  <a:pt x="80869" y="808694"/>
                </a:lnTo>
                <a:cubicBezTo>
                  <a:pt x="36206" y="808694"/>
                  <a:pt x="0" y="772488"/>
                  <a:pt x="0" y="727825"/>
                </a:cubicBezTo>
                <a:lnTo>
                  <a:pt x="0" y="80869"/>
                </a:lnTo>
                <a:close/>
              </a:path>
            </a:pathLst>
          </a:cu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914400" tIns="45720" rIns="45721" bIns="45720" numCol="1" spcCol="1270" anchor="ctr" anchorCtr="0">
            <a:noAutofit/>
          </a:bodyPr>
          <a:lstStyle/>
          <a:p>
            <a:pPr marL="182880" defTabSz="533400">
              <a:lnSpc>
                <a:spcPct val="90000"/>
              </a:lnSpc>
              <a:spcBef>
                <a:spcPct val="0"/>
              </a:spcBef>
              <a:spcAft>
                <a:spcPct val="35000"/>
              </a:spcAft>
            </a:pPr>
            <a:r>
              <a:rPr lang="en-US" sz="1200" dirty="0">
                <a:solidFill>
                  <a:srgbClr val="094975"/>
                </a:solidFill>
              </a:rPr>
              <a:t>"The Medical Society strongly supports the intent of Chapter 224, and the mission of the Health Policy Commission to develop policy to reduce health care cost growth and improve the quality of patient care. The Medical Society strongly supports thoughtful policies to </a:t>
            </a:r>
            <a:r>
              <a:rPr lang="en-US" sz="1200" b="1" dirty="0">
                <a:solidFill>
                  <a:srgbClr val="094975"/>
                </a:solidFill>
              </a:rPr>
              <a:t>drive sustainable containment of health care costs </a:t>
            </a:r>
            <a:r>
              <a:rPr lang="en-US" sz="1200" dirty="0">
                <a:solidFill>
                  <a:srgbClr val="094975"/>
                </a:solidFill>
              </a:rPr>
              <a:t>below the benchmark on an ongoing basis- whether at 3.6% or 3.1%. "</a:t>
            </a:r>
          </a:p>
        </p:txBody>
      </p:sp>
      <p:sp>
        <p:nvSpPr>
          <p:cNvPr id="29" name="Rounded Rectangle 28"/>
          <p:cNvSpPr/>
          <p:nvPr/>
        </p:nvSpPr>
        <p:spPr>
          <a:xfrm>
            <a:off x="1521899" y="5595430"/>
            <a:ext cx="925463" cy="7219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1416732" y="5817924"/>
            <a:ext cx="1066800" cy="276999"/>
          </a:xfrm>
          <a:prstGeom prst="rect">
            <a:avLst/>
          </a:prstGeom>
          <a:noFill/>
        </p:spPr>
        <p:txBody>
          <a:bodyPr wrap="square" rtlCol="0">
            <a:spAutoFit/>
          </a:bodyPr>
          <a:lstStyle/>
          <a:p>
            <a:pPr algn="ctr"/>
            <a:r>
              <a:rPr lang="en-US" sz="1200" b="1" dirty="0">
                <a:solidFill>
                  <a:srgbClr val="094975"/>
                </a:solidFill>
              </a:rPr>
              <a:t>Provider</a:t>
            </a:r>
          </a:p>
        </p:txBody>
      </p:sp>
      <p:pic>
        <p:nvPicPr>
          <p:cNvPr id="917508" name="Picture 4" descr="C:\Users\emador\AppData\Local\Microsoft\Windows\Temporary Internet Files\Content.Outlook\XOLHZKZJ\Mass Medical Societ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5" y="5817924"/>
            <a:ext cx="1398270" cy="34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1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200" y="2362200"/>
            <a:ext cx="8229600" cy="3352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2"/>
                </a:solidFill>
              </a:rPr>
              <a:t>HPC Recommendations by Topics</a:t>
            </a:r>
          </a:p>
        </p:txBody>
      </p:sp>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ctrTitle"/>
          </p:nvPr>
        </p:nvSpPr>
        <p:spPr>
          <a:xfrm>
            <a:off x="457200" y="212229"/>
            <a:ext cx="8229600" cy="619451"/>
          </a:xfrm>
        </p:spPr>
        <p:txBody>
          <a:bodyPr/>
          <a:lstStyle/>
          <a:p>
            <a:r>
              <a:rPr lang="en-US" dirty="0">
                <a:solidFill>
                  <a:schemeClr val="accent1"/>
                </a:solidFill>
              </a:rPr>
              <a:t>The HPC makes annual policy recommendations to the Legislature and Governor on opportunities to achieve health care savings.</a:t>
            </a:r>
          </a:p>
        </p:txBody>
      </p:sp>
      <p:sp>
        <p:nvSpPr>
          <p:cNvPr id="5" name="Rectangle 4"/>
          <p:cNvSpPr/>
          <p:nvPr/>
        </p:nvSpPr>
        <p:spPr>
          <a:xfrm>
            <a:off x="914400" y="3019195"/>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1</a:t>
            </a:r>
          </a:p>
        </p:txBody>
      </p:sp>
      <p:sp>
        <p:nvSpPr>
          <p:cNvPr id="6" name="Rectangle 5"/>
          <p:cNvSpPr/>
          <p:nvPr/>
        </p:nvSpPr>
        <p:spPr>
          <a:xfrm>
            <a:off x="914400" y="3376550"/>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2</a:t>
            </a:r>
          </a:p>
        </p:txBody>
      </p:sp>
      <p:sp>
        <p:nvSpPr>
          <p:cNvPr id="12" name="Rectangle 11"/>
          <p:cNvSpPr/>
          <p:nvPr/>
        </p:nvSpPr>
        <p:spPr>
          <a:xfrm>
            <a:off x="457200" y="1114961"/>
            <a:ext cx="8229600" cy="1077218"/>
          </a:xfrm>
          <a:prstGeom prst="rect">
            <a:avLst/>
          </a:prstGeom>
        </p:spPr>
        <p:txBody>
          <a:bodyPr wrap="square">
            <a:spAutoFit/>
          </a:bodyPr>
          <a:lstStyle/>
          <a:p>
            <a:r>
              <a:rPr lang="en-US" sz="1600" dirty="0">
                <a:solidFill>
                  <a:prstClr val="black"/>
                </a:solidFill>
              </a:rPr>
              <a:t>The 2018 Annual Cost Trends Report includes a set of eleven policy recommendations necessary to continue progress in achieving the Commonwealth’s goal of better health, better care, and lower costs.</a:t>
            </a:r>
          </a:p>
          <a:p>
            <a:endParaRPr lang="en-US" sz="1600" dirty="0">
              <a:solidFill>
                <a:prstClr val="black"/>
              </a:solidFill>
            </a:endParaRPr>
          </a:p>
        </p:txBody>
      </p:sp>
      <p:sp>
        <p:nvSpPr>
          <p:cNvPr id="13" name="Rectangle 12"/>
          <p:cNvSpPr/>
          <p:nvPr/>
        </p:nvSpPr>
        <p:spPr>
          <a:xfrm>
            <a:off x="914400" y="4091260"/>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4</a:t>
            </a:r>
          </a:p>
        </p:txBody>
      </p:sp>
      <p:sp>
        <p:nvSpPr>
          <p:cNvPr id="14" name="Rectangle 13"/>
          <p:cNvSpPr/>
          <p:nvPr/>
        </p:nvSpPr>
        <p:spPr>
          <a:xfrm>
            <a:off x="4953000" y="3009670"/>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7</a:t>
            </a:r>
          </a:p>
        </p:txBody>
      </p:sp>
      <p:sp>
        <p:nvSpPr>
          <p:cNvPr id="15" name="Rectangle 14"/>
          <p:cNvSpPr/>
          <p:nvPr/>
        </p:nvSpPr>
        <p:spPr>
          <a:xfrm>
            <a:off x="914400" y="4805970"/>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6</a:t>
            </a:r>
          </a:p>
        </p:txBody>
      </p:sp>
      <p:sp>
        <p:nvSpPr>
          <p:cNvPr id="16" name="Rectangle 15"/>
          <p:cNvSpPr/>
          <p:nvPr/>
        </p:nvSpPr>
        <p:spPr>
          <a:xfrm>
            <a:off x="4953000" y="3367025"/>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8</a:t>
            </a:r>
          </a:p>
        </p:txBody>
      </p:sp>
      <p:sp>
        <p:nvSpPr>
          <p:cNvPr id="17" name="Rectangle 16"/>
          <p:cNvSpPr/>
          <p:nvPr/>
        </p:nvSpPr>
        <p:spPr>
          <a:xfrm>
            <a:off x="4953000" y="3724380"/>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9</a:t>
            </a:r>
          </a:p>
        </p:txBody>
      </p:sp>
      <p:sp>
        <p:nvSpPr>
          <p:cNvPr id="19" name="Rectangle 18"/>
          <p:cNvSpPr/>
          <p:nvPr/>
        </p:nvSpPr>
        <p:spPr>
          <a:xfrm>
            <a:off x="4953000" y="4081735"/>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10</a:t>
            </a:r>
          </a:p>
        </p:txBody>
      </p:sp>
      <p:sp>
        <p:nvSpPr>
          <p:cNvPr id="21" name="Rectangle 20"/>
          <p:cNvSpPr/>
          <p:nvPr/>
        </p:nvSpPr>
        <p:spPr>
          <a:xfrm>
            <a:off x="4953000" y="4439090"/>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11</a:t>
            </a:r>
          </a:p>
        </p:txBody>
      </p:sp>
      <p:sp>
        <p:nvSpPr>
          <p:cNvPr id="23" name="Rectangle 22"/>
          <p:cNvSpPr/>
          <p:nvPr/>
        </p:nvSpPr>
        <p:spPr>
          <a:xfrm>
            <a:off x="914400" y="3733905"/>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3</a:t>
            </a:r>
          </a:p>
        </p:txBody>
      </p:sp>
      <p:sp>
        <p:nvSpPr>
          <p:cNvPr id="24" name="Rectangle 23"/>
          <p:cNvSpPr/>
          <p:nvPr/>
        </p:nvSpPr>
        <p:spPr>
          <a:xfrm>
            <a:off x="914400" y="4448615"/>
            <a:ext cx="381000" cy="277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5</a:t>
            </a:r>
          </a:p>
        </p:txBody>
      </p:sp>
      <p:sp>
        <p:nvSpPr>
          <p:cNvPr id="25" name="TextBox 24"/>
          <p:cNvSpPr txBox="1"/>
          <p:nvPr/>
        </p:nvSpPr>
        <p:spPr>
          <a:xfrm>
            <a:off x="1447800" y="2873276"/>
            <a:ext cx="3200400" cy="2308324"/>
          </a:xfrm>
          <a:prstGeom prst="rect">
            <a:avLst/>
          </a:prstGeom>
          <a:noFill/>
        </p:spPr>
        <p:txBody>
          <a:bodyPr wrap="square" rtlCol="0">
            <a:spAutoFit/>
          </a:bodyPr>
          <a:lstStyle/>
          <a:p>
            <a:pPr>
              <a:lnSpc>
                <a:spcPct val="150000"/>
              </a:lnSpc>
            </a:pPr>
            <a:r>
              <a:rPr lang="en-US" sz="1600" dirty="0"/>
              <a:t>Administrative Complexity</a:t>
            </a:r>
          </a:p>
          <a:p>
            <a:pPr>
              <a:lnSpc>
                <a:spcPct val="150000"/>
              </a:lnSpc>
            </a:pPr>
            <a:r>
              <a:rPr lang="en-US" sz="1600" dirty="0"/>
              <a:t>Pharmaceutical Spending</a:t>
            </a:r>
          </a:p>
          <a:p>
            <a:pPr>
              <a:lnSpc>
                <a:spcPct val="150000"/>
              </a:lnSpc>
            </a:pPr>
            <a:r>
              <a:rPr lang="en-US" sz="1600" dirty="0"/>
              <a:t>Out-of-Network Billing</a:t>
            </a:r>
          </a:p>
          <a:p>
            <a:pPr>
              <a:lnSpc>
                <a:spcPct val="150000"/>
              </a:lnSpc>
            </a:pPr>
            <a:r>
              <a:rPr lang="en-US" sz="1600" dirty="0"/>
              <a:t>Provider Price Variation</a:t>
            </a:r>
          </a:p>
          <a:p>
            <a:pPr>
              <a:lnSpc>
                <a:spcPct val="150000"/>
              </a:lnSpc>
            </a:pPr>
            <a:r>
              <a:rPr lang="en-US" sz="1600" dirty="0"/>
              <a:t>Facility Fee Reform</a:t>
            </a:r>
          </a:p>
          <a:p>
            <a:pPr>
              <a:lnSpc>
                <a:spcPct val="150000"/>
              </a:lnSpc>
            </a:pPr>
            <a:r>
              <a:rPr lang="en-US" sz="1600" dirty="0"/>
              <a:t>Demand-Side Incentives</a:t>
            </a:r>
          </a:p>
        </p:txBody>
      </p:sp>
      <p:sp>
        <p:nvSpPr>
          <p:cNvPr id="26" name="TextBox 25"/>
          <p:cNvSpPr txBox="1"/>
          <p:nvPr/>
        </p:nvSpPr>
        <p:spPr>
          <a:xfrm>
            <a:off x="5486400" y="2873276"/>
            <a:ext cx="2971800" cy="1938992"/>
          </a:xfrm>
          <a:prstGeom prst="rect">
            <a:avLst/>
          </a:prstGeom>
          <a:noFill/>
        </p:spPr>
        <p:txBody>
          <a:bodyPr wrap="square" rtlCol="0">
            <a:spAutoFit/>
          </a:bodyPr>
          <a:lstStyle/>
          <a:p>
            <a:pPr>
              <a:lnSpc>
                <a:spcPct val="150000"/>
              </a:lnSpc>
            </a:pPr>
            <a:r>
              <a:rPr lang="en-US" sz="1600" dirty="0"/>
              <a:t>Unnecessary Utilization</a:t>
            </a:r>
          </a:p>
          <a:p>
            <a:pPr>
              <a:lnSpc>
                <a:spcPct val="150000"/>
              </a:lnSpc>
            </a:pPr>
            <a:r>
              <a:rPr lang="en-US" sz="1600" dirty="0"/>
              <a:t>Social Determinants of Health</a:t>
            </a:r>
          </a:p>
          <a:p>
            <a:pPr>
              <a:lnSpc>
                <a:spcPct val="150000"/>
              </a:lnSpc>
            </a:pPr>
            <a:r>
              <a:rPr lang="en-US" sz="1600" dirty="0"/>
              <a:t>Health Care Workforce</a:t>
            </a:r>
          </a:p>
          <a:p>
            <a:pPr>
              <a:lnSpc>
                <a:spcPct val="150000"/>
              </a:lnSpc>
            </a:pPr>
            <a:r>
              <a:rPr lang="en-US" sz="1600" dirty="0"/>
              <a:t>Innovations in Integrated Care</a:t>
            </a:r>
          </a:p>
          <a:p>
            <a:pPr>
              <a:lnSpc>
                <a:spcPct val="150000"/>
              </a:lnSpc>
            </a:pPr>
            <a:r>
              <a:rPr lang="en-US" sz="1600" dirty="0"/>
              <a:t>Alternative Payment Methods</a:t>
            </a:r>
          </a:p>
        </p:txBody>
      </p:sp>
      <p:cxnSp>
        <p:nvCxnSpPr>
          <p:cNvPr id="29" name="Straight Connector 28"/>
          <p:cNvCxnSpPr/>
          <p:nvPr/>
        </p:nvCxnSpPr>
        <p:spPr>
          <a:xfrm>
            <a:off x="838200" y="2590800"/>
            <a:ext cx="1752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53200" y="2581275"/>
            <a:ext cx="1752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7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Rectangle 2"/>
          <p:cNvSpPr/>
          <p:nvPr/>
        </p:nvSpPr>
        <p:spPr>
          <a:xfrm>
            <a:off x="1447800" y="1905000"/>
            <a:ext cx="6248400" cy="3170099"/>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For more information about the Massachusetts Health Policy Commission</a:t>
            </a: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Visit us</a:t>
            </a:r>
            <a:endParaRPr kumimoji="0" lang="en-US" sz="1800" b="1" i="0" u="none" strike="noStrike" kern="1200" cap="none" spc="0" normalizeH="0" baseline="0" noProof="0" dirty="0">
              <a:ln>
                <a:noFill/>
              </a:ln>
              <a:solidFill>
                <a:srgbClr val="094975"/>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4975"/>
                </a:solidFill>
                <a:effectLst/>
                <a:uLnTx/>
                <a:uFillTx/>
                <a:latin typeface="Arial"/>
                <a:ea typeface="+mn-ea"/>
                <a:cs typeface="+mn-cs"/>
                <a:hlinkClick r:id="rId3"/>
              </a:rPr>
              <a:t>http://www.mass.gov/hpc</a:t>
            </a:r>
            <a:endParaRPr kumimoji="0" lang="en-US" sz="1400" b="0" i="0" u="none" strike="noStrike" kern="1200" cap="none" spc="0" normalizeH="0" baseline="0" noProof="0" dirty="0">
              <a:ln>
                <a:noFill/>
              </a:ln>
              <a:solidFill>
                <a:srgbClr val="094975"/>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94975"/>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Follow us</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t>
            </a:r>
            <a:r>
              <a:rPr kumimoji="0" lang="en-US" sz="1400" b="0" i="0" u="none" strike="noStrike" kern="1200" cap="none" spc="0" normalizeH="0" baseline="0" noProof="0" dirty="0" err="1">
                <a:ln>
                  <a:noFill/>
                </a:ln>
                <a:solidFill>
                  <a:prstClr val="black"/>
                </a:solidFill>
                <a:effectLst/>
                <a:uLnTx/>
                <a:uFillTx/>
                <a:latin typeface="Arial"/>
                <a:ea typeface="+mn-ea"/>
                <a:cs typeface="+mn-cs"/>
              </a:rPr>
              <a:t>Mass_HPC</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94975"/>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Email Us</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4975"/>
                </a:solidFill>
                <a:effectLst/>
                <a:uLnTx/>
                <a:uFillTx/>
                <a:latin typeface="Arial"/>
                <a:ea typeface="+mn-ea"/>
                <a:cs typeface="+mn-cs"/>
                <a:hlinkClick r:id="rId4"/>
              </a:rPr>
              <a:t>HPC.INFO@mass.gov</a:t>
            </a:r>
            <a:endParaRPr kumimoji="0" lang="en-US" sz="1400" b="0" i="0" u="none" strike="noStrike" kern="1200" cap="none" spc="0" normalizeH="0" baseline="0" noProof="0" dirty="0">
              <a:ln>
                <a:noFill/>
              </a:ln>
              <a:solidFill>
                <a:srgbClr val="094975"/>
              </a:solidFill>
              <a:effectLst/>
              <a:uLnTx/>
              <a:uFillTx/>
              <a:latin typeface="Arial"/>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94975"/>
              </a:solidFill>
              <a:effectLst/>
              <a:uLnTx/>
              <a:uFillTx/>
              <a:latin typeface="Arial"/>
              <a:ea typeface="+mn-ea"/>
              <a:cs typeface="+mn-cs"/>
            </a:endParaRPr>
          </a:p>
        </p:txBody>
      </p:sp>
    </p:spTree>
    <p:extLst>
      <p:ext uri="{BB962C8B-B14F-4D97-AF65-F5344CB8AC3E}">
        <p14:creationId xmlns:p14="http://schemas.microsoft.com/office/powerpoint/2010/main" val="3606491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F8B8-9161-412A-9CB2-DE93D34306CA}"/>
              </a:ext>
            </a:extLst>
          </p:cNvPr>
          <p:cNvSpPr txBox="1">
            <a:spLocks/>
          </p:cNvSpPr>
          <p:nvPr/>
        </p:nvSpPr>
        <p:spPr>
          <a:xfrm>
            <a:off x="457200" y="2819400"/>
            <a:ext cx="8229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2"/>
                </a:solidFill>
              </a:rPr>
              <a:t>Appendix</a:t>
            </a:r>
          </a:p>
        </p:txBody>
      </p:sp>
    </p:spTree>
    <p:extLst>
      <p:ext uri="{BB962C8B-B14F-4D97-AF65-F5344CB8AC3E}">
        <p14:creationId xmlns:p14="http://schemas.microsoft.com/office/powerpoint/2010/main" val="370446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94975"/>
                </a:solidFill>
              </a:rPr>
              <a:t>Annual Timeline for HPC and CHIA to Establish the Health Care Cost Growth Benchmark and Evaluate the State’s Performance</a:t>
            </a:r>
            <a:endParaRPr lang="en-US"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18399"/>
            <a:ext cx="5638800" cy="573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72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The total number of HPC employees has been stable over the past four years, even as agency responsibilities and activities have grown</a:t>
            </a:r>
          </a:p>
        </p:txBody>
      </p:sp>
      <p:grpSp>
        <p:nvGrpSpPr>
          <p:cNvPr id="14" name="Group 13"/>
          <p:cNvGrpSpPr/>
          <p:nvPr/>
        </p:nvGrpSpPr>
        <p:grpSpPr>
          <a:xfrm>
            <a:off x="2800568" y="3929403"/>
            <a:ext cx="3758532" cy="2559265"/>
            <a:chOff x="457201" y="1676401"/>
            <a:chExt cx="3356690" cy="2403232"/>
          </a:xfrm>
        </p:grpSpPr>
        <p:sp>
          <p:nvSpPr>
            <p:cNvPr id="15" name="Rectangle 14"/>
            <p:cNvSpPr/>
            <p:nvPr/>
          </p:nvSpPr>
          <p:spPr>
            <a:xfrm>
              <a:off x="457201" y="1676401"/>
              <a:ext cx="3333750" cy="240323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 b="1" dirty="0">
                <a:solidFill>
                  <a:schemeClr val="tx1"/>
                </a:solidFill>
              </a:endParaRPr>
            </a:p>
            <a:p>
              <a:pPr algn="ctr"/>
              <a:r>
                <a:rPr lang="en-US" sz="1400" b="1" dirty="0">
                  <a:solidFill>
                    <a:schemeClr val="tx1"/>
                  </a:solidFill>
                </a:rPr>
                <a:t>FTE by Department, September 1, 2019</a:t>
              </a:r>
            </a:p>
          </p:txBody>
        </p:sp>
        <p:sp>
          <p:nvSpPr>
            <p:cNvPr id="18" name="Rectangle 17"/>
            <p:cNvSpPr/>
            <p:nvPr/>
          </p:nvSpPr>
          <p:spPr>
            <a:xfrm>
              <a:off x="553467" y="3368586"/>
              <a:ext cx="2714624" cy="228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Legal/Office of Patient Protection</a:t>
              </a:r>
            </a:p>
          </p:txBody>
        </p:sp>
        <p:sp>
          <p:nvSpPr>
            <p:cNvPr id="19" name="Rectangle 18"/>
            <p:cNvSpPr/>
            <p:nvPr/>
          </p:nvSpPr>
          <p:spPr>
            <a:xfrm>
              <a:off x="561975" y="3052981"/>
              <a:ext cx="2714624" cy="228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Internal/External Operations + EXEC</a:t>
              </a:r>
            </a:p>
          </p:txBody>
        </p:sp>
        <p:sp>
          <p:nvSpPr>
            <p:cNvPr id="20" name="Rectangle 19"/>
            <p:cNvSpPr/>
            <p:nvPr/>
          </p:nvSpPr>
          <p:spPr>
            <a:xfrm>
              <a:off x="553467" y="2055933"/>
              <a:ext cx="2714624" cy="2285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Care Transformation and Innovation</a:t>
              </a:r>
            </a:p>
          </p:txBody>
        </p:sp>
        <p:sp>
          <p:nvSpPr>
            <p:cNvPr id="21" name="Rectangle 20"/>
            <p:cNvSpPr/>
            <p:nvPr/>
          </p:nvSpPr>
          <p:spPr>
            <a:xfrm>
              <a:off x="561976" y="2695210"/>
              <a:ext cx="2714624" cy="2285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Research and Cost Trends</a:t>
              </a:r>
            </a:p>
          </p:txBody>
        </p:sp>
        <p:sp>
          <p:nvSpPr>
            <p:cNvPr id="22" name="Rectangle 21"/>
            <p:cNvSpPr/>
            <p:nvPr/>
          </p:nvSpPr>
          <p:spPr>
            <a:xfrm>
              <a:off x="3128091" y="2059035"/>
              <a:ext cx="685800" cy="228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17</a:t>
              </a:r>
            </a:p>
          </p:txBody>
        </p:sp>
        <p:sp>
          <p:nvSpPr>
            <p:cNvPr id="23" name="Rectangle 22"/>
            <p:cNvSpPr/>
            <p:nvPr/>
          </p:nvSpPr>
          <p:spPr>
            <a:xfrm>
              <a:off x="3105150" y="2658025"/>
              <a:ext cx="685800" cy="228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7.4</a:t>
              </a:r>
            </a:p>
          </p:txBody>
        </p:sp>
        <p:sp>
          <p:nvSpPr>
            <p:cNvPr id="24" name="Rectangle 23"/>
            <p:cNvSpPr/>
            <p:nvPr/>
          </p:nvSpPr>
          <p:spPr>
            <a:xfrm>
              <a:off x="3110886" y="3051513"/>
              <a:ext cx="685800" cy="228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14.2</a:t>
              </a:r>
            </a:p>
          </p:txBody>
        </p:sp>
        <p:sp>
          <p:nvSpPr>
            <p:cNvPr id="25" name="Rectangle 24"/>
            <p:cNvSpPr/>
            <p:nvPr/>
          </p:nvSpPr>
          <p:spPr>
            <a:xfrm>
              <a:off x="3116621" y="3330077"/>
              <a:ext cx="685800" cy="228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10</a:t>
              </a:r>
            </a:p>
          </p:txBody>
        </p:sp>
        <p:sp>
          <p:nvSpPr>
            <p:cNvPr id="28" name="Rectangle 27"/>
            <p:cNvSpPr/>
            <p:nvPr/>
          </p:nvSpPr>
          <p:spPr>
            <a:xfrm>
              <a:off x="561973" y="3696969"/>
              <a:ext cx="2714624" cy="22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Total FTE</a:t>
              </a:r>
            </a:p>
          </p:txBody>
        </p:sp>
        <p:sp>
          <p:nvSpPr>
            <p:cNvPr id="29" name="Rectangle 28"/>
            <p:cNvSpPr/>
            <p:nvPr/>
          </p:nvSpPr>
          <p:spPr>
            <a:xfrm>
              <a:off x="3128091" y="3700781"/>
              <a:ext cx="685800" cy="228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59</a:t>
              </a:r>
            </a:p>
          </p:txBody>
        </p:sp>
      </p:grpSp>
      <p:sp>
        <p:nvSpPr>
          <p:cNvPr id="32" name="TextBox 31"/>
          <p:cNvSpPr txBox="1"/>
          <p:nvPr/>
        </p:nvSpPr>
        <p:spPr>
          <a:xfrm>
            <a:off x="986104" y="1078810"/>
            <a:ext cx="4001416" cy="338554"/>
          </a:xfrm>
          <a:prstGeom prst="rect">
            <a:avLst/>
          </a:prstGeom>
          <a:noFill/>
        </p:spPr>
        <p:txBody>
          <a:bodyPr wrap="none" rtlCol="0">
            <a:spAutoFit/>
          </a:bodyPr>
          <a:lstStyle/>
          <a:p>
            <a:r>
              <a:rPr lang="en-US" sz="1600" b="1" dirty="0">
                <a:solidFill>
                  <a:schemeClr val="accent1"/>
                </a:solidFill>
              </a:rPr>
              <a:t>HPC Employee Headcount: 2013-2019</a:t>
            </a:r>
            <a:r>
              <a:rPr lang="en-US" sz="1400" b="1" dirty="0">
                <a:solidFill>
                  <a:schemeClr val="accent1"/>
                </a:solidFill>
              </a:rPr>
              <a:t>*</a:t>
            </a:r>
            <a:endParaRPr lang="en-US" sz="1600" b="1" dirty="0">
              <a:solidFill>
                <a:schemeClr val="accent1"/>
              </a:solidFill>
            </a:endParaRPr>
          </a:p>
        </p:txBody>
      </p:sp>
      <p:graphicFrame>
        <p:nvGraphicFramePr>
          <p:cNvPr id="33" name="Content Placeholder 3"/>
          <p:cNvGraphicFramePr>
            <a:graphicFrameLocks noGrp="1"/>
          </p:cNvGraphicFramePr>
          <p:nvPr>
            <p:ph idx="1"/>
          </p:nvPr>
        </p:nvGraphicFramePr>
        <p:xfrm>
          <a:off x="457200" y="1295401"/>
          <a:ext cx="8197229" cy="2634002"/>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F52899DA-52DE-4921-98EF-5EBA8B318A8F}"/>
              </a:ext>
            </a:extLst>
          </p:cNvPr>
          <p:cNvSpPr/>
          <p:nvPr/>
        </p:nvSpPr>
        <p:spPr>
          <a:xfrm>
            <a:off x="1143000" y="6488668"/>
            <a:ext cx="7315200" cy="369332"/>
          </a:xfrm>
          <a:prstGeom prst="rect">
            <a:avLst/>
          </a:prstGeom>
        </p:spPr>
        <p:txBody>
          <a:bodyPr wrap="square">
            <a:spAutoFit/>
          </a:bodyPr>
          <a:lstStyle/>
          <a:p>
            <a:r>
              <a:rPr lang="en-US" sz="900" dirty="0"/>
              <a:t>*Note: This graph includes a headcount of both full time and part time paid employees, including temporary employees. The table below is an adjusted count based on 37.5 hour work week (FTE). </a:t>
            </a:r>
          </a:p>
        </p:txBody>
      </p:sp>
      <p:sp>
        <p:nvSpPr>
          <p:cNvPr id="27" name="Rectangle 26">
            <a:extLst>
              <a:ext uri="{FF2B5EF4-FFF2-40B4-BE49-F238E27FC236}">
                <a16:creationId xmlns:a16="http://schemas.microsoft.com/office/drawing/2014/main" id="{E9FE1D11-E6FC-4065-8DFF-44334D04F126}"/>
              </a:ext>
            </a:extLst>
          </p:cNvPr>
          <p:cNvSpPr/>
          <p:nvPr/>
        </p:nvSpPr>
        <p:spPr>
          <a:xfrm>
            <a:off x="2917883" y="4648200"/>
            <a:ext cx="3039602" cy="243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Market Oversight and Transparency</a:t>
            </a:r>
          </a:p>
        </p:txBody>
      </p:sp>
      <p:sp>
        <p:nvSpPr>
          <p:cNvPr id="30" name="Rectangle 29">
            <a:extLst>
              <a:ext uri="{FF2B5EF4-FFF2-40B4-BE49-F238E27FC236}">
                <a16:creationId xmlns:a16="http://schemas.microsoft.com/office/drawing/2014/main" id="{78AECFA0-CBE1-4F02-A4C8-096E5D3D1661}"/>
              </a:ext>
            </a:extLst>
          </p:cNvPr>
          <p:cNvSpPr/>
          <p:nvPr/>
        </p:nvSpPr>
        <p:spPr>
          <a:xfrm>
            <a:off x="5778357" y="4620436"/>
            <a:ext cx="767900" cy="24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10.4</a:t>
            </a:r>
          </a:p>
        </p:txBody>
      </p:sp>
    </p:spTree>
    <p:extLst>
      <p:ext uri="{BB962C8B-B14F-4D97-AF65-F5344CB8AC3E}">
        <p14:creationId xmlns:p14="http://schemas.microsoft.com/office/powerpoint/2010/main" val="345439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3999"/>
            <a:ext cx="6705600" cy="395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p:txBody>
          <a:bodyPr/>
          <a:lstStyle/>
          <a:p>
            <a:r>
              <a:rPr lang="en-US" dirty="0"/>
              <a:t>The FY19 budget proposal balances the primary policy priorities of the HPC</a:t>
            </a:r>
          </a:p>
        </p:txBody>
      </p:sp>
      <p:sp>
        <p:nvSpPr>
          <p:cNvPr id="32" name="TextBox 31"/>
          <p:cNvSpPr txBox="1"/>
          <p:nvPr/>
        </p:nvSpPr>
        <p:spPr>
          <a:xfrm>
            <a:off x="76200" y="1524000"/>
            <a:ext cx="3523209" cy="523220"/>
          </a:xfrm>
          <a:prstGeom prst="rect">
            <a:avLst/>
          </a:prstGeom>
          <a:noFill/>
        </p:spPr>
        <p:txBody>
          <a:bodyPr wrap="none" rtlCol="0">
            <a:spAutoFit/>
          </a:bodyPr>
          <a:lstStyle/>
          <a:p>
            <a:pPr algn="ctr"/>
            <a:r>
              <a:rPr lang="en-US" sz="1400" b="1" dirty="0">
                <a:solidFill>
                  <a:schemeClr val="accent1"/>
                </a:solidFill>
              </a:rPr>
              <a:t>Total Payroll and Professional Services</a:t>
            </a:r>
          </a:p>
          <a:p>
            <a:pPr algn="ctr"/>
            <a:r>
              <a:rPr lang="en-US" sz="1400" b="1" dirty="0">
                <a:solidFill>
                  <a:schemeClr val="accent1"/>
                </a:solidFill>
              </a:rPr>
              <a:t>by Major Category</a:t>
            </a:r>
          </a:p>
        </p:txBody>
      </p:sp>
      <p:pic>
        <p:nvPicPr>
          <p:cNvPr id="3328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8157"/>
          <a:stretch/>
        </p:blipFill>
        <p:spPr bwMode="auto">
          <a:xfrm>
            <a:off x="5068410" y="1676400"/>
            <a:ext cx="40755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400800" y="1600200"/>
            <a:ext cx="1745991" cy="523220"/>
          </a:xfrm>
          <a:prstGeom prst="rect">
            <a:avLst/>
          </a:prstGeom>
          <a:noFill/>
        </p:spPr>
        <p:txBody>
          <a:bodyPr wrap="none" rtlCol="0">
            <a:spAutoFit/>
          </a:bodyPr>
          <a:lstStyle/>
          <a:p>
            <a:pPr algn="ctr"/>
            <a:r>
              <a:rPr lang="en-US" sz="1400" b="1" dirty="0">
                <a:solidFill>
                  <a:schemeClr val="accent1"/>
                </a:solidFill>
              </a:rPr>
              <a:t>Total FTEs</a:t>
            </a:r>
          </a:p>
          <a:p>
            <a:pPr algn="ctr"/>
            <a:r>
              <a:rPr lang="en-US" sz="1400" b="1" dirty="0">
                <a:solidFill>
                  <a:schemeClr val="accent1"/>
                </a:solidFill>
              </a:rPr>
              <a:t>by Major Category</a:t>
            </a:r>
          </a:p>
        </p:txBody>
      </p:sp>
    </p:spTree>
    <p:extLst>
      <p:ext uri="{BB962C8B-B14F-4D97-AF65-F5344CB8AC3E}">
        <p14:creationId xmlns:p14="http://schemas.microsoft.com/office/powerpoint/2010/main" val="252332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85621" y="277363"/>
            <a:ext cx="7936259" cy="646331"/>
          </a:xfrm>
          <a:prstGeom prst="rect">
            <a:avLst/>
          </a:prstGeom>
          <a:noFill/>
        </p:spPr>
        <p:txBody>
          <a:bodyPr wrap="square" rtlCol="0" anchor="b">
            <a:spAutoFit/>
          </a:bodyPr>
          <a:lstStyle/>
          <a:p>
            <a:pPr>
              <a:defRPr/>
            </a:pPr>
            <a:r>
              <a:rPr lang="en-US" b="1" dirty="0">
                <a:solidFill>
                  <a:srgbClr val="005480"/>
                </a:solidFill>
              </a:rPr>
              <a:t>In 2018, Medicare expenditures grew fastest among the largest components of THCE, while growth in Medicaid expenditures were flat.</a:t>
            </a:r>
          </a:p>
        </p:txBody>
      </p:sp>
      <p:pic>
        <p:nvPicPr>
          <p:cNvPr id="2" name="Picture 1" descr="THCE-2.0 Components-PP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71600"/>
            <a:ext cx="8458200" cy="4888440"/>
          </a:xfrm>
          <a:prstGeom prst="rect">
            <a:avLst/>
          </a:prstGeom>
        </p:spPr>
      </p:pic>
    </p:spTree>
    <p:extLst>
      <p:ext uri="{BB962C8B-B14F-4D97-AF65-F5344CB8AC3E}">
        <p14:creationId xmlns:p14="http://schemas.microsoft.com/office/powerpoint/2010/main" val="415801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23863" y="387473"/>
            <a:ext cx="8110537" cy="298327"/>
          </a:xfrm>
          <a:prstGeom prst="rect">
            <a:avLst/>
          </a:prstGeom>
        </p:spPr>
        <p:txBody>
          <a:bodyPr lIns="93286" tIns="46643" rIns="93286" bIns="46643" anchor="ctr"/>
          <a:lstStyle/>
          <a:p>
            <a:pPr algn="l" eaLnBrk="1" hangingPunct="1"/>
            <a:r>
              <a:rPr lang="en-US" sz="1800" b="1" dirty="0">
                <a:solidFill>
                  <a:schemeClr val="accent1"/>
                </a:solidFill>
                <a:ea typeface="ＭＳ Ｐゴシック" pitchFamily="34" charset="-128"/>
              </a:rPr>
              <a:t>Health Care Cost Growth Benchmark</a:t>
            </a:r>
          </a:p>
        </p:txBody>
      </p:sp>
      <p:sp>
        <p:nvSpPr>
          <p:cNvPr id="12291" name="Rectangle 3"/>
          <p:cNvSpPr>
            <a:spLocks noGrp="1" noChangeArrowheads="1"/>
          </p:cNvSpPr>
          <p:nvPr>
            <p:ph type="body" idx="4294967295"/>
          </p:nvPr>
        </p:nvSpPr>
        <p:spPr>
          <a:xfrm>
            <a:off x="457201" y="1219200"/>
            <a:ext cx="8242300" cy="4732337"/>
          </a:xfrm>
          <a:prstGeom prst="rect">
            <a:avLst/>
          </a:prstGeom>
        </p:spPr>
        <p:txBody>
          <a:bodyPr lIns="91411" tIns="45706" rIns="91411" bIns="45706"/>
          <a:lstStyle/>
          <a:p>
            <a:pPr eaLnBrk="1" hangingPunct="1">
              <a:spcBef>
                <a:spcPct val="50000"/>
              </a:spcBef>
            </a:pPr>
            <a:r>
              <a:rPr lang="en-US" sz="1600" dirty="0">
                <a:ea typeface="ＭＳ Ｐゴシック" pitchFamily="34" charset="-128"/>
              </a:rPr>
              <a:t>Sets a target for controlling the growth of total health care expenditures across all payers (public and private), and is set to the state’s long-term economic growth rate:</a:t>
            </a:r>
          </a:p>
          <a:p>
            <a:pPr lvl="1" eaLnBrk="1" hangingPunct="1">
              <a:spcBef>
                <a:spcPct val="50000"/>
              </a:spcBef>
            </a:pPr>
            <a:r>
              <a:rPr lang="en-US" sz="1600" dirty="0">
                <a:ea typeface="ＭＳ Ｐゴシック" pitchFamily="34" charset="-128"/>
              </a:rPr>
              <a:t>Health care cost growth benchmark for 2013 - 2017 equals </a:t>
            </a:r>
            <a:r>
              <a:rPr lang="en-US" sz="1600" b="1" u="sng" dirty="0">
                <a:ea typeface="ＭＳ Ｐゴシック" pitchFamily="34" charset="-128"/>
              </a:rPr>
              <a:t>3.6%</a:t>
            </a:r>
          </a:p>
          <a:p>
            <a:pPr lvl="1" eaLnBrk="1" hangingPunct="1">
              <a:spcBef>
                <a:spcPct val="50000"/>
              </a:spcBef>
            </a:pPr>
            <a:r>
              <a:rPr lang="en-US" sz="1600" dirty="0">
                <a:ea typeface="ＭＳ Ｐゴシック" pitchFamily="34" charset="-128"/>
              </a:rPr>
              <a:t>Health care cost growth benchmark for 2017 - 2019 equals </a:t>
            </a:r>
            <a:r>
              <a:rPr lang="en-US" sz="1600" b="1" u="sng" dirty="0">
                <a:ea typeface="ＭＳ Ｐゴシック" pitchFamily="34" charset="-128"/>
              </a:rPr>
              <a:t>3.1%</a:t>
            </a:r>
          </a:p>
          <a:p>
            <a:pPr lvl="1" eaLnBrk="1" hangingPunct="1">
              <a:spcBef>
                <a:spcPct val="50000"/>
              </a:spcBef>
            </a:pPr>
            <a:endParaRPr lang="en-US" sz="1400" dirty="0">
              <a:ea typeface="ＭＳ Ｐゴシック" pitchFamily="34" charset="-128"/>
            </a:endParaRPr>
          </a:p>
          <a:p>
            <a:pPr eaLnBrk="1" hangingPunct="1">
              <a:spcBef>
                <a:spcPct val="50000"/>
              </a:spcBef>
            </a:pPr>
            <a:r>
              <a:rPr lang="en-US" sz="1600" dirty="0">
                <a:ea typeface="ＭＳ Ｐゴシック" pitchFamily="34" charset="-128"/>
              </a:rPr>
              <a:t>If target is not met, the Health Policy Commission can require health care providers and health plans to implement </a:t>
            </a:r>
            <a:r>
              <a:rPr lang="en-US" sz="1600" b="1" dirty="0">
                <a:solidFill>
                  <a:schemeClr val="accent2"/>
                </a:solidFill>
                <a:ea typeface="ＭＳ Ｐゴシック" pitchFamily="34" charset="-128"/>
              </a:rPr>
              <a:t>Performance Improvement Plans </a:t>
            </a:r>
            <a:r>
              <a:rPr lang="en-US" sz="1600" dirty="0">
                <a:ea typeface="ＭＳ Ｐゴシック" pitchFamily="34" charset="-128"/>
              </a:rPr>
              <a:t>and submit to strict public monitoring</a:t>
            </a:r>
          </a:p>
          <a:p>
            <a:pPr marL="1619" lvl="1" indent="0">
              <a:buNone/>
            </a:pPr>
            <a:endParaRPr lang="en-US" b="1" dirty="0"/>
          </a:p>
          <a:p>
            <a:pPr eaLnBrk="1" hangingPunct="1">
              <a:spcBef>
                <a:spcPct val="50000"/>
              </a:spcBef>
            </a:pPr>
            <a:endParaRPr lang="en-US" sz="1600" dirty="0">
              <a:ea typeface="ＭＳ Ｐゴシック" pitchFamily="34" charset="-128"/>
            </a:endParaRPr>
          </a:p>
        </p:txBody>
      </p:sp>
      <p:sp>
        <p:nvSpPr>
          <p:cNvPr id="3" name="Rectangle 2"/>
          <p:cNvSpPr/>
          <p:nvPr/>
        </p:nvSpPr>
        <p:spPr>
          <a:xfrm>
            <a:off x="457200" y="1295400"/>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2971800"/>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bwMode="auto">
          <a:xfrm>
            <a:off x="1149351" y="3776503"/>
            <a:ext cx="6858000" cy="2708434"/>
          </a:xfrm>
          <a:prstGeom prst="rect">
            <a:avLst/>
          </a:prstGeom>
          <a:solidFill>
            <a:schemeClr val="bg2">
              <a:lumMod val="20000"/>
              <a:lumOff val="80000"/>
            </a:schemeClr>
          </a:solidFill>
          <a:ln>
            <a:solidFill>
              <a:schemeClr val="accent1"/>
            </a:solidFill>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lgn="ctr">
              <a:buClr>
                <a:srgbClr val="A5A5A5"/>
              </a:buClr>
              <a:buFont typeface="Arial" charset="0"/>
              <a:buNone/>
            </a:pPr>
            <a:endParaRPr lang="en-US" sz="1050" b="1" dirty="0">
              <a:solidFill>
                <a:srgbClr val="094975"/>
              </a:solidFill>
            </a:endParaRPr>
          </a:p>
          <a:p>
            <a:pPr marL="1619" lvl="1" indent="0" algn="ctr">
              <a:buClr>
                <a:srgbClr val="A5A5A5"/>
              </a:buClr>
              <a:buFont typeface="Arial" charset="0"/>
              <a:buNone/>
            </a:pPr>
            <a:r>
              <a:rPr lang="en-US" b="1" dirty="0">
                <a:solidFill>
                  <a:srgbClr val="094975"/>
                </a:solidFill>
              </a:rPr>
              <a:t>TOTAL HEALTH CARE EXPENDITURES</a:t>
            </a:r>
          </a:p>
          <a:p>
            <a:pPr marL="1619" lvl="1" indent="0" algn="ctr">
              <a:buClr>
                <a:srgbClr val="A5A5A5"/>
              </a:buClr>
              <a:buFont typeface="Arial" charset="0"/>
              <a:buNone/>
            </a:pPr>
            <a:endParaRPr lang="en-US" b="1" dirty="0">
              <a:solidFill>
                <a:prstClr val="black"/>
              </a:solidFill>
            </a:endParaRPr>
          </a:p>
          <a:p>
            <a:pPr marL="1587" lvl="1" indent="0">
              <a:buClr>
                <a:srgbClr val="A5A5A5"/>
              </a:buClr>
              <a:buFont typeface="Arial" charset="0"/>
              <a:buNone/>
            </a:pPr>
            <a:r>
              <a:rPr lang="en-US" b="1" dirty="0">
                <a:solidFill>
                  <a:prstClr val="black"/>
                </a:solidFill>
              </a:rPr>
              <a:t>   Definition</a:t>
            </a:r>
            <a:r>
              <a:rPr lang="en-US" dirty="0">
                <a:solidFill>
                  <a:prstClr val="black"/>
                </a:solidFill>
              </a:rPr>
              <a:t>: Annual per capita sum of all health care expenditures in the Commonwealth from public and private sources</a:t>
            </a:r>
          </a:p>
          <a:p>
            <a:pPr marL="1587" lvl="1" indent="0">
              <a:buClr>
                <a:srgbClr val="A5A5A5"/>
              </a:buClr>
              <a:buFont typeface="Arial" charset="0"/>
              <a:buNone/>
            </a:pPr>
            <a:endParaRPr lang="en-US" dirty="0">
              <a:solidFill>
                <a:prstClr val="black"/>
              </a:solidFill>
            </a:endParaRPr>
          </a:p>
          <a:p>
            <a:pPr marL="1587" lvl="1" indent="0">
              <a:buClr>
                <a:srgbClr val="A5A5A5"/>
              </a:buClr>
              <a:buFont typeface="Arial" charset="0"/>
              <a:buNone/>
            </a:pPr>
            <a:r>
              <a:rPr lang="en-US" b="1" dirty="0">
                <a:solidFill>
                  <a:prstClr val="black"/>
                </a:solidFill>
              </a:rPr>
              <a:t>   Includes:</a:t>
            </a:r>
          </a:p>
          <a:p>
            <a:pPr lvl="2">
              <a:buClr>
                <a:srgbClr val="A5A5A5"/>
              </a:buClr>
            </a:pPr>
            <a:r>
              <a:rPr lang="en-US" dirty="0">
                <a:solidFill>
                  <a:prstClr val="black"/>
                </a:solidFill>
              </a:rPr>
              <a:t>All categories of medical expenses and all non-claims related payments to providers</a:t>
            </a:r>
          </a:p>
          <a:p>
            <a:pPr lvl="2">
              <a:buClr>
                <a:srgbClr val="A5A5A5"/>
              </a:buClr>
            </a:pPr>
            <a:r>
              <a:rPr lang="en-US" dirty="0">
                <a:solidFill>
                  <a:prstClr val="black"/>
                </a:solidFill>
              </a:rPr>
              <a:t>All patient cost-sharing amounts, such as deductibles and copayments</a:t>
            </a:r>
          </a:p>
          <a:p>
            <a:pPr lvl="2">
              <a:buClr>
                <a:srgbClr val="A5A5A5"/>
              </a:buClr>
            </a:pPr>
            <a:r>
              <a:rPr lang="en-US" dirty="0">
                <a:solidFill>
                  <a:prstClr val="black"/>
                </a:solidFill>
              </a:rPr>
              <a:t>Administrative cost of private health insurance</a:t>
            </a:r>
          </a:p>
        </p:txBody>
      </p:sp>
    </p:spTree>
    <p:extLst>
      <p:ext uri="{BB962C8B-B14F-4D97-AF65-F5344CB8AC3E}">
        <p14:creationId xmlns:p14="http://schemas.microsoft.com/office/powerpoint/2010/main" val="2462369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ctrTitle"/>
          </p:nvPr>
        </p:nvSpPr>
        <p:spPr/>
        <p:txBody>
          <a:bodyPr/>
          <a:lstStyle/>
          <a:p>
            <a:r>
              <a:rPr lang="en-US" dirty="0"/>
              <a:t>The HPC employs four core strategies to realize its vision of better care, better health, and lower costs for all people of the Commonwealth. </a:t>
            </a:r>
          </a:p>
        </p:txBody>
      </p:sp>
      <p:sp>
        <p:nvSpPr>
          <p:cNvPr id="4" name="Rectangle 3"/>
          <p:cNvSpPr/>
          <p:nvPr/>
        </p:nvSpPr>
        <p:spPr>
          <a:xfrm>
            <a:off x="533400" y="1219200"/>
            <a:ext cx="3962400" cy="220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RESEARCH AND REPORT</a:t>
            </a:r>
          </a:p>
          <a:p>
            <a:pPr algn="ctr"/>
            <a:r>
              <a:rPr lang="en-US" sz="1600" dirty="0">
                <a:solidFill>
                  <a:schemeClr val="bg1"/>
                </a:solidFill>
                <a:latin typeface="Century Gothic" panose="020B0502020202020204" pitchFamily="34" charset="0"/>
              </a:rPr>
              <a:t>INVESTIGATE, ANALYZE, AND REPORT TRENDS AND INSIGHTS</a:t>
            </a:r>
          </a:p>
          <a:p>
            <a:pPr algn="ctr"/>
            <a:endParaRPr lang="en-US" sz="2400" dirty="0">
              <a:solidFill>
                <a:prstClr val="white"/>
              </a:solidFill>
              <a:latin typeface="Century Gothic" panose="020B0502020202020204" pitchFamily="34" charset="0"/>
            </a:endParaRPr>
          </a:p>
        </p:txBody>
      </p:sp>
      <p:sp>
        <p:nvSpPr>
          <p:cNvPr id="5" name="Rectangle 4"/>
          <p:cNvSpPr/>
          <p:nvPr/>
        </p:nvSpPr>
        <p:spPr>
          <a:xfrm>
            <a:off x="533400" y="3657600"/>
            <a:ext cx="3962400" cy="220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Century Gothic" panose="020B0502020202020204" pitchFamily="34" charset="0"/>
              </a:rPr>
              <a:t>WATCHDOG</a:t>
            </a:r>
          </a:p>
          <a:p>
            <a:pPr algn="ctr"/>
            <a:r>
              <a:rPr lang="en-US" sz="1600" dirty="0">
                <a:solidFill>
                  <a:schemeClr val="bg1"/>
                </a:solidFill>
                <a:latin typeface="Century Gothic" panose="020B0502020202020204" pitchFamily="34" charset="0"/>
              </a:rPr>
              <a:t>MONITOR AND INTERVENE WHEN NECESSARY TO ASSURE MARKET PERFORMANCE </a:t>
            </a:r>
          </a:p>
          <a:p>
            <a:pPr algn="ctr"/>
            <a:endParaRPr lang="en-US" sz="2400" dirty="0">
              <a:solidFill>
                <a:prstClr val="black"/>
              </a:solidFill>
              <a:latin typeface="Century Gothic" panose="020B0502020202020204" pitchFamily="34" charset="0"/>
            </a:endParaRPr>
          </a:p>
        </p:txBody>
      </p:sp>
      <p:sp>
        <p:nvSpPr>
          <p:cNvPr id="6" name="Rectangle 5"/>
          <p:cNvSpPr/>
          <p:nvPr/>
        </p:nvSpPr>
        <p:spPr>
          <a:xfrm>
            <a:off x="4680045" y="1219200"/>
            <a:ext cx="3962400" cy="2209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black"/>
                </a:solidFill>
                <a:latin typeface="Century Gothic" panose="020B0502020202020204" pitchFamily="34" charset="0"/>
              </a:rPr>
              <a:t>CONVENE</a:t>
            </a:r>
          </a:p>
          <a:p>
            <a:pPr algn="ctr"/>
            <a:r>
              <a:rPr lang="en-US" sz="1600" dirty="0">
                <a:solidFill>
                  <a:schemeClr val="tx1"/>
                </a:solidFill>
                <a:latin typeface="Century Gothic" panose="020B0502020202020204" pitchFamily="34" charset="0"/>
              </a:rPr>
              <a:t>BRING TOGETHER STAKEHOLDER COMMUNITY TO INFLUENCE THEIR ACTIONS ON A TOPIC OR PROBLEM</a:t>
            </a:r>
          </a:p>
          <a:p>
            <a:pPr algn="ctr"/>
            <a:endParaRPr lang="en-US" sz="2400" dirty="0">
              <a:solidFill>
                <a:prstClr val="black"/>
              </a:solidFill>
              <a:latin typeface="Century Gothic" panose="020B0502020202020204" pitchFamily="34" charset="0"/>
            </a:endParaRPr>
          </a:p>
        </p:txBody>
      </p:sp>
      <p:sp>
        <p:nvSpPr>
          <p:cNvPr id="7" name="Rectangle 6"/>
          <p:cNvSpPr/>
          <p:nvPr/>
        </p:nvSpPr>
        <p:spPr>
          <a:xfrm>
            <a:off x="4680045" y="3657600"/>
            <a:ext cx="3962400"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PARTNER</a:t>
            </a:r>
          </a:p>
          <a:p>
            <a:pPr algn="ctr"/>
            <a:r>
              <a:rPr lang="en-US" sz="1600" dirty="0">
                <a:solidFill>
                  <a:schemeClr val="bg1"/>
                </a:solidFill>
                <a:latin typeface="Century Gothic" panose="020B0502020202020204" pitchFamily="34" charset="0"/>
              </a:rPr>
              <a:t>ENGAGE WITH INDIVIDUALS, GROUPS,  AND ORGANIZATIONS TO ACHIEVE MUTUAL GOALS</a:t>
            </a:r>
          </a:p>
          <a:p>
            <a:pPr algn="ctr"/>
            <a:endParaRPr lang="en-US" dirty="0">
              <a:solidFill>
                <a:prstClr val="white"/>
              </a:solidFill>
              <a:latin typeface="Century Gothic" panose="020B0502020202020204" pitchFamily="34" charset="0"/>
            </a:endParaRPr>
          </a:p>
        </p:txBody>
      </p:sp>
      <p:sp>
        <p:nvSpPr>
          <p:cNvPr id="8" name="Rectangle 7"/>
          <p:cNvSpPr/>
          <p:nvPr/>
        </p:nvSpPr>
        <p:spPr>
          <a:xfrm>
            <a:off x="2270317" y="2259399"/>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410484">
            <a:off x="2122529" y="2254738"/>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220719">
            <a:off x="2005336" y="2282932"/>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0936346">
            <a:off x="1893032" y="2301387"/>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0200" y="2087471"/>
            <a:ext cx="1521900" cy="13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44" name="Picture 4" descr="Related im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17647"/>
          <a:stretch/>
        </p:blipFill>
        <p:spPr bwMode="auto">
          <a:xfrm>
            <a:off x="4790707" y="2270442"/>
            <a:ext cx="368011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descr="Image result for silhouette massachuset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AutoShape 13" descr="Image result for silhouette massachuset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AutoShape 15" descr="Image result for silhouette massachuset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AutoShape 17" descr="Image result for silhouette massachusetts"/>
          <p:cNvSpPr>
            <a:spLocks noChangeAspect="1" noChangeArrowheads="1"/>
          </p:cNvSpPr>
          <p:nvPr/>
        </p:nvSpPr>
        <p:spPr bwMode="auto">
          <a:xfrm>
            <a:off x="685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AutoShape 19" descr="Image result for silhouette massachuset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AutoShape 21" descr="Image result for silhouette massachusett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AutoShape 23" descr="Image result for silhouette massachusett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AutoShape 25" descr="Image result for silhouette massachusett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AutoShape 27" descr="Image result for silhouette massachusett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AutoShape 29" descr="Image result for silhouette massachusett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AutoShape 31" descr="http://www.supercoloring.com/sites/default/files/silhouettes/2015/05/massachusetts-map-black-silhouette.sv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378310" name="Picture 6" descr="Image result for partnership silhouett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8043" y="4649456"/>
            <a:ext cx="2445441" cy="121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9" descr="C:\Users\rwillmer\Downloads\noun_analyze system_2306286 (4).png">
            <a:extLst>
              <a:ext uri="{FF2B5EF4-FFF2-40B4-BE49-F238E27FC236}">
                <a16:creationId xmlns:a16="http://schemas.microsoft.com/office/drawing/2014/main" id="{0FDA7D57-6629-4724-AEB9-97CDDB0C60C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833" t="25542" r="18411" b="21393"/>
          <a:stretch/>
        </p:blipFill>
        <p:spPr bwMode="auto">
          <a:xfrm>
            <a:off x="1953924" y="4832059"/>
            <a:ext cx="1221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9C67F2-C598-4E28-88AE-9931F9EE20DF}"/>
              </a:ext>
            </a:extLst>
          </p:cNvPr>
          <p:cNvSpPr/>
          <p:nvPr/>
        </p:nvSpPr>
        <p:spPr>
          <a:xfrm>
            <a:off x="463229" y="877415"/>
            <a:ext cx="4235355" cy="50582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AADE935-8628-44B7-826B-C8FD3EA63289}"/>
              </a:ext>
            </a:extLst>
          </p:cNvPr>
          <p:cNvSpPr/>
          <p:nvPr/>
        </p:nvSpPr>
        <p:spPr>
          <a:xfrm>
            <a:off x="4595848" y="3505200"/>
            <a:ext cx="4248558" cy="3047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863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F952-DEF5-49EF-8ECF-C4E62EE52112}"/>
              </a:ext>
            </a:extLst>
          </p:cNvPr>
          <p:cNvSpPr>
            <a:spLocks noGrp="1"/>
          </p:cNvSpPr>
          <p:nvPr>
            <p:ph type="ctrTitle"/>
          </p:nvPr>
        </p:nvSpPr>
        <p:spPr>
          <a:xfrm>
            <a:off x="457200" y="304800"/>
            <a:ext cx="8229600" cy="685800"/>
          </a:xfrm>
        </p:spPr>
        <p:txBody>
          <a:bodyPr/>
          <a:lstStyle/>
          <a:p>
            <a:r>
              <a:rPr lang="en-US" dirty="0"/>
              <a:t>The HPC is supporting a new the Massachusetts Employer Health Coalition, which is focusing on reducing avoidable ED use.</a:t>
            </a:r>
            <a:br>
              <a:rPr lang="en-US" dirty="0"/>
            </a:br>
            <a:endParaRPr lang="en-US" dirty="0"/>
          </a:p>
        </p:txBody>
      </p:sp>
      <p:sp>
        <p:nvSpPr>
          <p:cNvPr id="3" name="Text Placeholder 2">
            <a:extLst>
              <a:ext uri="{FF2B5EF4-FFF2-40B4-BE49-F238E27FC236}">
                <a16:creationId xmlns:a16="http://schemas.microsoft.com/office/drawing/2014/main" id="{6506FB18-DE9F-4C1B-B6F8-7D3207B76201}"/>
              </a:ext>
            </a:extLst>
          </p:cNvPr>
          <p:cNvSpPr>
            <a:spLocks noGrp="1"/>
          </p:cNvSpPr>
          <p:nvPr>
            <p:ph type="body" sz="quarter" idx="12"/>
          </p:nvPr>
        </p:nvSpPr>
        <p:spPr/>
        <p:txBody>
          <a:bodyPr/>
          <a:lstStyle/>
          <a:p>
            <a:endParaRPr lang="en-US"/>
          </a:p>
        </p:txBody>
      </p:sp>
      <p:sp>
        <p:nvSpPr>
          <p:cNvPr id="4" name="TextBox 3">
            <a:extLst>
              <a:ext uri="{FF2B5EF4-FFF2-40B4-BE49-F238E27FC236}">
                <a16:creationId xmlns:a16="http://schemas.microsoft.com/office/drawing/2014/main" id="{0D4D3343-3B1B-4E11-9F56-79F54EFAC91B}"/>
              </a:ext>
            </a:extLst>
          </p:cNvPr>
          <p:cNvSpPr txBox="1"/>
          <p:nvPr/>
        </p:nvSpPr>
        <p:spPr>
          <a:xfrm>
            <a:off x="517321" y="1295400"/>
            <a:ext cx="8229600" cy="4685898"/>
          </a:xfrm>
          <a:prstGeom prst="rect">
            <a:avLst/>
          </a:prstGeom>
          <a:noFill/>
        </p:spPr>
        <p:txBody>
          <a:bodyPr wrap="square" rtlCol="0">
            <a:spAutoFit/>
          </a:bodyPr>
          <a:lstStyle/>
          <a:p>
            <a:pPr algn="ctr"/>
            <a:r>
              <a:rPr lang="en-US" sz="1500" dirty="0"/>
              <a:t>Founded in 2018, the Coalition is an </a:t>
            </a:r>
            <a:r>
              <a:rPr lang="en-US" sz="1500" b="1" dirty="0"/>
              <a:t>employer-led</a:t>
            </a:r>
            <a:r>
              <a:rPr lang="en-US" sz="1500" dirty="0"/>
              <a:t> </a:t>
            </a:r>
            <a:r>
              <a:rPr lang="en-US" sz="1500" b="1" dirty="0"/>
              <a:t>effort</a:t>
            </a:r>
            <a:r>
              <a:rPr lang="en-US" sz="1500" dirty="0"/>
              <a:t> that seeks to use our collective influence to uncover solutions that </a:t>
            </a:r>
            <a:r>
              <a:rPr lang="en-US" sz="1500" b="1" dirty="0"/>
              <a:t>drive real change </a:t>
            </a:r>
            <a:r>
              <a:rPr lang="en-US" sz="1500" dirty="0"/>
              <a:t>in the health care delivery system and </a:t>
            </a:r>
            <a:r>
              <a:rPr lang="en-US" sz="1500" b="1" dirty="0"/>
              <a:t>reduce costs</a:t>
            </a:r>
            <a:r>
              <a:rPr lang="en-US" sz="1500" dirty="0"/>
              <a:t>.</a:t>
            </a:r>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r>
              <a:rPr lang="en-US" sz="1500" b="1" dirty="0">
                <a:solidFill>
                  <a:schemeClr val="accent2"/>
                </a:solidFill>
              </a:rPr>
              <a:t>Coalition Members </a:t>
            </a:r>
            <a:r>
              <a:rPr lang="en-US" sz="1500" dirty="0"/>
              <a:t>are over 25 </a:t>
            </a:r>
            <a:r>
              <a:rPr lang="en-US" sz="1500" b="1" dirty="0"/>
              <a:t>business organizations </a:t>
            </a:r>
            <a:r>
              <a:rPr lang="en-US" sz="1500" dirty="0"/>
              <a:t>or </a:t>
            </a:r>
            <a:r>
              <a:rPr lang="en-US" sz="1500" b="1" dirty="0"/>
              <a:t>associations</a:t>
            </a:r>
            <a:r>
              <a:rPr lang="en-US" sz="1500" dirty="0"/>
              <a:t> that represent a wide array of employers from regions across the Commonwealth. Members share a desire to bring the </a:t>
            </a:r>
            <a:r>
              <a:rPr lang="en-US" sz="1500" b="1" dirty="0"/>
              <a:t>purchaser voice </a:t>
            </a:r>
            <a:r>
              <a:rPr lang="en-US" sz="1500" dirty="0"/>
              <a:t>to the forefront of the health care dialogue and will not consist solely of entities whose primary revenue source is health care. </a:t>
            </a:r>
          </a:p>
          <a:p>
            <a:pPr algn="ctr"/>
            <a:endParaRPr lang="en-US" sz="1500" dirty="0"/>
          </a:p>
          <a:p>
            <a:pPr algn="ctr"/>
            <a:r>
              <a:rPr lang="en-US" sz="1500" b="1" dirty="0">
                <a:solidFill>
                  <a:schemeClr val="accent2"/>
                </a:solidFill>
              </a:rPr>
              <a:t>Strategic Partners </a:t>
            </a:r>
            <a:r>
              <a:rPr lang="en-US" sz="1500" dirty="0"/>
              <a:t>are 6 </a:t>
            </a:r>
            <a:r>
              <a:rPr lang="en-US" sz="1500" b="1" dirty="0"/>
              <a:t>non-profits</a:t>
            </a:r>
            <a:r>
              <a:rPr lang="en-US" sz="1500" dirty="0"/>
              <a:t> or </a:t>
            </a:r>
            <a:r>
              <a:rPr lang="en-US" sz="1500" b="1" dirty="0"/>
              <a:t>government agencies </a:t>
            </a:r>
            <a:r>
              <a:rPr lang="en-US" sz="1500" dirty="0"/>
              <a:t>that are essential, significant stakeholders within the health care system. Strategic Partners recognize and are supportive of the role of employers in driving change within the health care system. They use their unique perspective to help identify strategies and best practices for employers to pursue, and commit to supplying </a:t>
            </a:r>
            <a:r>
              <a:rPr lang="en-US" sz="1500" b="1" dirty="0"/>
              <a:t>data</a:t>
            </a:r>
            <a:r>
              <a:rPr lang="en-US" sz="1500" dirty="0"/>
              <a:t>, </a:t>
            </a:r>
            <a:r>
              <a:rPr lang="en-US" sz="1500" b="1" dirty="0"/>
              <a:t>expertise</a:t>
            </a:r>
            <a:r>
              <a:rPr lang="en-US" sz="1500" dirty="0"/>
              <a:t>, and </a:t>
            </a:r>
            <a:r>
              <a:rPr lang="en-US" sz="1500" b="1" dirty="0"/>
              <a:t>influence</a:t>
            </a:r>
            <a:r>
              <a:rPr lang="en-US" sz="1500" dirty="0"/>
              <a:t> to inform Coalition activities and achieve goals.</a:t>
            </a:r>
          </a:p>
          <a:p>
            <a:endParaRPr lang="en-US" sz="1350" dirty="0">
              <a:latin typeface="Century Gothic" panose="020B0502020202020204" pitchFamily="34" charset="0"/>
            </a:endParaRPr>
          </a:p>
        </p:txBody>
      </p:sp>
      <p:sp>
        <p:nvSpPr>
          <p:cNvPr id="5" name="TextBox 4">
            <a:extLst>
              <a:ext uri="{FF2B5EF4-FFF2-40B4-BE49-F238E27FC236}">
                <a16:creationId xmlns:a16="http://schemas.microsoft.com/office/drawing/2014/main" id="{C329B3E3-EC85-4F8C-B0FF-4C8A81823311}"/>
              </a:ext>
            </a:extLst>
          </p:cNvPr>
          <p:cNvSpPr txBox="1"/>
          <p:nvPr/>
        </p:nvSpPr>
        <p:spPr>
          <a:xfrm>
            <a:off x="993914" y="2426851"/>
            <a:ext cx="7156175" cy="507831"/>
          </a:xfrm>
          <a:prstGeom prst="rect">
            <a:avLst/>
          </a:prstGeom>
          <a:noFill/>
        </p:spPr>
        <p:txBody>
          <a:bodyPr wrap="square" rtlCol="0">
            <a:spAutoFit/>
          </a:bodyPr>
          <a:lstStyle/>
          <a:p>
            <a:pPr algn="ctr"/>
            <a:r>
              <a:rPr lang="en-US" sz="1350" dirty="0">
                <a:solidFill>
                  <a:schemeClr val="bg1"/>
                </a:solidFill>
                <a:latin typeface="Century Gothic" panose="020B0502020202020204" pitchFamily="34" charset="0"/>
              </a:rPr>
              <a:t>Achieve a </a:t>
            </a:r>
            <a:r>
              <a:rPr lang="en-US" sz="1350" b="1" dirty="0">
                <a:solidFill>
                  <a:schemeClr val="bg1"/>
                </a:solidFill>
                <a:latin typeface="Century Gothic" panose="020B0502020202020204" pitchFamily="34" charset="0"/>
              </a:rPr>
              <a:t>20% reduction </a:t>
            </a:r>
            <a:r>
              <a:rPr lang="en-US" sz="1350" dirty="0">
                <a:solidFill>
                  <a:schemeClr val="bg1"/>
                </a:solidFill>
                <a:latin typeface="Century Gothic" panose="020B0502020202020204" pitchFamily="34" charset="0"/>
              </a:rPr>
              <a:t>in potentially avoidable ED use to generate as much as </a:t>
            </a:r>
            <a:r>
              <a:rPr lang="en-US" sz="1350" b="1" dirty="0">
                <a:solidFill>
                  <a:schemeClr val="bg1"/>
                </a:solidFill>
                <a:latin typeface="Century Gothic" panose="020B0502020202020204" pitchFamily="34" charset="0"/>
              </a:rPr>
              <a:t>$100 million </a:t>
            </a:r>
            <a:r>
              <a:rPr lang="en-US" sz="1350" dirty="0">
                <a:solidFill>
                  <a:schemeClr val="bg1"/>
                </a:solidFill>
                <a:latin typeface="Century Gothic" panose="020B0502020202020204" pitchFamily="34" charset="0"/>
              </a:rPr>
              <a:t>in health care savings over the next</a:t>
            </a:r>
            <a:r>
              <a:rPr lang="en-US" sz="1350" b="1" dirty="0">
                <a:solidFill>
                  <a:schemeClr val="bg1"/>
                </a:solidFill>
                <a:latin typeface="Century Gothic" panose="020B0502020202020204" pitchFamily="34" charset="0"/>
              </a:rPr>
              <a:t> 2 years </a:t>
            </a:r>
          </a:p>
        </p:txBody>
      </p:sp>
      <p:sp>
        <p:nvSpPr>
          <p:cNvPr id="7" name="Rectangle: Rounded Corners 6">
            <a:extLst>
              <a:ext uri="{FF2B5EF4-FFF2-40B4-BE49-F238E27FC236}">
                <a16:creationId xmlns:a16="http://schemas.microsoft.com/office/drawing/2014/main" id="{499C798E-8A41-49FC-827A-19D11F5D83F7}"/>
              </a:ext>
            </a:extLst>
          </p:cNvPr>
          <p:cNvSpPr/>
          <p:nvPr/>
        </p:nvSpPr>
        <p:spPr>
          <a:xfrm>
            <a:off x="933218" y="2426852"/>
            <a:ext cx="7369272" cy="670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5359F139-93E0-43D7-B1E9-3DDD8639A025}"/>
              </a:ext>
            </a:extLst>
          </p:cNvPr>
          <p:cNvSpPr txBox="1"/>
          <p:nvPr/>
        </p:nvSpPr>
        <p:spPr>
          <a:xfrm>
            <a:off x="922033" y="2469473"/>
            <a:ext cx="7369272" cy="584775"/>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Achieve a </a:t>
            </a:r>
            <a:r>
              <a:rPr lang="en-US" sz="1600" b="1" dirty="0">
                <a:solidFill>
                  <a:schemeClr val="bg1"/>
                </a:solidFill>
                <a:latin typeface="Century Gothic" panose="020B0502020202020204" pitchFamily="34" charset="0"/>
              </a:rPr>
              <a:t>20% reduction </a:t>
            </a:r>
            <a:r>
              <a:rPr lang="en-US" sz="1600" dirty="0">
                <a:solidFill>
                  <a:schemeClr val="bg1"/>
                </a:solidFill>
                <a:latin typeface="Century Gothic" panose="020B0502020202020204" pitchFamily="34" charset="0"/>
              </a:rPr>
              <a:t>in potentially avoidable ED use to generate as much as </a:t>
            </a:r>
            <a:r>
              <a:rPr lang="en-US" sz="1600" b="1" dirty="0">
                <a:solidFill>
                  <a:schemeClr val="bg1"/>
                </a:solidFill>
                <a:latin typeface="Century Gothic" panose="020B0502020202020204" pitchFamily="34" charset="0"/>
              </a:rPr>
              <a:t>$100 million </a:t>
            </a:r>
            <a:r>
              <a:rPr lang="en-US" sz="1600" dirty="0">
                <a:solidFill>
                  <a:schemeClr val="bg1"/>
                </a:solidFill>
                <a:latin typeface="Century Gothic" panose="020B0502020202020204" pitchFamily="34" charset="0"/>
              </a:rPr>
              <a:t>in health care savings over the next</a:t>
            </a:r>
            <a:r>
              <a:rPr lang="en-US" sz="1600" b="1" dirty="0">
                <a:solidFill>
                  <a:schemeClr val="bg1"/>
                </a:solidFill>
                <a:latin typeface="Century Gothic" panose="020B0502020202020204" pitchFamily="34" charset="0"/>
              </a:rPr>
              <a:t> 2 years </a:t>
            </a:r>
          </a:p>
        </p:txBody>
      </p:sp>
    </p:spTree>
    <p:extLst>
      <p:ext uri="{BB962C8B-B14F-4D97-AF65-F5344CB8AC3E}">
        <p14:creationId xmlns:p14="http://schemas.microsoft.com/office/powerpoint/2010/main" val="1837708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9BA7-E0A6-4CA5-BB49-6DDB4A6CBE63}"/>
              </a:ext>
            </a:extLst>
          </p:cNvPr>
          <p:cNvSpPr>
            <a:spLocks noGrp="1"/>
          </p:cNvSpPr>
          <p:nvPr>
            <p:ph type="ctrTitle"/>
          </p:nvPr>
        </p:nvSpPr>
        <p:spPr>
          <a:xfrm>
            <a:off x="457200" y="304800"/>
            <a:ext cx="8229600" cy="685800"/>
          </a:xfrm>
        </p:spPr>
        <p:txBody>
          <a:bodyPr/>
          <a:lstStyle/>
          <a:p>
            <a:r>
              <a:rPr lang="en-US" dirty="0">
                <a:latin typeface="Century Gothic" panose="020B0502020202020204" pitchFamily="34" charset="0"/>
              </a:rPr>
              <a:t>The Coalition’s Vision for Achieving Avoidable ED Savings: </a:t>
            </a:r>
            <a:br>
              <a:rPr lang="en-US" dirty="0">
                <a:latin typeface="Century Gothic" panose="020B0502020202020204" pitchFamily="34" charset="0"/>
              </a:rPr>
            </a:br>
            <a:r>
              <a:rPr lang="en-US" dirty="0">
                <a:latin typeface="Century Gothic" panose="020B0502020202020204" pitchFamily="34" charset="0"/>
              </a:rPr>
              <a:t>Right Care 4 You</a:t>
            </a:r>
            <a:br>
              <a:rPr lang="en-US" dirty="0">
                <a:latin typeface="Century Gothic" panose="020B0502020202020204" pitchFamily="34" charset="0"/>
              </a:rPr>
            </a:br>
            <a:endParaRPr lang="en-US" dirty="0"/>
          </a:p>
        </p:txBody>
      </p:sp>
      <p:sp>
        <p:nvSpPr>
          <p:cNvPr id="3" name="Text Placeholder 2">
            <a:extLst>
              <a:ext uri="{FF2B5EF4-FFF2-40B4-BE49-F238E27FC236}">
                <a16:creationId xmlns:a16="http://schemas.microsoft.com/office/drawing/2014/main" id="{715F83F2-EEC4-43F5-ADCF-5438A68B5DBE}"/>
              </a:ext>
            </a:extLst>
          </p:cNvPr>
          <p:cNvSpPr>
            <a:spLocks noGrp="1"/>
          </p:cNvSpPr>
          <p:nvPr>
            <p:ph type="body" sz="quarter" idx="12"/>
          </p:nvPr>
        </p:nvSpPr>
        <p:spPr/>
        <p:txBody>
          <a:bodyPr/>
          <a:lstStyle/>
          <a:p>
            <a:endParaRPr lang="en-US"/>
          </a:p>
        </p:txBody>
      </p:sp>
      <p:pic>
        <p:nvPicPr>
          <p:cNvPr id="4" name="Picture 2">
            <a:extLst>
              <a:ext uri="{FF2B5EF4-FFF2-40B4-BE49-F238E27FC236}">
                <a16:creationId xmlns:a16="http://schemas.microsoft.com/office/drawing/2014/main" id="{37E12601-5E0B-46CD-8CD1-73486C775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95" y="1295400"/>
            <a:ext cx="7568210" cy="446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52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ctrTitle"/>
          </p:nvPr>
        </p:nvSpPr>
        <p:spPr/>
        <p:txBody>
          <a:bodyPr/>
          <a:lstStyle/>
          <a:p>
            <a:r>
              <a:rPr lang="en-US" dirty="0"/>
              <a:t>The HPC employs four core strategies to realize its vision of better care, better health, and lower costs for all people of the Commonwealth. </a:t>
            </a:r>
          </a:p>
        </p:txBody>
      </p:sp>
      <p:sp>
        <p:nvSpPr>
          <p:cNvPr id="4" name="Rectangle 3"/>
          <p:cNvSpPr/>
          <p:nvPr/>
        </p:nvSpPr>
        <p:spPr>
          <a:xfrm>
            <a:off x="533400" y="1219200"/>
            <a:ext cx="3962400" cy="220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RESEARCH AND REPORT</a:t>
            </a:r>
          </a:p>
          <a:p>
            <a:pPr algn="ctr"/>
            <a:r>
              <a:rPr lang="en-US" sz="1600" dirty="0">
                <a:solidFill>
                  <a:schemeClr val="bg1"/>
                </a:solidFill>
                <a:latin typeface="Century Gothic" panose="020B0502020202020204" pitchFamily="34" charset="0"/>
              </a:rPr>
              <a:t>INVESTIGATE, ANALYZE, AND REPORT TRENDS AND INSIGHTS</a:t>
            </a:r>
          </a:p>
          <a:p>
            <a:pPr algn="ctr"/>
            <a:endParaRPr lang="en-US" sz="2400" dirty="0">
              <a:solidFill>
                <a:prstClr val="white"/>
              </a:solidFill>
              <a:latin typeface="Century Gothic" panose="020B0502020202020204" pitchFamily="34" charset="0"/>
            </a:endParaRPr>
          </a:p>
        </p:txBody>
      </p:sp>
      <p:sp>
        <p:nvSpPr>
          <p:cNvPr id="5" name="Rectangle 4"/>
          <p:cNvSpPr/>
          <p:nvPr/>
        </p:nvSpPr>
        <p:spPr>
          <a:xfrm>
            <a:off x="533400" y="3657600"/>
            <a:ext cx="3962400" cy="220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Century Gothic" panose="020B0502020202020204" pitchFamily="34" charset="0"/>
              </a:rPr>
              <a:t>WATCHDOG</a:t>
            </a:r>
          </a:p>
          <a:p>
            <a:pPr algn="ctr"/>
            <a:r>
              <a:rPr lang="en-US" sz="1600" dirty="0">
                <a:solidFill>
                  <a:schemeClr val="bg1"/>
                </a:solidFill>
                <a:latin typeface="Century Gothic" panose="020B0502020202020204" pitchFamily="34" charset="0"/>
              </a:rPr>
              <a:t>MONITOR AND INTERVENE WHEN NECESSARY TO ASSURE MARKET PERFORMANCE </a:t>
            </a:r>
          </a:p>
          <a:p>
            <a:pPr algn="ctr"/>
            <a:endParaRPr lang="en-US" sz="2400" dirty="0">
              <a:solidFill>
                <a:prstClr val="black"/>
              </a:solidFill>
              <a:latin typeface="Century Gothic" panose="020B0502020202020204" pitchFamily="34" charset="0"/>
            </a:endParaRPr>
          </a:p>
        </p:txBody>
      </p:sp>
      <p:sp>
        <p:nvSpPr>
          <p:cNvPr id="6" name="Rectangle 5"/>
          <p:cNvSpPr/>
          <p:nvPr/>
        </p:nvSpPr>
        <p:spPr>
          <a:xfrm>
            <a:off x="4680045" y="1219200"/>
            <a:ext cx="3962400" cy="2209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black"/>
                </a:solidFill>
                <a:latin typeface="Century Gothic" panose="020B0502020202020204" pitchFamily="34" charset="0"/>
              </a:rPr>
              <a:t>CONVENE</a:t>
            </a:r>
          </a:p>
          <a:p>
            <a:pPr algn="ctr"/>
            <a:r>
              <a:rPr lang="en-US" sz="1600" dirty="0">
                <a:solidFill>
                  <a:schemeClr val="tx1"/>
                </a:solidFill>
                <a:latin typeface="Century Gothic" panose="020B0502020202020204" pitchFamily="34" charset="0"/>
              </a:rPr>
              <a:t>BRING TOGETHER STAKEHOLDER COMMUNITY TO INFLUENCE THEIR ACTIONS ON A TOPIC OR PROBLEM</a:t>
            </a:r>
          </a:p>
          <a:p>
            <a:pPr algn="ctr"/>
            <a:endParaRPr lang="en-US" sz="2400" dirty="0">
              <a:solidFill>
                <a:prstClr val="black"/>
              </a:solidFill>
              <a:latin typeface="Century Gothic" panose="020B0502020202020204" pitchFamily="34" charset="0"/>
            </a:endParaRPr>
          </a:p>
        </p:txBody>
      </p:sp>
      <p:sp>
        <p:nvSpPr>
          <p:cNvPr id="7" name="Rectangle 6"/>
          <p:cNvSpPr/>
          <p:nvPr/>
        </p:nvSpPr>
        <p:spPr>
          <a:xfrm>
            <a:off x="4680045" y="3657600"/>
            <a:ext cx="3962400"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PARTNER</a:t>
            </a:r>
          </a:p>
          <a:p>
            <a:pPr algn="ctr"/>
            <a:r>
              <a:rPr lang="en-US" sz="1600" dirty="0">
                <a:solidFill>
                  <a:schemeClr val="bg1"/>
                </a:solidFill>
                <a:latin typeface="Century Gothic" panose="020B0502020202020204" pitchFamily="34" charset="0"/>
              </a:rPr>
              <a:t>ENGAGE WITH INDIVIDUALS, GROUPS,  AND ORGANIZATIONS TO ACHIEVE MUTUAL GOALS</a:t>
            </a:r>
          </a:p>
          <a:p>
            <a:pPr algn="ctr"/>
            <a:endParaRPr lang="en-US" dirty="0">
              <a:solidFill>
                <a:prstClr val="white"/>
              </a:solidFill>
              <a:latin typeface="Century Gothic" panose="020B0502020202020204" pitchFamily="34" charset="0"/>
            </a:endParaRPr>
          </a:p>
        </p:txBody>
      </p:sp>
      <p:sp>
        <p:nvSpPr>
          <p:cNvPr id="8" name="Rectangle 7"/>
          <p:cNvSpPr/>
          <p:nvPr/>
        </p:nvSpPr>
        <p:spPr>
          <a:xfrm>
            <a:off x="2270317" y="2259399"/>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410484">
            <a:off x="2122529" y="2254738"/>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220719">
            <a:off x="2005336" y="2282932"/>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0936346">
            <a:off x="1893032" y="2301387"/>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0200" y="2087471"/>
            <a:ext cx="1521900" cy="13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44" name="Picture 4" descr="Related im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17647"/>
          <a:stretch/>
        </p:blipFill>
        <p:spPr bwMode="auto">
          <a:xfrm>
            <a:off x="4790707" y="2270442"/>
            <a:ext cx="368011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descr="Image result for silhouette massachuset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AutoShape 13" descr="Image result for silhouette massachuset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AutoShape 15" descr="Image result for silhouette massachuset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AutoShape 17" descr="Image result for silhouette massachusetts"/>
          <p:cNvSpPr>
            <a:spLocks noChangeAspect="1" noChangeArrowheads="1"/>
          </p:cNvSpPr>
          <p:nvPr/>
        </p:nvSpPr>
        <p:spPr bwMode="auto">
          <a:xfrm>
            <a:off x="685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AutoShape 19" descr="Image result for silhouette massachuset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AutoShape 21" descr="Image result for silhouette massachusett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AutoShape 23" descr="Image result for silhouette massachusett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AutoShape 25" descr="Image result for silhouette massachusett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AutoShape 27" descr="Image result for silhouette massachusett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AutoShape 29" descr="Image result for silhouette massachusett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AutoShape 31" descr="http://www.supercoloring.com/sites/default/files/silhouettes/2015/05/massachusetts-map-black-silhouette.sv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378310" name="Picture 6" descr="Image result for partnership silhouett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8043" y="4649456"/>
            <a:ext cx="2445441" cy="121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9" descr="C:\Users\rwillmer\Downloads\noun_analyze system_2306286 (4).png">
            <a:extLst>
              <a:ext uri="{FF2B5EF4-FFF2-40B4-BE49-F238E27FC236}">
                <a16:creationId xmlns:a16="http://schemas.microsoft.com/office/drawing/2014/main" id="{0FDA7D57-6629-4724-AEB9-97CDDB0C60C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833" t="25542" r="18411" b="21393"/>
          <a:stretch/>
        </p:blipFill>
        <p:spPr bwMode="auto">
          <a:xfrm>
            <a:off x="1953924" y="4832059"/>
            <a:ext cx="1221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9C67F2-C598-4E28-88AE-9931F9EE20DF}"/>
              </a:ext>
            </a:extLst>
          </p:cNvPr>
          <p:cNvSpPr/>
          <p:nvPr/>
        </p:nvSpPr>
        <p:spPr>
          <a:xfrm>
            <a:off x="463229" y="877415"/>
            <a:ext cx="4235355" cy="52106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AADE935-8628-44B7-826B-C8FD3EA63289}"/>
              </a:ext>
            </a:extLst>
          </p:cNvPr>
          <p:cNvSpPr/>
          <p:nvPr/>
        </p:nvSpPr>
        <p:spPr>
          <a:xfrm>
            <a:off x="4595848" y="982663"/>
            <a:ext cx="4248558" cy="256063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823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515252"/>
          </a:xfrm>
        </p:spPr>
        <p:txBody>
          <a:bodyPr/>
          <a:lstStyle/>
          <a:p>
            <a:r>
              <a:rPr lang="en-US" dirty="0"/>
              <a:t>Through the HPC’s CHART investment program, community hospitals made significant progress in reducing utilization and transforming care. </a:t>
            </a:r>
          </a:p>
        </p:txBody>
      </p:sp>
      <p:pic>
        <p:nvPicPr>
          <p:cNvPr id="11" name="Picture 10"/>
          <p:cNvPicPr>
            <a:picLocks noChangeAspect="1"/>
          </p:cNvPicPr>
          <p:nvPr/>
        </p:nvPicPr>
        <p:blipFill>
          <a:blip r:embed="rId3" cstate="print">
            <a:clrChange>
              <a:clrFrom>
                <a:srgbClr val="EBEDEE"/>
              </a:clrFrom>
              <a:clrTo>
                <a:srgbClr val="EBEDEE">
                  <a:alpha val="0"/>
                </a:srgbClr>
              </a:clrTo>
            </a:clrChange>
            <a:extLst>
              <a:ext uri="{28A0092B-C50C-407E-A947-70E740481C1C}">
                <a14:useLocalDpi xmlns:a14="http://schemas.microsoft.com/office/drawing/2010/main" val="0"/>
              </a:ext>
            </a:extLst>
          </a:blip>
          <a:stretch>
            <a:fillRect/>
          </a:stretch>
        </p:blipFill>
        <p:spPr>
          <a:xfrm>
            <a:off x="4512801" y="3411395"/>
            <a:ext cx="4326399" cy="268460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977196"/>
            <a:ext cx="5029200" cy="1223204"/>
          </a:xfrm>
          <a:prstGeom prst="rect">
            <a:avLst/>
          </a:prstGeom>
        </p:spPr>
      </p:pic>
      <p:sp>
        <p:nvSpPr>
          <p:cNvPr id="14" name="Rectangle 13"/>
          <p:cNvSpPr/>
          <p:nvPr/>
        </p:nvSpPr>
        <p:spPr>
          <a:xfrm>
            <a:off x="304800" y="1066800"/>
            <a:ext cx="8534399" cy="762000"/>
          </a:xfrm>
          <a:prstGeom prst="rect">
            <a:avLst/>
          </a:prstGeom>
          <a:solidFill>
            <a:schemeClr val="bg2">
              <a:lumMod val="20000"/>
              <a:lumOff val="80000"/>
              <a:alpha val="2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 rtlCol="0" anchor="t"/>
          <a:lstStyle/>
          <a:p>
            <a:r>
              <a:rPr lang="en-US" sz="1200" dirty="0">
                <a:solidFill>
                  <a:srgbClr val="094975"/>
                </a:solidFill>
              </a:rPr>
              <a:t>Through the CHART Program, the HPC invested $70 million across 30 community hospitals between 2014 and 2018. The CHART Program Impact Brief provides an overview of the program and highlights community hospital achievements in reducing acute care utilization and establishing a foundation for sustainable care delivery transformation.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149"/>
          <a:stretch/>
        </p:blipFill>
        <p:spPr>
          <a:xfrm rot="21412465">
            <a:off x="837370" y="2132592"/>
            <a:ext cx="3187306" cy="41437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358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0062" t="71944" r="3393" b="3290"/>
          <a:stretch/>
        </p:blipFill>
        <p:spPr>
          <a:xfrm>
            <a:off x="1796094" y="5106937"/>
            <a:ext cx="2393878" cy="842257"/>
          </a:xfrm>
          <a:prstGeom prst="rect">
            <a:avLst/>
          </a:prstGeom>
        </p:spPr>
      </p:pic>
      <p:sp>
        <p:nvSpPr>
          <p:cNvPr id="2" name="Title 1"/>
          <p:cNvSpPr>
            <a:spLocks noGrp="1"/>
          </p:cNvSpPr>
          <p:nvPr>
            <p:ph type="ctrTitle"/>
          </p:nvPr>
        </p:nvSpPr>
        <p:spPr>
          <a:xfrm>
            <a:off x="457200" y="290945"/>
            <a:ext cx="8229600" cy="623455"/>
          </a:xfrm>
        </p:spPr>
        <p:txBody>
          <a:bodyPr/>
          <a:lstStyle/>
          <a:p>
            <a:r>
              <a:rPr lang="en-US" dirty="0"/>
              <a:t>CHART Program: Goals and Achievements</a:t>
            </a:r>
          </a:p>
        </p:txBody>
      </p:sp>
      <p:cxnSp>
        <p:nvCxnSpPr>
          <p:cNvPr id="6" name="Straight Connector 5"/>
          <p:cNvCxnSpPr/>
          <p:nvPr/>
        </p:nvCxnSpPr>
        <p:spPr>
          <a:xfrm>
            <a:off x="76200" y="3500120"/>
            <a:ext cx="8915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1762" r="14901" b="33584"/>
          <a:stretch/>
        </p:blipFill>
        <p:spPr>
          <a:xfrm>
            <a:off x="566350" y="2106698"/>
            <a:ext cx="1225948" cy="1017502"/>
          </a:xfrm>
          <a:prstGeom prst="rect">
            <a:avLst/>
          </a:prstGeom>
        </p:spPr>
      </p:pic>
      <p:pic>
        <p:nvPicPr>
          <p:cNvPr id="14" name="Picture 13"/>
          <p:cNvPicPr>
            <a:picLocks noChangeAspect="1"/>
          </p:cNvPicPr>
          <p:nvPr/>
        </p:nvPicPr>
        <p:blipFill>
          <a:blip r:embed="rId5">
            <a:clrChange>
              <a:clrFrom>
                <a:srgbClr val="EEF0F1"/>
              </a:clrFrom>
              <a:clrTo>
                <a:srgbClr val="EEF0F1">
                  <a:alpha val="0"/>
                </a:srgbClr>
              </a:clrTo>
            </a:clrChange>
            <a:extLst>
              <a:ext uri="{28A0092B-C50C-407E-A947-70E740481C1C}">
                <a14:useLocalDpi xmlns:a14="http://schemas.microsoft.com/office/drawing/2010/main" val="0"/>
              </a:ext>
            </a:extLst>
          </a:blip>
          <a:stretch>
            <a:fillRect/>
          </a:stretch>
        </p:blipFill>
        <p:spPr>
          <a:xfrm>
            <a:off x="4442129" y="2232961"/>
            <a:ext cx="4572000" cy="710338"/>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r="5682"/>
          <a:stretch/>
        </p:blipFill>
        <p:spPr>
          <a:xfrm>
            <a:off x="4491867" y="5176177"/>
            <a:ext cx="4472524" cy="657257"/>
          </a:xfrm>
          <a:prstGeom prst="rect">
            <a:avLst/>
          </a:prstGeom>
        </p:spPr>
      </p:pic>
      <p:pic>
        <p:nvPicPr>
          <p:cNvPr id="17" name="Picture 16"/>
          <p:cNvPicPr>
            <a:picLocks noChangeAspect="1"/>
          </p:cNvPicPr>
          <p:nvPr/>
        </p:nvPicPr>
        <p:blipFill>
          <a:blip r:embed="rId7">
            <a:clrChange>
              <a:clrFrom>
                <a:srgbClr val="EAECED"/>
              </a:clrFrom>
              <a:clrTo>
                <a:srgbClr val="EAECED">
                  <a:alpha val="0"/>
                </a:srgbClr>
              </a:clrTo>
            </a:clrChange>
            <a:extLst>
              <a:ext uri="{28A0092B-C50C-407E-A947-70E740481C1C}">
                <a14:useLocalDpi xmlns:a14="http://schemas.microsoft.com/office/drawing/2010/main" val="0"/>
              </a:ext>
            </a:extLst>
          </a:blip>
          <a:stretch>
            <a:fillRect/>
          </a:stretch>
        </p:blipFill>
        <p:spPr>
          <a:xfrm>
            <a:off x="76201" y="1168814"/>
            <a:ext cx="4419850" cy="888586"/>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11599" t="64685" r="6368"/>
          <a:stretch/>
        </p:blipFill>
        <p:spPr>
          <a:xfrm>
            <a:off x="1940906" y="2165461"/>
            <a:ext cx="2104254" cy="830194"/>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4407" t="19438" r="16408" b="27840"/>
          <a:stretch/>
        </p:blipFill>
        <p:spPr>
          <a:xfrm>
            <a:off x="594213" y="4956592"/>
            <a:ext cx="1170223" cy="1096426"/>
          </a:xfrm>
          <a:prstGeom prst="rect">
            <a:avLst/>
          </a:prstGeom>
        </p:spPr>
      </p:pic>
      <p:pic>
        <p:nvPicPr>
          <p:cNvPr id="20" name="Picture 19"/>
          <p:cNvPicPr>
            <a:picLocks noChangeAspect="1"/>
          </p:cNvPicPr>
          <p:nvPr/>
        </p:nvPicPr>
        <p:blipFill>
          <a:blip r:embed="rId8">
            <a:clrChange>
              <a:clrFrom>
                <a:srgbClr val="EAECED"/>
              </a:clrFrom>
              <a:clrTo>
                <a:srgbClr val="EAECED">
                  <a:alpha val="0"/>
                </a:srgbClr>
              </a:clrTo>
            </a:clrChange>
            <a:extLst>
              <a:ext uri="{28A0092B-C50C-407E-A947-70E740481C1C}">
                <a14:useLocalDpi xmlns:a14="http://schemas.microsoft.com/office/drawing/2010/main" val="0"/>
              </a:ext>
            </a:extLst>
          </a:blip>
          <a:stretch>
            <a:fillRect/>
          </a:stretch>
        </p:blipFill>
        <p:spPr>
          <a:xfrm>
            <a:off x="5115670" y="1167502"/>
            <a:ext cx="3124200" cy="813698"/>
          </a:xfrm>
          <a:prstGeom prst="rect">
            <a:avLst/>
          </a:prstGeom>
        </p:spPr>
      </p:pic>
      <p:pic>
        <p:nvPicPr>
          <p:cNvPr id="21" name="Picture 20"/>
          <p:cNvPicPr>
            <a:picLocks noChangeAspect="1"/>
          </p:cNvPicPr>
          <p:nvPr/>
        </p:nvPicPr>
        <p:blipFill>
          <a:blip r:embed="rId9">
            <a:clrChange>
              <a:clrFrom>
                <a:srgbClr val="EAECED"/>
              </a:clrFrom>
              <a:clrTo>
                <a:srgbClr val="EAECED">
                  <a:alpha val="0"/>
                </a:srgbClr>
              </a:clrTo>
            </a:clrChange>
            <a:extLst>
              <a:ext uri="{28A0092B-C50C-407E-A947-70E740481C1C}">
                <a14:useLocalDpi xmlns:a14="http://schemas.microsoft.com/office/drawing/2010/main" val="0"/>
              </a:ext>
            </a:extLst>
          </a:blip>
          <a:stretch>
            <a:fillRect/>
          </a:stretch>
        </p:blipFill>
        <p:spPr>
          <a:xfrm>
            <a:off x="613085" y="3798313"/>
            <a:ext cx="3346082" cy="961647"/>
          </a:xfrm>
          <a:prstGeom prst="rect">
            <a:avLst/>
          </a:prstGeom>
        </p:spPr>
      </p:pic>
      <p:pic>
        <p:nvPicPr>
          <p:cNvPr id="22" name="Picture 21"/>
          <p:cNvPicPr>
            <a:picLocks noChangeAspect="1"/>
          </p:cNvPicPr>
          <p:nvPr/>
        </p:nvPicPr>
        <p:blipFill>
          <a:blip r:embed="rId10">
            <a:clrChange>
              <a:clrFrom>
                <a:srgbClr val="EAECED"/>
              </a:clrFrom>
              <a:clrTo>
                <a:srgbClr val="EAECED">
                  <a:alpha val="0"/>
                </a:srgbClr>
              </a:clrTo>
            </a:clrChange>
            <a:extLst>
              <a:ext uri="{28A0092B-C50C-407E-A947-70E740481C1C}">
                <a14:useLocalDpi xmlns:a14="http://schemas.microsoft.com/office/drawing/2010/main" val="0"/>
              </a:ext>
            </a:extLst>
          </a:blip>
          <a:stretch>
            <a:fillRect/>
          </a:stretch>
        </p:blipFill>
        <p:spPr>
          <a:xfrm>
            <a:off x="5171329" y="3855059"/>
            <a:ext cx="3119065" cy="884353"/>
          </a:xfrm>
          <a:prstGeom prst="rect">
            <a:avLst/>
          </a:prstGeom>
        </p:spPr>
      </p:pic>
      <p:sp>
        <p:nvSpPr>
          <p:cNvPr id="5" name="Rectangle 4">
            <a:extLst>
              <a:ext uri="{FF2B5EF4-FFF2-40B4-BE49-F238E27FC236}">
                <a16:creationId xmlns:a16="http://schemas.microsoft.com/office/drawing/2014/main" id="{F1D61734-D50A-4038-931F-0B0BE7768DAA}"/>
              </a:ext>
            </a:extLst>
          </p:cNvPr>
          <p:cNvSpPr/>
          <p:nvPr/>
        </p:nvSpPr>
        <p:spPr>
          <a:xfrm>
            <a:off x="1205545" y="6546491"/>
            <a:ext cx="7536447" cy="26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aseline="30000" dirty="0">
                <a:solidFill>
                  <a:prstClr val="black"/>
                </a:solidFill>
              </a:rPr>
              <a:t>2</a:t>
            </a:r>
            <a:r>
              <a:rPr lang="en-US" sz="700" i="1" dirty="0">
                <a:solidFill>
                  <a:prstClr val="black"/>
                </a:solidFill>
              </a:rPr>
              <a:t>This estimate covers all ED patients, not only those who were served by the CHART program. CHART funding is likely one of many factors contributing to a decline in ED visits at community hospitals.</a:t>
            </a:r>
            <a:endParaRPr lang="en-US" sz="700" baseline="30000" dirty="0">
              <a:solidFill>
                <a:prstClr val="black"/>
              </a:solidFill>
            </a:endParaRPr>
          </a:p>
        </p:txBody>
      </p:sp>
      <p:cxnSp>
        <p:nvCxnSpPr>
          <p:cNvPr id="4" name="Straight Connector 3"/>
          <p:cNvCxnSpPr/>
          <p:nvPr/>
        </p:nvCxnSpPr>
        <p:spPr>
          <a:xfrm>
            <a:off x="4572000" y="1040227"/>
            <a:ext cx="0" cy="52843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7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7623"/>
            <a:ext cx="8229600" cy="566777"/>
          </a:xfrm>
        </p:spPr>
        <p:txBody>
          <a:bodyPr/>
          <a:lstStyle/>
          <a:p>
            <a:r>
              <a:rPr lang="en-US" dirty="0"/>
              <a:t>CHART Program: Impact on Reducing Acute Care Utilization </a:t>
            </a:r>
          </a:p>
        </p:txBody>
      </p:sp>
      <p:grpSp>
        <p:nvGrpSpPr>
          <p:cNvPr id="3" name="Group 2"/>
          <p:cNvGrpSpPr/>
          <p:nvPr/>
        </p:nvGrpSpPr>
        <p:grpSpPr>
          <a:xfrm>
            <a:off x="45035" y="1302554"/>
            <a:ext cx="8860840" cy="3279247"/>
            <a:chOff x="301026" y="1447800"/>
            <a:chExt cx="8055310" cy="298113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 r="50444"/>
            <a:stretch/>
          </p:blipFill>
          <p:spPr>
            <a:xfrm>
              <a:off x="301026" y="1447800"/>
              <a:ext cx="3985708" cy="29718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1663" t="2492" r="1193"/>
            <a:stretch/>
          </p:blipFill>
          <p:spPr>
            <a:xfrm>
              <a:off x="4191313" y="1447800"/>
              <a:ext cx="4165023" cy="2981134"/>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572000"/>
            <a:ext cx="6172200" cy="1365863"/>
          </a:xfrm>
          <a:prstGeom prst="rect">
            <a:avLst/>
          </a:prstGeom>
        </p:spPr>
      </p:pic>
    </p:spTree>
    <p:extLst>
      <p:ext uri="{BB962C8B-B14F-4D97-AF65-F5344CB8AC3E}">
        <p14:creationId xmlns:p14="http://schemas.microsoft.com/office/powerpoint/2010/main" val="39056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noAutofit/>
          </a:bodyPr>
          <a:lstStyle/>
          <a:p>
            <a:pPr algn="l"/>
            <a:r>
              <a:rPr lang="en-US" b="1" dirty="0"/>
              <a:t>Vision for achieving the health care growth benchmark while improving quality, access, patient engagement, and overall market functioning</a:t>
            </a:r>
          </a:p>
        </p:txBody>
      </p:sp>
      <p:sp>
        <p:nvSpPr>
          <p:cNvPr id="17" name="Rectangle 16"/>
          <p:cNvSpPr/>
          <p:nvPr/>
        </p:nvSpPr>
        <p:spPr>
          <a:xfrm>
            <a:off x="976334" y="1589902"/>
            <a:ext cx="3381080" cy="65043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marL="119834" defTabSz="914400"/>
            <a:r>
              <a:rPr lang="en-US" sz="1600" b="1" dirty="0">
                <a:solidFill>
                  <a:prstClr val="white"/>
                </a:solidFill>
              </a:rPr>
              <a:t>Transforming the way we deliver care</a:t>
            </a:r>
          </a:p>
        </p:txBody>
      </p:sp>
      <p:sp>
        <p:nvSpPr>
          <p:cNvPr id="18" name="Oval 17"/>
          <p:cNvSpPr/>
          <p:nvPr/>
        </p:nvSpPr>
        <p:spPr>
          <a:xfrm>
            <a:off x="819189" y="1774087"/>
            <a:ext cx="282079" cy="282062"/>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a:r>
              <a:rPr lang="en-US" sz="1200" b="1" dirty="0">
                <a:solidFill>
                  <a:prstClr val="white"/>
                </a:solidFill>
              </a:rPr>
              <a:t>1</a:t>
            </a:r>
          </a:p>
        </p:txBody>
      </p:sp>
      <p:sp>
        <p:nvSpPr>
          <p:cNvPr id="19" name="Rectangle 18"/>
          <p:cNvSpPr/>
          <p:nvPr/>
        </p:nvSpPr>
        <p:spPr>
          <a:xfrm>
            <a:off x="1008553" y="3742323"/>
            <a:ext cx="3381080" cy="65043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marL="119834" defTabSz="914400"/>
            <a:r>
              <a:rPr lang="en-US" sz="1600" b="1" dirty="0">
                <a:solidFill>
                  <a:prstClr val="white"/>
                </a:solidFill>
              </a:rPr>
              <a:t>Developing a value-based health care market</a:t>
            </a:r>
          </a:p>
        </p:txBody>
      </p:sp>
      <p:sp>
        <p:nvSpPr>
          <p:cNvPr id="20" name="Oval 19"/>
          <p:cNvSpPr/>
          <p:nvPr/>
        </p:nvSpPr>
        <p:spPr>
          <a:xfrm>
            <a:off x="849759" y="3901938"/>
            <a:ext cx="282079" cy="282062"/>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a:r>
              <a:rPr lang="en-US" sz="1200" b="1" dirty="0">
                <a:solidFill>
                  <a:prstClr val="white"/>
                </a:solidFill>
              </a:rPr>
              <a:t>3</a:t>
            </a:r>
          </a:p>
        </p:txBody>
      </p:sp>
      <p:sp>
        <p:nvSpPr>
          <p:cNvPr id="23" name="Rectangle 22"/>
          <p:cNvSpPr/>
          <p:nvPr/>
        </p:nvSpPr>
        <p:spPr>
          <a:xfrm>
            <a:off x="1008556" y="4815813"/>
            <a:ext cx="3381079" cy="65043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marL="119834" defTabSz="914400"/>
            <a:r>
              <a:rPr lang="en-US" sz="1600" b="1" dirty="0">
                <a:solidFill>
                  <a:prstClr val="white"/>
                </a:solidFill>
              </a:rPr>
              <a:t>Engaging purchasers through information and incentives</a:t>
            </a:r>
          </a:p>
        </p:txBody>
      </p:sp>
      <p:sp>
        <p:nvSpPr>
          <p:cNvPr id="16" name="Rectangle 15"/>
          <p:cNvSpPr/>
          <p:nvPr/>
        </p:nvSpPr>
        <p:spPr>
          <a:xfrm>
            <a:off x="1006907" y="2668766"/>
            <a:ext cx="3382725" cy="65043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marL="119834" defTabSz="914400"/>
            <a:r>
              <a:rPr lang="en-US" sz="1600" b="1" dirty="0">
                <a:solidFill>
                  <a:prstClr val="white"/>
                </a:solidFill>
              </a:rPr>
              <a:t>Reforming the way we pay for care</a:t>
            </a:r>
          </a:p>
        </p:txBody>
      </p:sp>
      <p:sp>
        <p:nvSpPr>
          <p:cNvPr id="25" name="Oval 24"/>
          <p:cNvSpPr/>
          <p:nvPr/>
        </p:nvSpPr>
        <p:spPr>
          <a:xfrm>
            <a:off x="849759" y="2852951"/>
            <a:ext cx="282079" cy="282062"/>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a:r>
              <a:rPr lang="en-US" sz="1200" b="1" dirty="0">
                <a:solidFill>
                  <a:prstClr val="white"/>
                </a:solidFill>
              </a:rPr>
              <a:t>2</a:t>
            </a:r>
          </a:p>
        </p:txBody>
      </p:sp>
      <p:sp>
        <p:nvSpPr>
          <p:cNvPr id="30" name="Right Brace 29"/>
          <p:cNvSpPr/>
          <p:nvPr/>
        </p:nvSpPr>
        <p:spPr>
          <a:xfrm>
            <a:off x="4648200" y="1588970"/>
            <a:ext cx="550740" cy="395851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lIns="93276" tIns="46638" rIns="93276" bIns="46638" rtlCol="0" anchor="ctr"/>
          <a:lstStyle/>
          <a:p>
            <a:pPr algn="ctr" defTabSz="914400"/>
            <a:endParaRPr lang="en-US" dirty="0">
              <a:solidFill>
                <a:srgbClr val="A5A5A5"/>
              </a:solidFill>
            </a:endParaRPr>
          </a:p>
        </p:txBody>
      </p:sp>
      <p:sp>
        <p:nvSpPr>
          <p:cNvPr id="32" name="Rounded Rectangle 31"/>
          <p:cNvSpPr/>
          <p:nvPr/>
        </p:nvSpPr>
        <p:spPr>
          <a:xfrm>
            <a:off x="5450197" y="2812099"/>
            <a:ext cx="2866874" cy="182660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marL="0" lvl="1" algn="ctr" defTabSz="914400"/>
            <a:r>
              <a:rPr lang="en-US" sz="1600" b="1" dirty="0">
                <a:solidFill>
                  <a:srgbClr val="094975"/>
                </a:solidFill>
              </a:rPr>
              <a:t>A more transparent, accountable health care system that ensures quality, affordable health care for Massachusetts residents</a:t>
            </a:r>
          </a:p>
        </p:txBody>
      </p:sp>
      <p:sp>
        <p:nvSpPr>
          <p:cNvPr id="27" name="Oval 26"/>
          <p:cNvSpPr/>
          <p:nvPr/>
        </p:nvSpPr>
        <p:spPr>
          <a:xfrm>
            <a:off x="819186" y="5008909"/>
            <a:ext cx="285971" cy="282062"/>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a:r>
              <a:rPr lang="en-US" sz="1200" b="1" dirty="0">
                <a:solidFill>
                  <a:prstClr val="white"/>
                </a:solidFill>
              </a:rPr>
              <a:t>4</a:t>
            </a:r>
          </a:p>
        </p:txBody>
      </p:sp>
    </p:spTree>
    <p:extLst>
      <p:ext uri="{BB962C8B-B14F-4D97-AF65-F5344CB8AC3E}">
        <p14:creationId xmlns:p14="http://schemas.microsoft.com/office/powerpoint/2010/main" val="160501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22" y="253961"/>
            <a:ext cx="8765678" cy="639492"/>
          </a:xfrm>
        </p:spPr>
        <p:txBody>
          <a:bodyPr/>
          <a:lstStyle/>
          <a:p>
            <a:pPr algn="l"/>
            <a:r>
              <a:rPr lang="en-US" dirty="0"/>
              <a:t>Two independent </a:t>
            </a:r>
            <a:r>
              <a:rPr lang="en-US" b="1" dirty="0"/>
              <a:t>state agencies work together to monitor the state’s </a:t>
            </a:r>
            <a:br>
              <a:rPr lang="en-US" b="1" dirty="0"/>
            </a:br>
            <a:r>
              <a:rPr lang="en-US" b="1" dirty="0"/>
              <a:t>health care performance and make data-driven policy recommendations</a:t>
            </a:r>
          </a:p>
        </p:txBody>
      </p:sp>
      <p:sp>
        <p:nvSpPr>
          <p:cNvPr id="5" name="Rounded Rectangle 4"/>
          <p:cNvSpPr/>
          <p:nvPr/>
        </p:nvSpPr>
        <p:spPr>
          <a:xfrm>
            <a:off x="1423681" y="1066800"/>
            <a:ext cx="6305229" cy="879029"/>
          </a:xfrm>
          <a:prstGeom prst="roundRect">
            <a:avLst>
              <a:gd name="adj" fmla="val 939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marL="291490" indent="-291490">
              <a:buFont typeface="Arial" pitchFamily="34" charset="0"/>
              <a:buChar char="•"/>
            </a:pPr>
            <a:endParaRPr lang="en-US" sz="1400" dirty="0">
              <a:solidFill>
                <a:schemeClr val="bg1"/>
              </a:solidFill>
            </a:endParaRPr>
          </a:p>
        </p:txBody>
      </p:sp>
      <p:sp>
        <p:nvSpPr>
          <p:cNvPr id="15" name="Content Placeholder 2"/>
          <p:cNvSpPr txBox="1">
            <a:spLocks/>
          </p:cNvSpPr>
          <p:nvPr/>
        </p:nvSpPr>
        <p:spPr bwMode="auto">
          <a:xfrm>
            <a:off x="4687642" y="2590800"/>
            <a:ext cx="3829928" cy="3616375"/>
          </a:xfrm>
          <a:prstGeom prst="rect">
            <a:avLst/>
          </a:prstGeom>
          <a:solidFill>
            <a:schemeClr val="bg2">
              <a:lumMod val="20000"/>
              <a:lumOff val="80000"/>
            </a:schemeClr>
          </a:solidFill>
          <a:ln>
            <a:noFill/>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endParaRPr lang="en-US" sz="1300" dirty="0"/>
          </a:p>
          <a:p>
            <a:pPr marL="288925" lvl="1"/>
            <a:r>
              <a:rPr lang="en-US" sz="1300" b="1" dirty="0"/>
              <a:t>Data hub</a:t>
            </a:r>
          </a:p>
          <a:p>
            <a:pPr marL="288925" lvl="1">
              <a:buNone/>
            </a:pPr>
            <a:endParaRPr lang="en-US" sz="1300" dirty="0"/>
          </a:p>
          <a:p>
            <a:pPr marL="288925" lvl="1"/>
            <a:r>
              <a:rPr lang="en-US" sz="1300" dirty="0"/>
              <a:t>Independent state agency overseen by a Council chaired by the Secretary of Health and Human Services</a:t>
            </a:r>
          </a:p>
          <a:p>
            <a:pPr marL="288925" lvl="1"/>
            <a:endParaRPr lang="en-US" sz="1300" dirty="0"/>
          </a:p>
          <a:p>
            <a:pPr marL="288925" lvl="1"/>
            <a:r>
              <a:rPr lang="en-US" sz="1300" dirty="0"/>
              <a:t>Duties include:</a:t>
            </a:r>
          </a:p>
          <a:p>
            <a:pPr marL="517525" lvl="2" indent="-192088"/>
            <a:r>
              <a:rPr lang="en-US" altLang="ja-JP" sz="1300" dirty="0">
                <a:ea typeface="ＭＳ Ｐゴシック" pitchFamily="34" charset="-128"/>
              </a:rPr>
              <a:t>Collects and reports a wide variety of provider and health plan data</a:t>
            </a:r>
          </a:p>
          <a:p>
            <a:pPr marL="517525" lvl="2" indent="-192088"/>
            <a:r>
              <a:rPr lang="en-US" sz="1300" dirty="0"/>
              <a:t>Examines trends in the commercial health care market, including changes in premiums and benefit levels, market concentration, and spending and retention</a:t>
            </a:r>
            <a:endParaRPr lang="en-US" altLang="ja-JP" sz="1300" dirty="0">
              <a:ea typeface="ＭＳ Ｐゴシック" pitchFamily="34" charset="-128"/>
            </a:endParaRPr>
          </a:p>
          <a:p>
            <a:pPr marL="517525" lvl="2" indent="-192088"/>
            <a:r>
              <a:rPr lang="en-US" altLang="ja-JP" sz="1300" dirty="0">
                <a:ea typeface="ＭＳ Ｐゴシック" pitchFamily="34" charset="-128"/>
              </a:rPr>
              <a:t>Manages the All-Payer Claims Database</a:t>
            </a:r>
          </a:p>
          <a:p>
            <a:pPr marL="517525" lvl="2" indent="-192088"/>
            <a:r>
              <a:rPr lang="en-US" altLang="ja-JP" sz="1300" dirty="0">
                <a:ea typeface="ＭＳ Ｐゴシック" pitchFamily="34" charset="-128"/>
              </a:rPr>
              <a:t>Maintains consumer-facing cost transparency website, </a:t>
            </a:r>
            <a:r>
              <a:rPr lang="en-US" altLang="ja-JP" sz="1300" dirty="0" err="1">
                <a:ea typeface="ＭＳ Ｐゴシック" pitchFamily="34" charset="-128"/>
              </a:rPr>
              <a:t>CompareCare</a:t>
            </a:r>
            <a:endParaRPr lang="en-US" altLang="ja-JP" sz="1300" dirty="0">
              <a:ea typeface="ＭＳ Ｐゴシック" pitchFamily="34" charset="-128"/>
            </a:endParaRPr>
          </a:p>
          <a:p>
            <a:pPr marL="325437" lvl="2" indent="0">
              <a:buNone/>
            </a:pPr>
            <a:endParaRPr lang="en-US" sz="700" dirty="0"/>
          </a:p>
        </p:txBody>
      </p:sp>
      <p:sp>
        <p:nvSpPr>
          <p:cNvPr id="17" name="TextBox 16"/>
          <p:cNvSpPr txBox="1"/>
          <p:nvPr/>
        </p:nvSpPr>
        <p:spPr>
          <a:xfrm>
            <a:off x="4687644" y="2133600"/>
            <a:ext cx="3829927" cy="548640"/>
          </a:xfrm>
          <a:prstGeom prst="rect">
            <a:avLst/>
          </a:prstGeom>
          <a:solidFill>
            <a:schemeClr val="accent1"/>
          </a:solidFill>
          <a:ln>
            <a:noFill/>
          </a:ln>
        </p:spPr>
        <p:txBody>
          <a:bodyPr wrap="square" lIns="0" tIns="0" rIns="0" bIns="0" rtlCol="0" anchor="ctr" anchorCtr="0">
            <a:spAutoFit/>
          </a:bodyPr>
          <a:lstStyle/>
          <a:p>
            <a:pPr algn="ctr"/>
            <a:r>
              <a:rPr lang="en-US" sz="1400" b="1" dirty="0">
                <a:solidFill>
                  <a:schemeClr val="bg1"/>
                </a:solidFill>
              </a:rPr>
              <a:t>Center for Health Information and Analysis (CHIA)</a:t>
            </a:r>
            <a:endParaRPr lang="en-US" sz="600" b="1" dirty="0">
              <a:solidFill>
                <a:schemeClr val="bg1"/>
              </a:solidFill>
            </a:endParaRPr>
          </a:p>
        </p:txBody>
      </p:sp>
      <p:sp>
        <p:nvSpPr>
          <p:cNvPr id="11" name="Content Placeholder 2"/>
          <p:cNvSpPr txBox="1">
            <a:spLocks/>
          </p:cNvSpPr>
          <p:nvPr/>
        </p:nvSpPr>
        <p:spPr bwMode="auto">
          <a:xfrm>
            <a:off x="533401" y="2613522"/>
            <a:ext cx="3831336" cy="3600986"/>
          </a:xfrm>
          <a:prstGeom prst="rect">
            <a:avLst/>
          </a:prstGeom>
          <a:solidFill>
            <a:schemeClr val="accent2">
              <a:lumMod val="20000"/>
              <a:lumOff val="80000"/>
            </a:schemeClr>
          </a:solidFill>
          <a:ln>
            <a:noFill/>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endParaRPr lang="en-US" sz="1300" dirty="0"/>
          </a:p>
          <a:p>
            <a:pPr marL="287338" lvl="1"/>
            <a:r>
              <a:rPr lang="en-US" sz="1300" b="1" dirty="0"/>
              <a:t>Policy hub</a:t>
            </a:r>
          </a:p>
          <a:p>
            <a:pPr marL="287338" lvl="1"/>
            <a:endParaRPr lang="en-US" sz="1300" dirty="0"/>
          </a:p>
          <a:p>
            <a:pPr marL="287338" lvl="1"/>
            <a:r>
              <a:rPr lang="en-US" sz="1300" dirty="0"/>
              <a:t>Independent state agency governed by an 11-member board with diverse experience in health care</a:t>
            </a:r>
          </a:p>
          <a:p>
            <a:pPr marL="287338" lvl="1">
              <a:buNone/>
            </a:pPr>
            <a:endParaRPr lang="en-US" sz="1300" dirty="0"/>
          </a:p>
          <a:p>
            <a:pPr marL="287338" lvl="1"/>
            <a:r>
              <a:rPr lang="en-US" sz="1300" dirty="0"/>
              <a:t>Duties include:</a:t>
            </a:r>
          </a:p>
          <a:p>
            <a:pPr marL="515938" lvl="2" indent="-192088"/>
            <a:r>
              <a:rPr lang="en-US" sz="1250" dirty="0"/>
              <a:t>Sets statewide health care cost growth benchmark</a:t>
            </a:r>
          </a:p>
          <a:p>
            <a:pPr marL="515938" lvl="2" indent="-192088"/>
            <a:r>
              <a:rPr lang="en-US" sz="1250" dirty="0"/>
              <a:t>Enforces performance against the benchmark</a:t>
            </a:r>
          </a:p>
          <a:p>
            <a:pPr marL="515938" lvl="2" indent="-192088"/>
            <a:r>
              <a:rPr lang="en-US" sz="1250" dirty="0"/>
              <a:t>Certifies accountable care organizations and patient-centered medical homes</a:t>
            </a:r>
          </a:p>
          <a:p>
            <a:pPr marL="515938" lvl="2" indent="-192088"/>
            <a:r>
              <a:rPr lang="en-US" sz="1250" dirty="0"/>
              <a:t>Registers provider organizations</a:t>
            </a:r>
          </a:p>
          <a:p>
            <a:pPr marL="515938" lvl="2" indent="-192088"/>
            <a:r>
              <a:rPr lang="en-US" sz="1250" dirty="0"/>
              <a:t>Conducts cost and market impact reviews</a:t>
            </a:r>
          </a:p>
          <a:p>
            <a:pPr marL="515938" lvl="2" indent="-192088"/>
            <a:r>
              <a:rPr lang="en-US" sz="1250" dirty="0"/>
              <a:t>Holds annual cost trend hearings</a:t>
            </a:r>
          </a:p>
          <a:p>
            <a:pPr marL="515938" lvl="2" indent="-192088"/>
            <a:r>
              <a:rPr lang="en-US" sz="1250" dirty="0"/>
              <a:t>Produces annual cost trends report</a:t>
            </a:r>
          </a:p>
          <a:p>
            <a:pPr marL="515938" lvl="2" indent="-192088"/>
            <a:r>
              <a:rPr lang="en-US" sz="1250" dirty="0"/>
              <a:t>Supports innovative care delivery investments</a:t>
            </a:r>
          </a:p>
          <a:p>
            <a:pPr marL="195262" lvl="2" indent="0">
              <a:buNone/>
            </a:pPr>
            <a:endParaRPr lang="en-US" sz="500" dirty="0"/>
          </a:p>
        </p:txBody>
      </p:sp>
      <p:sp>
        <p:nvSpPr>
          <p:cNvPr id="12" name="TextBox 11"/>
          <p:cNvSpPr txBox="1"/>
          <p:nvPr/>
        </p:nvSpPr>
        <p:spPr>
          <a:xfrm>
            <a:off x="533400" y="2192476"/>
            <a:ext cx="3829927" cy="430887"/>
          </a:xfrm>
          <a:prstGeom prst="rect">
            <a:avLst/>
          </a:prstGeom>
          <a:solidFill>
            <a:schemeClr val="accent2"/>
          </a:solidFill>
          <a:ln>
            <a:noFill/>
          </a:ln>
        </p:spPr>
        <p:txBody>
          <a:bodyPr wrap="square" lIns="0" tIns="0" rIns="0" bIns="0" rtlCol="0" anchor="ctr" anchorCtr="0">
            <a:spAutoFit/>
          </a:bodyPr>
          <a:lstStyle/>
          <a:p>
            <a:pPr algn="ctr"/>
            <a:r>
              <a:rPr lang="en-US" sz="1400" b="1" dirty="0">
                <a:solidFill>
                  <a:schemeClr val="bg1"/>
                </a:solidFill>
              </a:rPr>
              <a:t>Massachusetts Health Policy Commission</a:t>
            </a:r>
          </a:p>
          <a:p>
            <a:pPr algn="ctr"/>
            <a:r>
              <a:rPr lang="en-US" sz="1400" b="1" dirty="0">
                <a:solidFill>
                  <a:schemeClr val="bg1"/>
                </a:solidFill>
              </a:rPr>
              <a:t>(HPC)</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089" y="1160220"/>
            <a:ext cx="685800" cy="685800"/>
          </a:xfrm>
          <a:prstGeom prst="rect">
            <a:avLst/>
          </a:prstGeom>
        </p:spPr>
      </p:pic>
      <p:pic>
        <p:nvPicPr>
          <p:cNvPr id="13" name="Picture 442" descr="C:\Users\kamercer\Desktop\HPC Bu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180866"/>
            <a:ext cx="1284385" cy="5835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noChangeAspect="1"/>
          </p:cNvGrpSpPr>
          <p:nvPr/>
        </p:nvGrpSpPr>
        <p:grpSpPr bwMode="auto">
          <a:xfrm>
            <a:off x="3743325" y="1282700"/>
            <a:ext cx="1533525" cy="446088"/>
            <a:chOff x="2358" y="808"/>
            <a:chExt cx="966" cy="281"/>
          </a:xfrm>
        </p:grpSpPr>
        <p:sp>
          <p:nvSpPr>
            <p:cNvPr id="6" name="AutoShape 3"/>
            <p:cNvSpPr>
              <a:spLocks noChangeAspect="1" noChangeArrowheads="1" noTextEdit="1"/>
            </p:cNvSpPr>
            <p:nvPr/>
          </p:nvSpPr>
          <p:spPr bwMode="auto">
            <a:xfrm>
              <a:off x="2358" y="808"/>
              <a:ext cx="96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2358" y="808"/>
              <a:ext cx="415" cy="281"/>
            </a:xfrm>
            <a:custGeom>
              <a:avLst/>
              <a:gdLst>
                <a:gd name="T0" fmla="*/ 415 w 415"/>
                <a:gd name="T1" fmla="*/ 281 h 281"/>
                <a:gd name="T2" fmla="*/ 40 w 415"/>
                <a:gd name="T3" fmla="*/ 281 h 281"/>
                <a:gd name="T4" fmla="*/ 40 w 415"/>
                <a:gd name="T5" fmla="*/ 281 h 281"/>
                <a:gd name="T6" fmla="*/ 32 w 415"/>
                <a:gd name="T7" fmla="*/ 281 h 281"/>
                <a:gd name="T8" fmla="*/ 25 w 415"/>
                <a:gd name="T9" fmla="*/ 278 h 281"/>
                <a:gd name="T10" fmla="*/ 18 w 415"/>
                <a:gd name="T11" fmla="*/ 274 h 281"/>
                <a:gd name="T12" fmla="*/ 12 w 415"/>
                <a:gd name="T13" fmla="*/ 269 h 281"/>
                <a:gd name="T14" fmla="*/ 7 w 415"/>
                <a:gd name="T15" fmla="*/ 263 h 281"/>
                <a:gd name="T16" fmla="*/ 3 w 415"/>
                <a:gd name="T17" fmla="*/ 256 h 281"/>
                <a:gd name="T18" fmla="*/ 0 w 415"/>
                <a:gd name="T19" fmla="*/ 249 h 281"/>
                <a:gd name="T20" fmla="*/ 0 w 415"/>
                <a:gd name="T21" fmla="*/ 241 h 281"/>
                <a:gd name="T22" fmla="*/ 0 w 415"/>
                <a:gd name="T23" fmla="*/ 40 h 281"/>
                <a:gd name="T24" fmla="*/ 0 w 415"/>
                <a:gd name="T25" fmla="*/ 40 h 281"/>
                <a:gd name="T26" fmla="*/ 0 w 415"/>
                <a:gd name="T27" fmla="*/ 32 h 281"/>
                <a:gd name="T28" fmla="*/ 3 w 415"/>
                <a:gd name="T29" fmla="*/ 23 h 281"/>
                <a:gd name="T30" fmla="*/ 7 w 415"/>
                <a:gd name="T31" fmla="*/ 17 h 281"/>
                <a:gd name="T32" fmla="*/ 12 w 415"/>
                <a:gd name="T33" fmla="*/ 12 h 281"/>
                <a:gd name="T34" fmla="*/ 18 w 415"/>
                <a:gd name="T35" fmla="*/ 7 h 281"/>
                <a:gd name="T36" fmla="*/ 25 w 415"/>
                <a:gd name="T37" fmla="*/ 2 h 281"/>
                <a:gd name="T38" fmla="*/ 32 w 415"/>
                <a:gd name="T39" fmla="*/ 0 h 281"/>
                <a:gd name="T40" fmla="*/ 40 w 415"/>
                <a:gd name="T41" fmla="*/ 0 h 281"/>
                <a:gd name="T42" fmla="*/ 415 w 415"/>
                <a:gd name="T43" fmla="*/ 0 h 281"/>
                <a:gd name="T44" fmla="*/ 415 w 415"/>
                <a:gd name="T45" fmla="*/ 92 h 281"/>
                <a:gd name="T46" fmla="*/ 345 w 415"/>
                <a:gd name="T47" fmla="*/ 92 h 281"/>
                <a:gd name="T48" fmla="*/ 345 w 415"/>
                <a:gd name="T49" fmla="*/ 187 h 281"/>
                <a:gd name="T50" fmla="*/ 415 w 415"/>
                <a:gd name="T51" fmla="*/ 187 h 281"/>
                <a:gd name="T52" fmla="*/ 415 w 415"/>
                <a:gd name="T5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5" h="281">
                  <a:moveTo>
                    <a:pt x="415" y="281"/>
                  </a:moveTo>
                  <a:lnTo>
                    <a:pt x="40" y="281"/>
                  </a:lnTo>
                  <a:lnTo>
                    <a:pt x="40" y="281"/>
                  </a:lnTo>
                  <a:lnTo>
                    <a:pt x="32" y="281"/>
                  </a:lnTo>
                  <a:lnTo>
                    <a:pt x="25" y="278"/>
                  </a:lnTo>
                  <a:lnTo>
                    <a:pt x="18" y="274"/>
                  </a:lnTo>
                  <a:lnTo>
                    <a:pt x="12" y="269"/>
                  </a:lnTo>
                  <a:lnTo>
                    <a:pt x="7" y="263"/>
                  </a:lnTo>
                  <a:lnTo>
                    <a:pt x="3" y="256"/>
                  </a:lnTo>
                  <a:lnTo>
                    <a:pt x="0" y="249"/>
                  </a:lnTo>
                  <a:lnTo>
                    <a:pt x="0" y="241"/>
                  </a:lnTo>
                  <a:lnTo>
                    <a:pt x="0" y="40"/>
                  </a:lnTo>
                  <a:lnTo>
                    <a:pt x="0" y="40"/>
                  </a:lnTo>
                  <a:lnTo>
                    <a:pt x="0" y="32"/>
                  </a:lnTo>
                  <a:lnTo>
                    <a:pt x="3" y="23"/>
                  </a:lnTo>
                  <a:lnTo>
                    <a:pt x="7" y="17"/>
                  </a:lnTo>
                  <a:lnTo>
                    <a:pt x="12" y="12"/>
                  </a:lnTo>
                  <a:lnTo>
                    <a:pt x="18" y="7"/>
                  </a:lnTo>
                  <a:lnTo>
                    <a:pt x="25" y="2"/>
                  </a:lnTo>
                  <a:lnTo>
                    <a:pt x="32" y="0"/>
                  </a:lnTo>
                  <a:lnTo>
                    <a:pt x="40" y="0"/>
                  </a:lnTo>
                  <a:lnTo>
                    <a:pt x="415" y="0"/>
                  </a:lnTo>
                  <a:lnTo>
                    <a:pt x="415" y="92"/>
                  </a:lnTo>
                  <a:lnTo>
                    <a:pt x="345" y="92"/>
                  </a:lnTo>
                  <a:lnTo>
                    <a:pt x="345" y="187"/>
                  </a:lnTo>
                  <a:lnTo>
                    <a:pt x="415" y="187"/>
                  </a:lnTo>
                  <a:lnTo>
                    <a:pt x="415" y="2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2850" y="808"/>
              <a:ext cx="474" cy="281"/>
            </a:xfrm>
            <a:custGeom>
              <a:avLst/>
              <a:gdLst>
                <a:gd name="T0" fmla="*/ 60 w 474"/>
                <a:gd name="T1" fmla="*/ 281 h 281"/>
                <a:gd name="T2" fmla="*/ 434 w 474"/>
                <a:gd name="T3" fmla="*/ 281 h 281"/>
                <a:gd name="T4" fmla="*/ 434 w 474"/>
                <a:gd name="T5" fmla="*/ 281 h 281"/>
                <a:gd name="T6" fmla="*/ 442 w 474"/>
                <a:gd name="T7" fmla="*/ 281 h 281"/>
                <a:gd name="T8" fmla="*/ 449 w 474"/>
                <a:gd name="T9" fmla="*/ 278 h 281"/>
                <a:gd name="T10" fmla="*/ 457 w 474"/>
                <a:gd name="T11" fmla="*/ 274 h 281"/>
                <a:gd name="T12" fmla="*/ 462 w 474"/>
                <a:gd name="T13" fmla="*/ 269 h 281"/>
                <a:gd name="T14" fmla="*/ 467 w 474"/>
                <a:gd name="T15" fmla="*/ 263 h 281"/>
                <a:gd name="T16" fmla="*/ 471 w 474"/>
                <a:gd name="T17" fmla="*/ 256 h 281"/>
                <a:gd name="T18" fmla="*/ 474 w 474"/>
                <a:gd name="T19" fmla="*/ 249 h 281"/>
                <a:gd name="T20" fmla="*/ 474 w 474"/>
                <a:gd name="T21" fmla="*/ 241 h 281"/>
                <a:gd name="T22" fmla="*/ 474 w 474"/>
                <a:gd name="T23" fmla="*/ 40 h 281"/>
                <a:gd name="T24" fmla="*/ 474 w 474"/>
                <a:gd name="T25" fmla="*/ 40 h 281"/>
                <a:gd name="T26" fmla="*/ 474 w 474"/>
                <a:gd name="T27" fmla="*/ 32 h 281"/>
                <a:gd name="T28" fmla="*/ 471 w 474"/>
                <a:gd name="T29" fmla="*/ 23 h 281"/>
                <a:gd name="T30" fmla="*/ 467 w 474"/>
                <a:gd name="T31" fmla="*/ 17 h 281"/>
                <a:gd name="T32" fmla="*/ 462 w 474"/>
                <a:gd name="T33" fmla="*/ 12 h 281"/>
                <a:gd name="T34" fmla="*/ 457 w 474"/>
                <a:gd name="T35" fmla="*/ 7 h 281"/>
                <a:gd name="T36" fmla="*/ 449 w 474"/>
                <a:gd name="T37" fmla="*/ 2 h 281"/>
                <a:gd name="T38" fmla="*/ 442 w 474"/>
                <a:gd name="T39" fmla="*/ 0 h 281"/>
                <a:gd name="T40" fmla="*/ 434 w 474"/>
                <a:gd name="T41" fmla="*/ 0 h 281"/>
                <a:gd name="T42" fmla="*/ 62 w 474"/>
                <a:gd name="T43" fmla="*/ 0 h 281"/>
                <a:gd name="T44" fmla="*/ 62 w 474"/>
                <a:gd name="T45" fmla="*/ 97 h 281"/>
                <a:gd name="T46" fmla="*/ 0 w 474"/>
                <a:gd name="T47" fmla="*/ 97 h 281"/>
                <a:gd name="T48" fmla="*/ 0 w 474"/>
                <a:gd name="T49" fmla="*/ 187 h 281"/>
                <a:gd name="T50" fmla="*/ 62 w 474"/>
                <a:gd name="T51" fmla="*/ 187 h 281"/>
                <a:gd name="T52" fmla="*/ 60 w 474"/>
                <a:gd name="T5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281">
                  <a:moveTo>
                    <a:pt x="60" y="281"/>
                  </a:moveTo>
                  <a:lnTo>
                    <a:pt x="434" y="281"/>
                  </a:lnTo>
                  <a:lnTo>
                    <a:pt x="434" y="281"/>
                  </a:lnTo>
                  <a:lnTo>
                    <a:pt x="442" y="281"/>
                  </a:lnTo>
                  <a:lnTo>
                    <a:pt x="449" y="278"/>
                  </a:lnTo>
                  <a:lnTo>
                    <a:pt x="457" y="274"/>
                  </a:lnTo>
                  <a:lnTo>
                    <a:pt x="462" y="269"/>
                  </a:lnTo>
                  <a:lnTo>
                    <a:pt x="467" y="263"/>
                  </a:lnTo>
                  <a:lnTo>
                    <a:pt x="471" y="256"/>
                  </a:lnTo>
                  <a:lnTo>
                    <a:pt x="474" y="249"/>
                  </a:lnTo>
                  <a:lnTo>
                    <a:pt x="474" y="241"/>
                  </a:lnTo>
                  <a:lnTo>
                    <a:pt x="474" y="40"/>
                  </a:lnTo>
                  <a:lnTo>
                    <a:pt x="474" y="40"/>
                  </a:lnTo>
                  <a:lnTo>
                    <a:pt x="474" y="32"/>
                  </a:lnTo>
                  <a:lnTo>
                    <a:pt x="471" y="23"/>
                  </a:lnTo>
                  <a:lnTo>
                    <a:pt x="467" y="17"/>
                  </a:lnTo>
                  <a:lnTo>
                    <a:pt x="462" y="12"/>
                  </a:lnTo>
                  <a:lnTo>
                    <a:pt x="457" y="7"/>
                  </a:lnTo>
                  <a:lnTo>
                    <a:pt x="449" y="2"/>
                  </a:lnTo>
                  <a:lnTo>
                    <a:pt x="442" y="0"/>
                  </a:lnTo>
                  <a:lnTo>
                    <a:pt x="434" y="0"/>
                  </a:lnTo>
                  <a:lnTo>
                    <a:pt x="62" y="0"/>
                  </a:lnTo>
                  <a:lnTo>
                    <a:pt x="62" y="97"/>
                  </a:lnTo>
                  <a:lnTo>
                    <a:pt x="0" y="97"/>
                  </a:lnTo>
                  <a:lnTo>
                    <a:pt x="0" y="187"/>
                  </a:lnTo>
                  <a:lnTo>
                    <a:pt x="62" y="187"/>
                  </a:lnTo>
                  <a:lnTo>
                    <a:pt x="60" y="2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2460" y="838"/>
              <a:ext cx="144" cy="224"/>
            </a:xfrm>
            <a:custGeom>
              <a:avLst/>
              <a:gdLst>
                <a:gd name="T0" fmla="*/ 107 w 144"/>
                <a:gd name="T1" fmla="*/ 134 h 224"/>
                <a:gd name="T2" fmla="*/ 96 w 144"/>
                <a:gd name="T3" fmla="*/ 119 h 224"/>
                <a:gd name="T4" fmla="*/ 92 w 144"/>
                <a:gd name="T5" fmla="*/ 104 h 224"/>
                <a:gd name="T6" fmla="*/ 97 w 144"/>
                <a:gd name="T7" fmla="*/ 87 h 224"/>
                <a:gd name="T8" fmla="*/ 102 w 144"/>
                <a:gd name="T9" fmla="*/ 77 h 224"/>
                <a:gd name="T10" fmla="*/ 112 w 144"/>
                <a:gd name="T11" fmla="*/ 62 h 224"/>
                <a:gd name="T12" fmla="*/ 116 w 144"/>
                <a:gd name="T13" fmla="*/ 45 h 224"/>
                <a:gd name="T14" fmla="*/ 116 w 144"/>
                <a:gd name="T15" fmla="*/ 35 h 224"/>
                <a:gd name="T16" fmla="*/ 109 w 144"/>
                <a:gd name="T17" fmla="*/ 20 h 224"/>
                <a:gd name="T18" fmla="*/ 97 w 144"/>
                <a:gd name="T19" fmla="*/ 7 h 224"/>
                <a:gd name="T20" fmla="*/ 80 w 144"/>
                <a:gd name="T21" fmla="*/ 0 h 224"/>
                <a:gd name="T22" fmla="*/ 72 w 144"/>
                <a:gd name="T23" fmla="*/ 0 h 224"/>
                <a:gd name="T24" fmla="*/ 54 w 144"/>
                <a:gd name="T25" fmla="*/ 3 h 224"/>
                <a:gd name="T26" fmla="*/ 40 w 144"/>
                <a:gd name="T27" fmla="*/ 13 h 224"/>
                <a:gd name="T28" fmla="*/ 30 w 144"/>
                <a:gd name="T29" fmla="*/ 27 h 224"/>
                <a:gd name="T30" fmla="*/ 27 w 144"/>
                <a:gd name="T31" fmla="*/ 45 h 224"/>
                <a:gd name="T32" fmla="*/ 27 w 144"/>
                <a:gd name="T33" fmla="*/ 54 h 224"/>
                <a:gd name="T34" fmla="*/ 34 w 144"/>
                <a:gd name="T35" fmla="*/ 69 h 224"/>
                <a:gd name="T36" fmla="*/ 39 w 144"/>
                <a:gd name="T37" fmla="*/ 75 h 224"/>
                <a:gd name="T38" fmla="*/ 45 w 144"/>
                <a:gd name="T39" fmla="*/ 89 h 224"/>
                <a:gd name="T40" fmla="*/ 47 w 144"/>
                <a:gd name="T41" fmla="*/ 105 h 224"/>
                <a:gd name="T42" fmla="*/ 39 w 144"/>
                <a:gd name="T43" fmla="*/ 127 h 224"/>
                <a:gd name="T44" fmla="*/ 29 w 144"/>
                <a:gd name="T45" fmla="*/ 137 h 224"/>
                <a:gd name="T46" fmla="*/ 20 w 144"/>
                <a:gd name="T47" fmla="*/ 146 h 224"/>
                <a:gd name="T48" fmla="*/ 12 w 144"/>
                <a:gd name="T49" fmla="*/ 157 h 224"/>
                <a:gd name="T50" fmla="*/ 0 w 144"/>
                <a:gd name="T51" fmla="*/ 186 h 224"/>
                <a:gd name="T52" fmla="*/ 0 w 144"/>
                <a:gd name="T53" fmla="*/ 202 h 224"/>
                <a:gd name="T54" fmla="*/ 0 w 144"/>
                <a:gd name="T55" fmla="*/ 211 h 224"/>
                <a:gd name="T56" fmla="*/ 0 w 144"/>
                <a:gd name="T57" fmla="*/ 211 h 224"/>
                <a:gd name="T58" fmla="*/ 15 w 144"/>
                <a:gd name="T59" fmla="*/ 219 h 224"/>
                <a:gd name="T60" fmla="*/ 35 w 144"/>
                <a:gd name="T61" fmla="*/ 223 h 224"/>
                <a:gd name="T62" fmla="*/ 70 w 144"/>
                <a:gd name="T63" fmla="*/ 224 h 224"/>
                <a:gd name="T64" fmla="*/ 70 w 144"/>
                <a:gd name="T65" fmla="*/ 224 h 224"/>
                <a:gd name="T66" fmla="*/ 86 w 144"/>
                <a:gd name="T67" fmla="*/ 224 h 224"/>
                <a:gd name="T68" fmla="*/ 109 w 144"/>
                <a:gd name="T69" fmla="*/ 224 h 224"/>
                <a:gd name="T70" fmla="*/ 131 w 144"/>
                <a:gd name="T71" fmla="*/ 219 h 224"/>
                <a:gd name="T72" fmla="*/ 137 w 144"/>
                <a:gd name="T73" fmla="*/ 216 h 224"/>
                <a:gd name="T74" fmla="*/ 141 w 144"/>
                <a:gd name="T75" fmla="*/ 214 h 224"/>
                <a:gd name="T76" fmla="*/ 142 w 144"/>
                <a:gd name="T77" fmla="*/ 211 h 224"/>
                <a:gd name="T78" fmla="*/ 144 w 144"/>
                <a:gd name="T79" fmla="*/ 199 h 224"/>
                <a:gd name="T80" fmla="*/ 141 w 144"/>
                <a:gd name="T81" fmla="*/ 179 h 224"/>
                <a:gd name="T82" fmla="*/ 132 w 144"/>
                <a:gd name="T83" fmla="*/ 161 h 224"/>
                <a:gd name="T84" fmla="*/ 121 w 144"/>
                <a:gd name="T85" fmla="*/ 146 h 224"/>
                <a:gd name="T86" fmla="*/ 107 w 144"/>
                <a:gd name="T8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224">
                  <a:moveTo>
                    <a:pt x="107" y="134"/>
                  </a:moveTo>
                  <a:lnTo>
                    <a:pt x="107" y="134"/>
                  </a:lnTo>
                  <a:lnTo>
                    <a:pt x="99" y="124"/>
                  </a:lnTo>
                  <a:lnTo>
                    <a:pt x="96" y="119"/>
                  </a:lnTo>
                  <a:lnTo>
                    <a:pt x="94" y="112"/>
                  </a:lnTo>
                  <a:lnTo>
                    <a:pt x="92" y="104"/>
                  </a:lnTo>
                  <a:lnTo>
                    <a:pt x="94" y="95"/>
                  </a:lnTo>
                  <a:lnTo>
                    <a:pt x="97" y="87"/>
                  </a:lnTo>
                  <a:lnTo>
                    <a:pt x="102" y="77"/>
                  </a:lnTo>
                  <a:lnTo>
                    <a:pt x="102" y="77"/>
                  </a:lnTo>
                  <a:lnTo>
                    <a:pt x="109" y="70"/>
                  </a:lnTo>
                  <a:lnTo>
                    <a:pt x="112" y="62"/>
                  </a:lnTo>
                  <a:lnTo>
                    <a:pt x="116" y="54"/>
                  </a:lnTo>
                  <a:lnTo>
                    <a:pt x="116" y="45"/>
                  </a:lnTo>
                  <a:lnTo>
                    <a:pt x="116" y="45"/>
                  </a:lnTo>
                  <a:lnTo>
                    <a:pt x="116" y="35"/>
                  </a:lnTo>
                  <a:lnTo>
                    <a:pt x="112" y="27"/>
                  </a:lnTo>
                  <a:lnTo>
                    <a:pt x="109" y="20"/>
                  </a:lnTo>
                  <a:lnTo>
                    <a:pt x="104" y="13"/>
                  </a:lnTo>
                  <a:lnTo>
                    <a:pt x="97" y="7"/>
                  </a:lnTo>
                  <a:lnTo>
                    <a:pt x="89" y="3"/>
                  </a:lnTo>
                  <a:lnTo>
                    <a:pt x="80" y="0"/>
                  </a:lnTo>
                  <a:lnTo>
                    <a:pt x="72" y="0"/>
                  </a:lnTo>
                  <a:lnTo>
                    <a:pt x="72" y="0"/>
                  </a:lnTo>
                  <a:lnTo>
                    <a:pt x="62" y="0"/>
                  </a:lnTo>
                  <a:lnTo>
                    <a:pt x="54" y="3"/>
                  </a:lnTo>
                  <a:lnTo>
                    <a:pt x="47" y="7"/>
                  </a:lnTo>
                  <a:lnTo>
                    <a:pt x="40" y="13"/>
                  </a:lnTo>
                  <a:lnTo>
                    <a:pt x="34" y="20"/>
                  </a:lnTo>
                  <a:lnTo>
                    <a:pt x="30" y="27"/>
                  </a:lnTo>
                  <a:lnTo>
                    <a:pt x="27" y="35"/>
                  </a:lnTo>
                  <a:lnTo>
                    <a:pt x="27" y="45"/>
                  </a:lnTo>
                  <a:lnTo>
                    <a:pt x="27" y="45"/>
                  </a:lnTo>
                  <a:lnTo>
                    <a:pt x="27" y="54"/>
                  </a:lnTo>
                  <a:lnTo>
                    <a:pt x="30" y="62"/>
                  </a:lnTo>
                  <a:lnTo>
                    <a:pt x="34" y="69"/>
                  </a:lnTo>
                  <a:lnTo>
                    <a:pt x="39" y="75"/>
                  </a:lnTo>
                  <a:lnTo>
                    <a:pt x="39" y="75"/>
                  </a:lnTo>
                  <a:lnTo>
                    <a:pt x="44" y="82"/>
                  </a:lnTo>
                  <a:lnTo>
                    <a:pt x="45" y="89"/>
                  </a:lnTo>
                  <a:lnTo>
                    <a:pt x="47" y="97"/>
                  </a:lnTo>
                  <a:lnTo>
                    <a:pt x="47" y="105"/>
                  </a:lnTo>
                  <a:lnTo>
                    <a:pt x="44" y="116"/>
                  </a:lnTo>
                  <a:lnTo>
                    <a:pt x="39" y="127"/>
                  </a:lnTo>
                  <a:lnTo>
                    <a:pt x="27" y="137"/>
                  </a:lnTo>
                  <a:lnTo>
                    <a:pt x="29" y="137"/>
                  </a:lnTo>
                  <a:lnTo>
                    <a:pt x="29" y="137"/>
                  </a:lnTo>
                  <a:lnTo>
                    <a:pt x="20" y="146"/>
                  </a:lnTo>
                  <a:lnTo>
                    <a:pt x="20" y="146"/>
                  </a:lnTo>
                  <a:lnTo>
                    <a:pt x="12" y="157"/>
                  </a:lnTo>
                  <a:lnTo>
                    <a:pt x="5" y="171"/>
                  </a:lnTo>
                  <a:lnTo>
                    <a:pt x="0" y="186"/>
                  </a:lnTo>
                  <a:lnTo>
                    <a:pt x="0" y="202"/>
                  </a:lnTo>
                  <a:lnTo>
                    <a:pt x="0" y="202"/>
                  </a:lnTo>
                  <a:lnTo>
                    <a:pt x="0" y="209"/>
                  </a:lnTo>
                  <a:lnTo>
                    <a:pt x="0" y="211"/>
                  </a:lnTo>
                  <a:lnTo>
                    <a:pt x="0" y="211"/>
                  </a:lnTo>
                  <a:lnTo>
                    <a:pt x="0" y="211"/>
                  </a:lnTo>
                  <a:lnTo>
                    <a:pt x="3" y="214"/>
                  </a:lnTo>
                  <a:lnTo>
                    <a:pt x="15" y="219"/>
                  </a:lnTo>
                  <a:lnTo>
                    <a:pt x="24" y="221"/>
                  </a:lnTo>
                  <a:lnTo>
                    <a:pt x="35" y="223"/>
                  </a:lnTo>
                  <a:lnTo>
                    <a:pt x="50" y="224"/>
                  </a:lnTo>
                  <a:lnTo>
                    <a:pt x="70" y="224"/>
                  </a:lnTo>
                  <a:lnTo>
                    <a:pt x="70" y="224"/>
                  </a:lnTo>
                  <a:lnTo>
                    <a:pt x="70" y="224"/>
                  </a:lnTo>
                  <a:lnTo>
                    <a:pt x="70" y="224"/>
                  </a:lnTo>
                  <a:lnTo>
                    <a:pt x="86" y="224"/>
                  </a:lnTo>
                  <a:lnTo>
                    <a:pt x="109" y="224"/>
                  </a:lnTo>
                  <a:lnTo>
                    <a:pt x="109" y="224"/>
                  </a:lnTo>
                  <a:lnTo>
                    <a:pt x="119" y="223"/>
                  </a:lnTo>
                  <a:lnTo>
                    <a:pt x="131" y="219"/>
                  </a:lnTo>
                  <a:lnTo>
                    <a:pt x="131" y="219"/>
                  </a:lnTo>
                  <a:lnTo>
                    <a:pt x="137" y="216"/>
                  </a:lnTo>
                  <a:lnTo>
                    <a:pt x="137" y="216"/>
                  </a:lnTo>
                  <a:lnTo>
                    <a:pt x="141" y="214"/>
                  </a:lnTo>
                  <a:lnTo>
                    <a:pt x="142" y="211"/>
                  </a:lnTo>
                  <a:lnTo>
                    <a:pt x="142" y="211"/>
                  </a:lnTo>
                  <a:lnTo>
                    <a:pt x="144" y="199"/>
                  </a:lnTo>
                  <a:lnTo>
                    <a:pt x="144" y="199"/>
                  </a:lnTo>
                  <a:lnTo>
                    <a:pt x="142" y="189"/>
                  </a:lnTo>
                  <a:lnTo>
                    <a:pt x="141" y="179"/>
                  </a:lnTo>
                  <a:lnTo>
                    <a:pt x="137" y="169"/>
                  </a:lnTo>
                  <a:lnTo>
                    <a:pt x="132" y="161"/>
                  </a:lnTo>
                  <a:lnTo>
                    <a:pt x="127" y="152"/>
                  </a:lnTo>
                  <a:lnTo>
                    <a:pt x="121" y="146"/>
                  </a:lnTo>
                  <a:lnTo>
                    <a:pt x="114" y="139"/>
                  </a:lnTo>
                  <a:lnTo>
                    <a:pt x="107" y="134"/>
                  </a:lnTo>
                  <a:lnTo>
                    <a:pt x="107"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3046" y="838"/>
              <a:ext cx="144" cy="224"/>
            </a:xfrm>
            <a:custGeom>
              <a:avLst/>
              <a:gdLst>
                <a:gd name="T0" fmla="*/ 107 w 144"/>
                <a:gd name="T1" fmla="*/ 134 h 224"/>
                <a:gd name="T2" fmla="*/ 97 w 144"/>
                <a:gd name="T3" fmla="*/ 119 h 224"/>
                <a:gd name="T4" fmla="*/ 94 w 144"/>
                <a:gd name="T5" fmla="*/ 104 h 224"/>
                <a:gd name="T6" fmla="*/ 97 w 144"/>
                <a:gd name="T7" fmla="*/ 87 h 224"/>
                <a:gd name="T8" fmla="*/ 104 w 144"/>
                <a:gd name="T9" fmla="*/ 77 h 224"/>
                <a:gd name="T10" fmla="*/ 114 w 144"/>
                <a:gd name="T11" fmla="*/ 62 h 224"/>
                <a:gd name="T12" fmla="*/ 117 w 144"/>
                <a:gd name="T13" fmla="*/ 45 h 224"/>
                <a:gd name="T14" fmla="*/ 116 w 144"/>
                <a:gd name="T15" fmla="*/ 35 h 224"/>
                <a:gd name="T16" fmla="*/ 109 w 144"/>
                <a:gd name="T17" fmla="*/ 20 h 224"/>
                <a:gd name="T18" fmla="*/ 97 w 144"/>
                <a:gd name="T19" fmla="*/ 7 h 224"/>
                <a:gd name="T20" fmla="*/ 82 w 144"/>
                <a:gd name="T21" fmla="*/ 0 h 224"/>
                <a:gd name="T22" fmla="*/ 72 w 144"/>
                <a:gd name="T23" fmla="*/ 0 h 224"/>
                <a:gd name="T24" fmla="*/ 55 w 144"/>
                <a:gd name="T25" fmla="*/ 3 h 224"/>
                <a:gd name="T26" fmla="*/ 40 w 144"/>
                <a:gd name="T27" fmla="*/ 13 h 224"/>
                <a:gd name="T28" fmla="*/ 32 w 144"/>
                <a:gd name="T29" fmla="*/ 27 h 224"/>
                <a:gd name="T30" fmla="*/ 27 w 144"/>
                <a:gd name="T31" fmla="*/ 45 h 224"/>
                <a:gd name="T32" fmla="*/ 29 w 144"/>
                <a:gd name="T33" fmla="*/ 54 h 224"/>
                <a:gd name="T34" fmla="*/ 35 w 144"/>
                <a:gd name="T35" fmla="*/ 69 h 224"/>
                <a:gd name="T36" fmla="*/ 40 w 144"/>
                <a:gd name="T37" fmla="*/ 75 h 224"/>
                <a:gd name="T38" fmla="*/ 47 w 144"/>
                <a:gd name="T39" fmla="*/ 89 h 224"/>
                <a:gd name="T40" fmla="*/ 49 w 144"/>
                <a:gd name="T41" fmla="*/ 105 h 224"/>
                <a:gd name="T42" fmla="*/ 39 w 144"/>
                <a:gd name="T43" fmla="*/ 127 h 224"/>
                <a:gd name="T44" fmla="*/ 29 w 144"/>
                <a:gd name="T45" fmla="*/ 137 h 224"/>
                <a:gd name="T46" fmla="*/ 20 w 144"/>
                <a:gd name="T47" fmla="*/ 146 h 224"/>
                <a:gd name="T48" fmla="*/ 12 w 144"/>
                <a:gd name="T49" fmla="*/ 157 h 224"/>
                <a:gd name="T50" fmla="*/ 2 w 144"/>
                <a:gd name="T51" fmla="*/ 186 h 224"/>
                <a:gd name="T52" fmla="*/ 0 w 144"/>
                <a:gd name="T53" fmla="*/ 202 h 224"/>
                <a:gd name="T54" fmla="*/ 0 w 144"/>
                <a:gd name="T55" fmla="*/ 211 h 224"/>
                <a:gd name="T56" fmla="*/ 2 w 144"/>
                <a:gd name="T57" fmla="*/ 211 h 224"/>
                <a:gd name="T58" fmla="*/ 15 w 144"/>
                <a:gd name="T59" fmla="*/ 219 h 224"/>
                <a:gd name="T60" fmla="*/ 37 w 144"/>
                <a:gd name="T61" fmla="*/ 223 h 224"/>
                <a:gd name="T62" fmla="*/ 70 w 144"/>
                <a:gd name="T63" fmla="*/ 224 h 224"/>
                <a:gd name="T64" fmla="*/ 72 w 144"/>
                <a:gd name="T65" fmla="*/ 224 h 224"/>
                <a:gd name="T66" fmla="*/ 87 w 144"/>
                <a:gd name="T67" fmla="*/ 224 h 224"/>
                <a:gd name="T68" fmla="*/ 109 w 144"/>
                <a:gd name="T69" fmla="*/ 224 h 224"/>
                <a:gd name="T70" fmla="*/ 131 w 144"/>
                <a:gd name="T71" fmla="*/ 219 h 224"/>
                <a:gd name="T72" fmla="*/ 139 w 144"/>
                <a:gd name="T73" fmla="*/ 216 h 224"/>
                <a:gd name="T74" fmla="*/ 142 w 144"/>
                <a:gd name="T75" fmla="*/ 214 h 224"/>
                <a:gd name="T76" fmla="*/ 144 w 144"/>
                <a:gd name="T77" fmla="*/ 211 h 224"/>
                <a:gd name="T78" fmla="*/ 144 w 144"/>
                <a:gd name="T79" fmla="*/ 199 h 224"/>
                <a:gd name="T80" fmla="*/ 141 w 144"/>
                <a:gd name="T81" fmla="*/ 179 h 224"/>
                <a:gd name="T82" fmla="*/ 134 w 144"/>
                <a:gd name="T83" fmla="*/ 161 h 224"/>
                <a:gd name="T84" fmla="*/ 122 w 144"/>
                <a:gd name="T85" fmla="*/ 146 h 224"/>
                <a:gd name="T86" fmla="*/ 107 w 144"/>
                <a:gd name="T8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224">
                  <a:moveTo>
                    <a:pt x="107" y="134"/>
                  </a:moveTo>
                  <a:lnTo>
                    <a:pt x="107" y="134"/>
                  </a:lnTo>
                  <a:lnTo>
                    <a:pt x="101" y="124"/>
                  </a:lnTo>
                  <a:lnTo>
                    <a:pt x="97" y="119"/>
                  </a:lnTo>
                  <a:lnTo>
                    <a:pt x="94" y="112"/>
                  </a:lnTo>
                  <a:lnTo>
                    <a:pt x="94" y="104"/>
                  </a:lnTo>
                  <a:lnTo>
                    <a:pt x="94" y="95"/>
                  </a:lnTo>
                  <a:lnTo>
                    <a:pt x="97" y="87"/>
                  </a:lnTo>
                  <a:lnTo>
                    <a:pt x="104" y="77"/>
                  </a:lnTo>
                  <a:lnTo>
                    <a:pt x="104" y="77"/>
                  </a:lnTo>
                  <a:lnTo>
                    <a:pt x="109" y="70"/>
                  </a:lnTo>
                  <a:lnTo>
                    <a:pt x="114" y="62"/>
                  </a:lnTo>
                  <a:lnTo>
                    <a:pt x="116" y="54"/>
                  </a:lnTo>
                  <a:lnTo>
                    <a:pt x="117" y="45"/>
                  </a:lnTo>
                  <a:lnTo>
                    <a:pt x="117" y="45"/>
                  </a:lnTo>
                  <a:lnTo>
                    <a:pt x="116" y="35"/>
                  </a:lnTo>
                  <a:lnTo>
                    <a:pt x="114" y="27"/>
                  </a:lnTo>
                  <a:lnTo>
                    <a:pt x="109" y="20"/>
                  </a:lnTo>
                  <a:lnTo>
                    <a:pt x="104" y="13"/>
                  </a:lnTo>
                  <a:lnTo>
                    <a:pt x="97" y="7"/>
                  </a:lnTo>
                  <a:lnTo>
                    <a:pt x="90" y="3"/>
                  </a:lnTo>
                  <a:lnTo>
                    <a:pt x="82" y="0"/>
                  </a:lnTo>
                  <a:lnTo>
                    <a:pt x="72" y="0"/>
                  </a:lnTo>
                  <a:lnTo>
                    <a:pt x="72" y="0"/>
                  </a:lnTo>
                  <a:lnTo>
                    <a:pt x="64" y="0"/>
                  </a:lnTo>
                  <a:lnTo>
                    <a:pt x="55" y="3"/>
                  </a:lnTo>
                  <a:lnTo>
                    <a:pt x="47" y="7"/>
                  </a:lnTo>
                  <a:lnTo>
                    <a:pt x="40" y="13"/>
                  </a:lnTo>
                  <a:lnTo>
                    <a:pt x="35" y="20"/>
                  </a:lnTo>
                  <a:lnTo>
                    <a:pt x="32" y="27"/>
                  </a:lnTo>
                  <a:lnTo>
                    <a:pt x="29" y="35"/>
                  </a:lnTo>
                  <a:lnTo>
                    <a:pt x="27" y="45"/>
                  </a:lnTo>
                  <a:lnTo>
                    <a:pt x="27" y="45"/>
                  </a:lnTo>
                  <a:lnTo>
                    <a:pt x="29" y="54"/>
                  </a:lnTo>
                  <a:lnTo>
                    <a:pt x="30" y="62"/>
                  </a:lnTo>
                  <a:lnTo>
                    <a:pt x="35" y="69"/>
                  </a:lnTo>
                  <a:lnTo>
                    <a:pt x="40" y="75"/>
                  </a:lnTo>
                  <a:lnTo>
                    <a:pt x="40" y="75"/>
                  </a:lnTo>
                  <a:lnTo>
                    <a:pt x="44" y="82"/>
                  </a:lnTo>
                  <a:lnTo>
                    <a:pt x="47" y="89"/>
                  </a:lnTo>
                  <a:lnTo>
                    <a:pt x="49" y="97"/>
                  </a:lnTo>
                  <a:lnTo>
                    <a:pt x="49" y="105"/>
                  </a:lnTo>
                  <a:lnTo>
                    <a:pt x="45" y="116"/>
                  </a:lnTo>
                  <a:lnTo>
                    <a:pt x="39" y="127"/>
                  </a:lnTo>
                  <a:lnTo>
                    <a:pt x="29" y="137"/>
                  </a:lnTo>
                  <a:lnTo>
                    <a:pt x="29" y="137"/>
                  </a:lnTo>
                  <a:lnTo>
                    <a:pt x="29" y="137"/>
                  </a:lnTo>
                  <a:lnTo>
                    <a:pt x="20" y="146"/>
                  </a:lnTo>
                  <a:lnTo>
                    <a:pt x="20" y="146"/>
                  </a:lnTo>
                  <a:lnTo>
                    <a:pt x="12" y="157"/>
                  </a:lnTo>
                  <a:lnTo>
                    <a:pt x="5" y="171"/>
                  </a:lnTo>
                  <a:lnTo>
                    <a:pt x="2" y="186"/>
                  </a:lnTo>
                  <a:lnTo>
                    <a:pt x="0" y="202"/>
                  </a:lnTo>
                  <a:lnTo>
                    <a:pt x="0" y="202"/>
                  </a:lnTo>
                  <a:lnTo>
                    <a:pt x="0" y="209"/>
                  </a:lnTo>
                  <a:lnTo>
                    <a:pt x="0" y="211"/>
                  </a:lnTo>
                  <a:lnTo>
                    <a:pt x="2" y="211"/>
                  </a:lnTo>
                  <a:lnTo>
                    <a:pt x="2" y="211"/>
                  </a:lnTo>
                  <a:lnTo>
                    <a:pt x="5" y="214"/>
                  </a:lnTo>
                  <a:lnTo>
                    <a:pt x="15" y="219"/>
                  </a:lnTo>
                  <a:lnTo>
                    <a:pt x="24" y="221"/>
                  </a:lnTo>
                  <a:lnTo>
                    <a:pt x="37" y="223"/>
                  </a:lnTo>
                  <a:lnTo>
                    <a:pt x="52" y="224"/>
                  </a:lnTo>
                  <a:lnTo>
                    <a:pt x="70" y="224"/>
                  </a:lnTo>
                  <a:lnTo>
                    <a:pt x="70" y="224"/>
                  </a:lnTo>
                  <a:lnTo>
                    <a:pt x="72" y="224"/>
                  </a:lnTo>
                  <a:lnTo>
                    <a:pt x="72" y="224"/>
                  </a:lnTo>
                  <a:lnTo>
                    <a:pt x="87" y="224"/>
                  </a:lnTo>
                  <a:lnTo>
                    <a:pt x="109" y="224"/>
                  </a:lnTo>
                  <a:lnTo>
                    <a:pt x="109" y="224"/>
                  </a:lnTo>
                  <a:lnTo>
                    <a:pt x="121" y="223"/>
                  </a:lnTo>
                  <a:lnTo>
                    <a:pt x="131" y="219"/>
                  </a:lnTo>
                  <a:lnTo>
                    <a:pt x="131" y="219"/>
                  </a:lnTo>
                  <a:lnTo>
                    <a:pt x="139" y="216"/>
                  </a:lnTo>
                  <a:lnTo>
                    <a:pt x="139" y="216"/>
                  </a:lnTo>
                  <a:lnTo>
                    <a:pt x="142" y="214"/>
                  </a:lnTo>
                  <a:lnTo>
                    <a:pt x="144" y="211"/>
                  </a:lnTo>
                  <a:lnTo>
                    <a:pt x="144" y="211"/>
                  </a:lnTo>
                  <a:lnTo>
                    <a:pt x="144" y="199"/>
                  </a:lnTo>
                  <a:lnTo>
                    <a:pt x="144" y="199"/>
                  </a:lnTo>
                  <a:lnTo>
                    <a:pt x="144" y="189"/>
                  </a:lnTo>
                  <a:lnTo>
                    <a:pt x="141" y="179"/>
                  </a:lnTo>
                  <a:lnTo>
                    <a:pt x="139" y="169"/>
                  </a:lnTo>
                  <a:lnTo>
                    <a:pt x="134" y="161"/>
                  </a:lnTo>
                  <a:lnTo>
                    <a:pt x="129" y="152"/>
                  </a:lnTo>
                  <a:lnTo>
                    <a:pt x="122" y="146"/>
                  </a:lnTo>
                  <a:lnTo>
                    <a:pt x="116" y="139"/>
                  </a:lnTo>
                  <a:lnTo>
                    <a:pt x="107" y="134"/>
                  </a:lnTo>
                  <a:lnTo>
                    <a:pt x="107"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373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15" name="Rectangle 14"/>
          <p:cNvSpPr/>
          <p:nvPr/>
        </p:nvSpPr>
        <p:spPr>
          <a:xfrm>
            <a:off x="3337792" y="1526374"/>
            <a:ext cx="2445848" cy="21217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rPr>
              <a:t>Expertise as a Health Economist  </a:t>
            </a:r>
          </a:p>
          <a:p>
            <a:pPr marL="171450" indent="-171450">
              <a:buFont typeface="Arial" panose="020B0604020202020204" pitchFamily="34" charset="0"/>
              <a:buChar char="•"/>
            </a:pPr>
            <a:r>
              <a:rPr lang="en-US" sz="1200" dirty="0">
                <a:solidFill>
                  <a:schemeClr val="tx1"/>
                </a:solidFill>
              </a:rPr>
              <a:t>Expertise in Behavioral Health</a:t>
            </a:r>
          </a:p>
          <a:p>
            <a:pPr marL="171450" indent="-171450">
              <a:buFont typeface="Arial" panose="020B0604020202020204" pitchFamily="34" charset="0"/>
              <a:buChar char="•"/>
            </a:pPr>
            <a:r>
              <a:rPr lang="en-US" sz="1200" dirty="0">
                <a:solidFill>
                  <a:schemeClr val="tx1"/>
                </a:solidFill>
              </a:rPr>
              <a:t>Expertise in Health Care Consumer Advocacy</a:t>
            </a:r>
          </a:p>
        </p:txBody>
      </p:sp>
      <p:sp>
        <p:nvSpPr>
          <p:cNvPr id="20" name="Rectangle 19"/>
          <p:cNvSpPr/>
          <p:nvPr/>
        </p:nvSpPr>
        <p:spPr>
          <a:xfrm>
            <a:off x="6225832" y="1526374"/>
            <a:ext cx="2468416" cy="21217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rPr>
              <a:t>Expertise in Innovative Medicine </a:t>
            </a:r>
          </a:p>
          <a:p>
            <a:pPr marL="171450" indent="-171450">
              <a:buFont typeface="Arial" panose="020B0604020202020204" pitchFamily="34" charset="0"/>
              <a:buChar char="•"/>
            </a:pPr>
            <a:r>
              <a:rPr lang="en-US" sz="1200" dirty="0">
                <a:solidFill>
                  <a:schemeClr val="tx1"/>
                </a:solidFill>
              </a:rPr>
              <a:t>Expertise in Representing the Health Care Workforce</a:t>
            </a:r>
          </a:p>
          <a:p>
            <a:pPr marL="171450" indent="-171450">
              <a:buFont typeface="Arial" panose="020B0604020202020204" pitchFamily="34" charset="0"/>
              <a:buChar char="•"/>
            </a:pPr>
            <a:r>
              <a:rPr lang="en-US" sz="1200" dirty="0">
                <a:solidFill>
                  <a:schemeClr val="tx1"/>
                </a:solidFill>
              </a:rPr>
              <a:t>Expertise as a Purchaser of Health Insurance </a:t>
            </a:r>
          </a:p>
        </p:txBody>
      </p:sp>
      <p:sp>
        <p:nvSpPr>
          <p:cNvPr id="3" name="Rectangle 2"/>
          <p:cNvSpPr/>
          <p:nvPr/>
        </p:nvSpPr>
        <p:spPr>
          <a:xfrm>
            <a:off x="460497" y="1488671"/>
            <a:ext cx="2435102" cy="21217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50" indent="-171450">
              <a:buFont typeface="Arial" panose="020B0604020202020204" pitchFamily="34" charset="0"/>
              <a:buChar char="•"/>
            </a:pPr>
            <a:r>
              <a:rPr lang="en-US" sz="1200" dirty="0">
                <a:solidFill>
                  <a:schemeClr val="tx1"/>
                </a:solidFill>
              </a:rPr>
              <a:t>Chair with Expertise in Health Care Delivery</a:t>
            </a:r>
          </a:p>
          <a:p>
            <a:pPr marL="171450" indent="-171450">
              <a:buFont typeface="Arial" panose="020B0604020202020204" pitchFamily="34" charset="0"/>
              <a:buChar char="•"/>
            </a:pPr>
            <a:r>
              <a:rPr lang="en-US" sz="1200" dirty="0">
                <a:solidFill>
                  <a:schemeClr val="tx1"/>
                </a:solidFill>
              </a:rPr>
              <a:t>Primary Care Physician</a:t>
            </a:r>
          </a:p>
          <a:p>
            <a:pPr marL="171450" indent="-171450">
              <a:buFont typeface="Arial" panose="020B0604020202020204" pitchFamily="34" charset="0"/>
              <a:buChar char="•"/>
            </a:pPr>
            <a:r>
              <a:rPr lang="en-US" sz="1200" dirty="0">
                <a:solidFill>
                  <a:schemeClr val="tx1"/>
                </a:solidFill>
              </a:rPr>
              <a:t>Expertise in Health Plan Administration and Finance</a:t>
            </a:r>
          </a:p>
          <a:p>
            <a:pPr marL="171450" indent="-171450">
              <a:buFont typeface="Arial" panose="020B0604020202020204" pitchFamily="34" charset="0"/>
              <a:buChar char="•"/>
            </a:pPr>
            <a:r>
              <a:rPr lang="en-US" sz="1200" dirty="0">
                <a:solidFill>
                  <a:schemeClr val="tx1"/>
                </a:solidFill>
              </a:rPr>
              <a:t>Secretary of Administration and Finance</a:t>
            </a:r>
          </a:p>
          <a:p>
            <a:pPr marL="171450" indent="-171450">
              <a:buFont typeface="Arial" panose="020B0604020202020204" pitchFamily="34" charset="0"/>
              <a:buChar char="•"/>
            </a:pPr>
            <a:r>
              <a:rPr lang="en-US" sz="1200" dirty="0">
                <a:solidFill>
                  <a:schemeClr val="tx1"/>
                </a:solidFill>
              </a:rPr>
              <a:t>Secretary of Health and Human Services </a:t>
            </a:r>
          </a:p>
        </p:txBody>
      </p:sp>
      <p:sp>
        <p:nvSpPr>
          <p:cNvPr id="13" name="Rounded Rectangle 12"/>
          <p:cNvSpPr/>
          <p:nvPr/>
        </p:nvSpPr>
        <p:spPr>
          <a:xfrm>
            <a:off x="449753" y="1143000"/>
            <a:ext cx="2445847" cy="693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400"/>
            <a:r>
              <a:rPr lang="en-US" sz="1400" b="1" dirty="0">
                <a:solidFill>
                  <a:prstClr val="white"/>
                </a:solidFill>
              </a:rPr>
              <a:t>Governor</a:t>
            </a:r>
            <a:endParaRPr lang="en-US" sz="1400" dirty="0">
              <a:solidFill>
                <a:prstClr val="white"/>
              </a:solidFill>
            </a:endParaRPr>
          </a:p>
        </p:txBody>
      </p:sp>
      <p:sp>
        <p:nvSpPr>
          <p:cNvPr id="14" name="Rounded Rectangle 13"/>
          <p:cNvSpPr/>
          <p:nvPr/>
        </p:nvSpPr>
        <p:spPr>
          <a:xfrm>
            <a:off x="3337792" y="1143000"/>
            <a:ext cx="2445847" cy="693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400"/>
            <a:r>
              <a:rPr lang="en-US" sz="1400" b="1" dirty="0">
                <a:solidFill>
                  <a:prstClr val="white"/>
                </a:solidFill>
              </a:rPr>
              <a:t>Attorney General</a:t>
            </a:r>
            <a:endParaRPr lang="en-US" sz="1400" dirty="0">
              <a:solidFill>
                <a:prstClr val="white"/>
              </a:solidFill>
            </a:endParaRPr>
          </a:p>
        </p:txBody>
      </p:sp>
      <p:sp>
        <p:nvSpPr>
          <p:cNvPr id="16" name="Rounded Rectangle 15"/>
          <p:cNvSpPr/>
          <p:nvPr/>
        </p:nvSpPr>
        <p:spPr>
          <a:xfrm>
            <a:off x="6225832" y="1143000"/>
            <a:ext cx="2468416" cy="693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400"/>
            <a:r>
              <a:rPr lang="en-US" sz="1400" b="1" dirty="0">
                <a:solidFill>
                  <a:prstClr val="white"/>
                </a:solidFill>
              </a:rPr>
              <a:t>State Auditor</a:t>
            </a:r>
            <a:endParaRPr lang="en-US" sz="1400" dirty="0">
              <a:solidFill>
                <a:prstClr val="white"/>
              </a:solidFill>
            </a:endParaRPr>
          </a:p>
        </p:txBody>
      </p:sp>
      <p:sp>
        <p:nvSpPr>
          <p:cNvPr id="17" name="Right Brace 16"/>
          <p:cNvSpPr/>
          <p:nvPr/>
        </p:nvSpPr>
        <p:spPr>
          <a:xfrm rot="5400000">
            <a:off x="4393854" y="1223605"/>
            <a:ext cx="274626" cy="5390166"/>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rgbClr val="A5A5A5"/>
              </a:solidFill>
            </a:endParaRPr>
          </a:p>
        </p:txBody>
      </p:sp>
      <p:sp>
        <p:nvSpPr>
          <p:cNvPr id="18" name="Rounded Rectangle 17"/>
          <p:cNvSpPr/>
          <p:nvPr/>
        </p:nvSpPr>
        <p:spPr>
          <a:xfrm>
            <a:off x="2431439" y="4126733"/>
            <a:ext cx="4189680" cy="63050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b="1" dirty="0">
                <a:solidFill>
                  <a:prstClr val="white"/>
                </a:solidFill>
              </a:rPr>
              <a:t>Health Policy Commission Board</a:t>
            </a:r>
          </a:p>
          <a:p>
            <a:pPr algn="ctr" defTabSz="914400"/>
            <a:r>
              <a:rPr lang="en-US" sz="1300" b="1" i="1" dirty="0">
                <a:solidFill>
                  <a:prstClr val="white"/>
                </a:solidFill>
              </a:rPr>
              <a:t>Dr. Stuart Altman, Chair</a:t>
            </a:r>
          </a:p>
        </p:txBody>
      </p:sp>
      <p:sp>
        <p:nvSpPr>
          <p:cNvPr id="19" name="Isosceles Triangle 18"/>
          <p:cNvSpPr/>
          <p:nvPr/>
        </p:nvSpPr>
        <p:spPr>
          <a:xfrm rot="10800000">
            <a:off x="3339187" y="4829434"/>
            <a:ext cx="2374183" cy="5397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1" name="Rounded Rectangle 20"/>
          <p:cNvSpPr/>
          <p:nvPr/>
        </p:nvSpPr>
        <p:spPr>
          <a:xfrm>
            <a:off x="3393020" y="5465499"/>
            <a:ext cx="2266514" cy="63050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b="1" dirty="0">
                <a:solidFill>
                  <a:schemeClr val="tx1"/>
                </a:solidFill>
              </a:rPr>
              <a:t>Executive Director</a:t>
            </a:r>
          </a:p>
          <a:p>
            <a:pPr algn="ctr" defTabSz="914400"/>
            <a:r>
              <a:rPr lang="en-US" sz="1300" b="1" dirty="0">
                <a:solidFill>
                  <a:schemeClr val="tx1"/>
                </a:solidFill>
              </a:rPr>
              <a:t>David Seltz</a:t>
            </a:r>
          </a:p>
        </p:txBody>
      </p:sp>
      <p:sp>
        <p:nvSpPr>
          <p:cNvPr id="2" name="Title 1"/>
          <p:cNvSpPr>
            <a:spLocks noGrp="1"/>
          </p:cNvSpPr>
          <p:nvPr>
            <p:ph type="ctrTitle"/>
          </p:nvPr>
        </p:nvSpPr>
        <p:spPr/>
        <p:txBody>
          <a:bodyPr/>
          <a:lstStyle/>
          <a:p>
            <a:r>
              <a:rPr lang="en-US" dirty="0">
                <a:solidFill>
                  <a:schemeClr val="accent1"/>
                </a:solidFill>
              </a:rPr>
              <a:t>The HPC: Governance Structure</a:t>
            </a:r>
          </a:p>
        </p:txBody>
      </p:sp>
      <p:sp>
        <p:nvSpPr>
          <p:cNvPr id="4" name="Rounded Rectangle 3"/>
          <p:cNvSpPr/>
          <p:nvPr/>
        </p:nvSpPr>
        <p:spPr>
          <a:xfrm>
            <a:off x="6400800" y="5465499"/>
            <a:ext cx="1760881" cy="63050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t>Advisory Council</a:t>
            </a:r>
          </a:p>
        </p:txBody>
      </p:sp>
      <p:cxnSp>
        <p:nvCxnSpPr>
          <p:cNvPr id="6" name="Straight Connector 5"/>
          <p:cNvCxnSpPr>
            <a:cxnSpLocks/>
            <a:stCxn id="21" idx="3"/>
            <a:endCxn id="4" idx="1"/>
          </p:cNvCxnSpPr>
          <p:nvPr/>
        </p:nvCxnSpPr>
        <p:spPr>
          <a:xfrm>
            <a:off x="5659534" y="5780750"/>
            <a:ext cx="74126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14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 of the Health Policy Commission’s Advisory Council </a:t>
            </a:r>
          </a:p>
        </p:txBody>
      </p:sp>
      <p:sp>
        <p:nvSpPr>
          <p:cNvPr id="11" name="Pentagon 10"/>
          <p:cNvSpPr/>
          <p:nvPr/>
        </p:nvSpPr>
        <p:spPr>
          <a:xfrm>
            <a:off x="0" y="1143000"/>
            <a:ext cx="7924800" cy="381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latin typeface="Century Gothic" panose="020B0502020202020204" pitchFamily="34" charset="0"/>
              </a:rPr>
              <a:t>BACKGROUND ON THE HPC’S ADVISORY COUNCIL</a:t>
            </a:r>
          </a:p>
        </p:txBody>
      </p:sp>
      <p:sp>
        <p:nvSpPr>
          <p:cNvPr id="12" name="Rectangle 11"/>
          <p:cNvSpPr/>
          <p:nvPr/>
        </p:nvSpPr>
        <p:spPr>
          <a:xfrm>
            <a:off x="457200" y="1606436"/>
            <a:ext cx="8229600" cy="4693593"/>
          </a:xfrm>
          <a:prstGeom prst="rect">
            <a:avLst/>
          </a:prstGeom>
        </p:spPr>
        <p:txBody>
          <a:bodyPr wrap="square">
            <a:spAutoFit/>
          </a:bodyPr>
          <a:lstStyle/>
          <a:p>
            <a:pPr marL="342900" indent="-342900">
              <a:buFont typeface="+mj-lt"/>
              <a:buAutoNum type="arabicPeriod"/>
            </a:pPr>
            <a:r>
              <a:rPr lang="en-US" sz="1500" dirty="0">
                <a:solidFill>
                  <a:prstClr val="black"/>
                </a:solidFill>
              </a:rPr>
              <a:t>Convened in 2013 with a body of </a:t>
            </a:r>
            <a:r>
              <a:rPr lang="en-US" sz="1500" b="1" dirty="0">
                <a:solidFill>
                  <a:schemeClr val="accent2"/>
                </a:solidFill>
              </a:rPr>
              <a:t>30+ diverse health care leaders and other key stakeholders</a:t>
            </a:r>
            <a:r>
              <a:rPr lang="en-US" sz="1500" dirty="0">
                <a:solidFill>
                  <a:prstClr val="black"/>
                </a:solidFill>
              </a:rPr>
              <a:t>. The council meets quarterly with the HPC Executive Director and available Board members.</a:t>
            </a:r>
          </a:p>
          <a:p>
            <a:pPr marL="342900" indent="-342900">
              <a:buFont typeface="+mj-lt"/>
              <a:buAutoNum type="arabicPeriod"/>
            </a:pPr>
            <a:endParaRPr lang="en-US" sz="1500" dirty="0">
              <a:solidFill>
                <a:prstClr val="black"/>
              </a:solidFill>
            </a:endParaRPr>
          </a:p>
          <a:p>
            <a:pPr marL="342900" indent="-342900">
              <a:buFont typeface="+mj-lt"/>
              <a:buAutoNum type="arabicPeriod"/>
            </a:pPr>
            <a:r>
              <a:rPr lang="en-US" sz="1500" dirty="0">
                <a:solidFill>
                  <a:prstClr val="black"/>
                </a:solidFill>
              </a:rPr>
              <a:t>Appointed members include representatives of the largest health systems and health plans in Massachusetts, physician organizations, community hospitals, behavioral health care providers, community health centers, organized labor, nurses, home health care, long term care, pharmaceutical and life sciences industry, social service providers, public health advocates, consumer advocates, equity advocates, </a:t>
            </a:r>
            <a:r>
              <a:rPr lang="en-US" sz="1500" dirty="0"/>
              <a:t>multiple large and small employer groups</a:t>
            </a:r>
            <a:r>
              <a:rPr lang="en-US" sz="1500" dirty="0">
                <a:solidFill>
                  <a:prstClr val="black"/>
                </a:solidFill>
              </a:rPr>
              <a:t>, and sister governmental health care agencies such as the Medicaid program, the state employee health commission, and the state’s health insurance exchange.</a:t>
            </a:r>
          </a:p>
          <a:p>
            <a:endParaRPr lang="en-US" sz="1500" dirty="0">
              <a:solidFill>
                <a:prstClr val="black"/>
              </a:solidFill>
            </a:endParaRPr>
          </a:p>
          <a:p>
            <a:pPr marL="342900" indent="-342900">
              <a:buFont typeface="+mj-lt"/>
              <a:buAutoNum type="arabicPeriod"/>
            </a:pPr>
            <a:r>
              <a:rPr lang="en-US" sz="1500" dirty="0">
                <a:solidFill>
                  <a:prstClr val="black"/>
                </a:solidFill>
              </a:rPr>
              <a:t>Meetings enhance the HPC’s robust policy discussions by allowing for varied perspectives on the issues facing the health care market, including:</a:t>
            </a:r>
          </a:p>
          <a:p>
            <a:pPr marL="800100" lvl="1" indent="-342900">
              <a:buFont typeface="Arial" panose="020B0604020202020204" pitchFamily="34" charset="0"/>
              <a:buChar char="•"/>
            </a:pPr>
            <a:r>
              <a:rPr lang="en-US" sz="1500" dirty="0">
                <a:solidFill>
                  <a:prstClr val="black"/>
                </a:solidFill>
              </a:rPr>
              <a:t>Advising on and providing specific input towards the HPC’s research and policy initiatives;</a:t>
            </a:r>
          </a:p>
          <a:p>
            <a:pPr marL="800100" lvl="1" indent="-342900">
              <a:buFont typeface="Arial" panose="020B0604020202020204" pitchFamily="34" charset="0"/>
              <a:buChar char="•"/>
            </a:pPr>
            <a:r>
              <a:rPr lang="en-US" sz="1500" dirty="0">
                <a:solidFill>
                  <a:prstClr val="black"/>
                </a:solidFill>
              </a:rPr>
              <a:t>Contributing feedback and setting priorities for investment and certification programs;</a:t>
            </a:r>
          </a:p>
          <a:p>
            <a:pPr marL="800100" lvl="1" indent="-342900">
              <a:buFont typeface="Arial" panose="020B0604020202020204" pitchFamily="34" charset="0"/>
              <a:buChar char="•"/>
            </a:pPr>
            <a:r>
              <a:rPr lang="en-US" sz="1500" dirty="0">
                <a:solidFill>
                  <a:prstClr val="black"/>
                </a:solidFill>
              </a:rPr>
              <a:t>Facilitating direct communication between HPC staff, HPC Board members, and a broad distribution of health care industry participants and stakeholders.</a:t>
            </a:r>
          </a:p>
          <a:p>
            <a:pPr marL="342900" indent="-342900">
              <a:buFont typeface="+mj-lt"/>
              <a:buAutoNum type="arabicPeriod"/>
            </a:pPr>
            <a:endParaRPr lang="en-US" sz="1400" dirty="0">
              <a:solidFill>
                <a:prstClr val="black"/>
              </a:solidFill>
            </a:endParaRPr>
          </a:p>
        </p:txBody>
      </p:sp>
      <p:sp>
        <p:nvSpPr>
          <p:cNvPr id="13" name="Oval 12"/>
          <p:cNvSpPr/>
          <p:nvPr/>
        </p:nvSpPr>
        <p:spPr>
          <a:xfrm>
            <a:off x="381000" y="1667522"/>
            <a:ext cx="304800" cy="3017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1</a:t>
            </a:r>
          </a:p>
        </p:txBody>
      </p:sp>
      <p:sp>
        <p:nvSpPr>
          <p:cNvPr id="14" name="Oval 13"/>
          <p:cNvSpPr/>
          <p:nvPr/>
        </p:nvSpPr>
        <p:spPr>
          <a:xfrm>
            <a:off x="381000" y="2565767"/>
            <a:ext cx="304800" cy="3017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2</a:t>
            </a:r>
          </a:p>
        </p:txBody>
      </p:sp>
      <p:sp>
        <p:nvSpPr>
          <p:cNvPr id="15" name="Oval 14"/>
          <p:cNvSpPr/>
          <p:nvPr/>
        </p:nvSpPr>
        <p:spPr>
          <a:xfrm>
            <a:off x="394982" y="4397438"/>
            <a:ext cx="304800" cy="3017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3</a:t>
            </a:r>
          </a:p>
        </p:txBody>
      </p:sp>
    </p:spTree>
    <p:extLst>
      <p:ext uri="{BB962C8B-B14F-4D97-AF65-F5344CB8AC3E}">
        <p14:creationId xmlns:p14="http://schemas.microsoft.com/office/powerpoint/2010/main" val="398425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4182215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ctrTitle"/>
          </p:nvPr>
        </p:nvSpPr>
        <p:spPr/>
        <p:txBody>
          <a:bodyPr/>
          <a:lstStyle/>
          <a:p>
            <a:r>
              <a:rPr lang="en-US" dirty="0"/>
              <a:t>The HPC employs four core strategies to realize its vision of better care, better health, and lower costs for all people of the Commonwealth. </a:t>
            </a:r>
          </a:p>
        </p:txBody>
      </p:sp>
      <p:sp>
        <p:nvSpPr>
          <p:cNvPr id="4" name="Rectangle 3"/>
          <p:cNvSpPr/>
          <p:nvPr/>
        </p:nvSpPr>
        <p:spPr>
          <a:xfrm>
            <a:off x="533400" y="1219200"/>
            <a:ext cx="3962400" cy="220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RESEARCH AND REPORT</a:t>
            </a:r>
          </a:p>
          <a:p>
            <a:pPr algn="ctr"/>
            <a:r>
              <a:rPr lang="en-US" sz="1600" dirty="0">
                <a:solidFill>
                  <a:schemeClr val="bg1"/>
                </a:solidFill>
                <a:latin typeface="Century Gothic" panose="020B0502020202020204" pitchFamily="34" charset="0"/>
              </a:rPr>
              <a:t>INVESTIGATE, ANALYZE, AND REPORT TRENDS AND INSIGHTS</a:t>
            </a:r>
          </a:p>
          <a:p>
            <a:pPr algn="ctr"/>
            <a:endParaRPr lang="en-US" sz="2400" dirty="0">
              <a:solidFill>
                <a:prstClr val="white"/>
              </a:solidFill>
              <a:latin typeface="Century Gothic" panose="020B0502020202020204" pitchFamily="34" charset="0"/>
            </a:endParaRPr>
          </a:p>
        </p:txBody>
      </p:sp>
      <p:sp>
        <p:nvSpPr>
          <p:cNvPr id="5" name="Rectangle 4"/>
          <p:cNvSpPr/>
          <p:nvPr/>
        </p:nvSpPr>
        <p:spPr>
          <a:xfrm>
            <a:off x="533400" y="3657600"/>
            <a:ext cx="3962400" cy="220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Century Gothic" panose="020B0502020202020204" pitchFamily="34" charset="0"/>
              </a:rPr>
              <a:t>WATCHDOG</a:t>
            </a:r>
          </a:p>
          <a:p>
            <a:pPr algn="ctr"/>
            <a:r>
              <a:rPr lang="en-US" sz="1600" dirty="0">
                <a:solidFill>
                  <a:schemeClr val="bg1"/>
                </a:solidFill>
                <a:latin typeface="Century Gothic" panose="020B0502020202020204" pitchFamily="34" charset="0"/>
              </a:rPr>
              <a:t>MONITOR AND INTERVENE WHEN NECESSARY TO ASSURE MARKET PERFORMANCE </a:t>
            </a:r>
          </a:p>
          <a:p>
            <a:pPr algn="ctr"/>
            <a:endParaRPr lang="en-US" sz="2400" dirty="0">
              <a:solidFill>
                <a:prstClr val="black"/>
              </a:solidFill>
              <a:latin typeface="Century Gothic" panose="020B0502020202020204" pitchFamily="34" charset="0"/>
            </a:endParaRPr>
          </a:p>
        </p:txBody>
      </p:sp>
      <p:sp>
        <p:nvSpPr>
          <p:cNvPr id="6" name="Rectangle 5"/>
          <p:cNvSpPr/>
          <p:nvPr/>
        </p:nvSpPr>
        <p:spPr>
          <a:xfrm>
            <a:off x="4680045" y="1219200"/>
            <a:ext cx="3962400" cy="2209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black"/>
                </a:solidFill>
                <a:latin typeface="Century Gothic" panose="020B0502020202020204" pitchFamily="34" charset="0"/>
              </a:rPr>
              <a:t>CONVENE</a:t>
            </a:r>
          </a:p>
          <a:p>
            <a:pPr algn="ctr"/>
            <a:r>
              <a:rPr lang="en-US" sz="1600" dirty="0">
                <a:solidFill>
                  <a:schemeClr val="tx1"/>
                </a:solidFill>
                <a:latin typeface="Century Gothic" panose="020B0502020202020204" pitchFamily="34" charset="0"/>
              </a:rPr>
              <a:t>BRING TOGETHER STAKEHOLDER COMMUNITY TO INFLUENCE THEIR ACTIONS ON A TOPIC OR PROBLEM</a:t>
            </a:r>
          </a:p>
          <a:p>
            <a:pPr algn="ctr"/>
            <a:endParaRPr lang="en-US" sz="2400" dirty="0">
              <a:solidFill>
                <a:prstClr val="black"/>
              </a:solidFill>
              <a:latin typeface="Century Gothic" panose="020B0502020202020204" pitchFamily="34" charset="0"/>
            </a:endParaRPr>
          </a:p>
        </p:txBody>
      </p:sp>
      <p:sp>
        <p:nvSpPr>
          <p:cNvPr id="7" name="Rectangle 6"/>
          <p:cNvSpPr/>
          <p:nvPr/>
        </p:nvSpPr>
        <p:spPr>
          <a:xfrm>
            <a:off x="4680045" y="3657600"/>
            <a:ext cx="3962400"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prstClr val="white"/>
                </a:solidFill>
                <a:latin typeface="Century Gothic" panose="020B0502020202020204" pitchFamily="34" charset="0"/>
              </a:rPr>
              <a:t>PARTNER</a:t>
            </a:r>
          </a:p>
          <a:p>
            <a:pPr algn="ctr"/>
            <a:r>
              <a:rPr lang="en-US" sz="1600" dirty="0">
                <a:solidFill>
                  <a:schemeClr val="bg1"/>
                </a:solidFill>
                <a:latin typeface="Century Gothic" panose="020B0502020202020204" pitchFamily="34" charset="0"/>
              </a:rPr>
              <a:t>ENGAGE WITH INDIVIDUALS, GROUPS,  AND ORGANIZATIONS TO ACHIEVE MUTUAL GOALS</a:t>
            </a:r>
          </a:p>
          <a:p>
            <a:pPr algn="ctr"/>
            <a:endParaRPr lang="en-US" dirty="0">
              <a:solidFill>
                <a:prstClr val="white"/>
              </a:solidFill>
              <a:latin typeface="Century Gothic" panose="020B0502020202020204" pitchFamily="34" charset="0"/>
            </a:endParaRPr>
          </a:p>
        </p:txBody>
      </p:sp>
      <p:sp>
        <p:nvSpPr>
          <p:cNvPr id="8" name="Rectangle 7"/>
          <p:cNvSpPr/>
          <p:nvPr/>
        </p:nvSpPr>
        <p:spPr>
          <a:xfrm>
            <a:off x="2270317" y="2259399"/>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410484">
            <a:off x="2122529" y="2254738"/>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220719">
            <a:off x="2005336" y="2282932"/>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0936346">
            <a:off x="1893032" y="2301387"/>
            <a:ext cx="673739" cy="971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0200" y="2087471"/>
            <a:ext cx="1521900" cy="13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44" name="Picture 4" descr="Related image"/>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17647"/>
          <a:stretch/>
        </p:blipFill>
        <p:spPr bwMode="auto">
          <a:xfrm>
            <a:off x="4790707" y="2270442"/>
            <a:ext cx="368011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descr="Image result for silhouette massachuset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AutoShape 13" descr="Image result for silhouette massachuset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AutoShape 15" descr="Image result for silhouette massachuset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AutoShape 17" descr="Image result for silhouette massachusetts"/>
          <p:cNvSpPr>
            <a:spLocks noChangeAspect="1" noChangeArrowheads="1"/>
          </p:cNvSpPr>
          <p:nvPr/>
        </p:nvSpPr>
        <p:spPr bwMode="auto">
          <a:xfrm>
            <a:off x="685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AutoShape 19" descr="Image result for silhouette massachuset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AutoShape 21" descr="Image result for silhouette massachusett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AutoShape 23" descr="Image result for silhouette massachusett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AutoShape 25" descr="Image result for silhouette massachusett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AutoShape 27" descr="Image result for silhouette massachusett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AutoShape 29" descr="Image result for silhouette massachusett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AutoShape 31" descr="http://www.supercoloring.com/sites/default/files/silhouettes/2015/05/massachusetts-map-black-silhouette.sv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378310" name="Picture 6" descr="Image result for partnership silhouett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8043" y="4649456"/>
            <a:ext cx="2445441" cy="121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9" descr="C:\Users\rwillmer\Downloads\noun_analyze system_2306286 (4).png">
            <a:extLst>
              <a:ext uri="{FF2B5EF4-FFF2-40B4-BE49-F238E27FC236}">
                <a16:creationId xmlns:a16="http://schemas.microsoft.com/office/drawing/2014/main" id="{0FDA7D57-6629-4724-AEB9-97CDDB0C60C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833" t="25542" r="18411" b="21393"/>
          <a:stretch/>
        </p:blipFill>
        <p:spPr bwMode="auto">
          <a:xfrm>
            <a:off x="1953924" y="4832059"/>
            <a:ext cx="12214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1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306094"/>
            <a:ext cx="7128106" cy="4180306"/>
          </a:xfrm>
          <a:prstGeom prst="rect">
            <a:avLst/>
          </a:prstGeom>
          <a:solidFill>
            <a:schemeClr val="tx2">
              <a:lumMod val="20000"/>
              <a:lumOff val="80000"/>
            </a:schemeClr>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196" tIns="46599" rIns="93196" bIns="46599" rtlCol="0" anchor="ctr"/>
          <a:lstStyle/>
          <a:p>
            <a:pPr marL="349601" indent="-349601" defTabSz="932369">
              <a:lnSpc>
                <a:spcPct val="90000"/>
              </a:lnSpc>
              <a:buFont typeface="Arial" pitchFamily="34" charset="0"/>
              <a:buChar char="•"/>
            </a:pPr>
            <a:endParaRPr lang="en-US" sz="2900" dirty="0">
              <a:solidFill>
                <a:srgbClr val="FFFFFF"/>
              </a:solidFill>
            </a:endParaRPr>
          </a:p>
        </p:txBody>
      </p:sp>
      <p:sp>
        <p:nvSpPr>
          <p:cNvPr id="12291" name="Rectangle 3"/>
          <p:cNvSpPr>
            <a:spLocks noGrp="1" noChangeArrowheads="1"/>
          </p:cNvSpPr>
          <p:nvPr>
            <p:ph type="body" idx="1"/>
          </p:nvPr>
        </p:nvSpPr>
        <p:spPr>
          <a:xfrm>
            <a:off x="1127545" y="1344114"/>
            <a:ext cx="6682252" cy="4142286"/>
          </a:xfrm>
        </p:spPr>
        <p:txBody>
          <a:bodyPr lIns="93276" tIns="46638" rIns="93276" bIns="46638">
            <a:noAutofit/>
          </a:bodyPr>
          <a:lstStyle/>
          <a:p>
            <a:pPr defTabSz="931081">
              <a:buClr>
                <a:srgbClr val="002960"/>
              </a:buClr>
              <a:buFont typeface="Wingdings" panose="05000000000000000000" pitchFamily="2" charset="2"/>
              <a:buChar char="§"/>
            </a:pPr>
            <a:r>
              <a:rPr lang="en-US" sz="1600" b="1" dirty="0">
                <a:solidFill>
                  <a:schemeClr val="accent1"/>
                </a:solidFill>
              </a:rPr>
              <a:t>Collaborate</a:t>
            </a:r>
            <a:r>
              <a:rPr lang="en-US" sz="1600" dirty="0">
                <a:solidFill>
                  <a:srgbClr val="000000"/>
                </a:solidFill>
              </a:rPr>
              <a:t> with stakeholders and all interested constituencies in the development of policy.</a:t>
            </a:r>
          </a:p>
          <a:p>
            <a:pPr defTabSz="931081">
              <a:buClr>
                <a:srgbClr val="002960"/>
              </a:buClr>
              <a:buFont typeface="Wingdings" panose="05000000000000000000" pitchFamily="2" charset="2"/>
              <a:buChar char="§"/>
            </a:pPr>
            <a:endParaRPr lang="en-US" sz="1600" dirty="0">
              <a:solidFill>
                <a:srgbClr val="000000"/>
              </a:solidFill>
            </a:endParaRPr>
          </a:p>
          <a:p>
            <a:pPr defTabSz="931081">
              <a:buClr>
                <a:srgbClr val="002960"/>
              </a:buClr>
              <a:buFont typeface="Wingdings" panose="05000000000000000000" pitchFamily="2" charset="2"/>
              <a:buChar char="§"/>
            </a:pPr>
            <a:r>
              <a:rPr lang="en-US" sz="1600" b="1" dirty="0">
                <a:solidFill>
                  <a:schemeClr val="accent2"/>
                </a:solidFill>
              </a:rPr>
              <a:t>Engage</a:t>
            </a:r>
            <a:r>
              <a:rPr lang="en-US" sz="1600" dirty="0">
                <a:solidFill>
                  <a:srgbClr val="000000"/>
                </a:solidFill>
              </a:rPr>
              <a:t> experts, both within and outside the health care industry.</a:t>
            </a:r>
          </a:p>
          <a:p>
            <a:pPr defTabSz="931081">
              <a:buClr>
                <a:srgbClr val="002960"/>
              </a:buClr>
              <a:buFont typeface="Wingdings" panose="05000000000000000000" pitchFamily="2" charset="2"/>
              <a:buChar char="§"/>
            </a:pPr>
            <a:endParaRPr lang="en-US" sz="1600" b="1" dirty="0">
              <a:solidFill>
                <a:srgbClr val="000000"/>
              </a:solidFill>
            </a:endParaRPr>
          </a:p>
          <a:p>
            <a:pPr defTabSz="931081">
              <a:buClr>
                <a:srgbClr val="002960"/>
              </a:buClr>
              <a:buFont typeface="Wingdings" panose="05000000000000000000" pitchFamily="2" charset="2"/>
              <a:buChar char="§"/>
            </a:pPr>
            <a:r>
              <a:rPr lang="en-US" sz="1600" b="1" dirty="0">
                <a:solidFill>
                  <a:schemeClr val="accent3"/>
                </a:solidFill>
              </a:rPr>
              <a:t>Encourage</a:t>
            </a:r>
            <a:r>
              <a:rPr lang="en-US" sz="1600" dirty="0">
                <a:solidFill>
                  <a:srgbClr val="000000"/>
                </a:solidFill>
              </a:rPr>
              <a:t> innovation without a “one-size fits all approach”.</a:t>
            </a:r>
          </a:p>
          <a:p>
            <a:pPr defTabSz="931081">
              <a:buClr>
                <a:srgbClr val="002960"/>
              </a:buClr>
              <a:buFont typeface="Wingdings" panose="05000000000000000000" pitchFamily="2" charset="2"/>
              <a:buChar char="§"/>
            </a:pPr>
            <a:endParaRPr lang="en-US" sz="1600" dirty="0">
              <a:solidFill>
                <a:srgbClr val="000000"/>
              </a:solidFill>
            </a:endParaRPr>
          </a:p>
          <a:p>
            <a:pPr defTabSz="931081">
              <a:buClr>
                <a:srgbClr val="002960"/>
              </a:buClr>
              <a:buFont typeface="Wingdings" panose="05000000000000000000" pitchFamily="2" charset="2"/>
              <a:buChar char="§"/>
            </a:pPr>
            <a:r>
              <a:rPr lang="en-US" sz="1600" b="1" dirty="0">
                <a:solidFill>
                  <a:schemeClr val="accent1"/>
                </a:solidFill>
              </a:rPr>
              <a:t>Coordinate</a:t>
            </a:r>
            <a:r>
              <a:rPr lang="en-US" sz="1600" dirty="0">
                <a:solidFill>
                  <a:srgbClr val="000000"/>
                </a:solidFill>
              </a:rPr>
              <a:t> with other local, state, and federal initiatives.</a:t>
            </a:r>
          </a:p>
          <a:p>
            <a:pPr defTabSz="931081">
              <a:buClr>
                <a:srgbClr val="002960"/>
              </a:buClr>
              <a:buFont typeface="Wingdings" panose="05000000000000000000" pitchFamily="2" charset="2"/>
              <a:buChar char="§"/>
            </a:pPr>
            <a:endParaRPr lang="en-US" sz="1600" dirty="0">
              <a:solidFill>
                <a:srgbClr val="000000"/>
              </a:solidFill>
            </a:endParaRPr>
          </a:p>
          <a:p>
            <a:pPr defTabSz="931081">
              <a:buClr>
                <a:srgbClr val="002960"/>
              </a:buClr>
              <a:buFont typeface="Wingdings" panose="05000000000000000000" pitchFamily="2" charset="2"/>
              <a:buChar char="§"/>
            </a:pPr>
            <a:r>
              <a:rPr lang="en-US" sz="1600" b="1" dirty="0">
                <a:solidFill>
                  <a:schemeClr val="accent2"/>
                </a:solidFill>
              </a:rPr>
              <a:t>Minimize</a:t>
            </a:r>
            <a:r>
              <a:rPr lang="en-US" sz="1600" dirty="0">
                <a:solidFill>
                  <a:srgbClr val="000000"/>
                </a:solidFill>
              </a:rPr>
              <a:t> administrative burden and duplication while maximizing the use of existing resources, including data and information.</a:t>
            </a:r>
          </a:p>
          <a:p>
            <a:pPr defTabSz="931081">
              <a:buClr>
                <a:srgbClr val="002960"/>
              </a:buClr>
              <a:buFont typeface="Wingdings" panose="05000000000000000000" pitchFamily="2" charset="2"/>
              <a:buChar char="§"/>
            </a:pPr>
            <a:endParaRPr lang="en-US" sz="1600" dirty="0">
              <a:solidFill>
                <a:srgbClr val="000000"/>
              </a:solidFill>
            </a:endParaRPr>
          </a:p>
          <a:p>
            <a:pPr defTabSz="931081">
              <a:buClr>
                <a:srgbClr val="002960"/>
              </a:buClr>
              <a:buFont typeface="Wingdings" panose="05000000000000000000" pitchFamily="2" charset="2"/>
              <a:buChar char="§"/>
            </a:pPr>
            <a:r>
              <a:rPr lang="en-US" sz="1600" b="1" dirty="0">
                <a:solidFill>
                  <a:schemeClr val="accent3"/>
                </a:solidFill>
              </a:rPr>
              <a:t>Promote</a:t>
            </a:r>
            <a:r>
              <a:rPr lang="en-US" sz="1600" dirty="0">
                <a:solidFill>
                  <a:srgbClr val="000000"/>
                </a:solidFill>
              </a:rPr>
              <a:t> public transparency and accountability in all activities of the HPC.</a:t>
            </a:r>
          </a:p>
          <a:p>
            <a:pPr marL="349601" indent="-349601">
              <a:lnSpc>
                <a:spcPct val="150000"/>
              </a:lnSpc>
            </a:pPr>
            <a:endParaRPr lang="en-US" sz="900" dirty="0"/>
          </a:p>
          <a:p>
            <a:pPr marL="349601" indent="-349601">
              <a:lnSpc>
                <a:spcPct val="90000"/>
              </a:lnSpc>
            </a:pPr>
            <a:endParaRPr lang="en-US" sz="900" dirty="0"/>
          </a:p>
        </p:txBody>
      </p:sp>
      <p:sp>
        <p:nvSpPr>
          <p:cNvPr id="4" name="Slide Number Placeholder 3"/>
          <p:cNvSpPr>
            <a:spLocks noGrp="1"/>
          </p:cNvSpPr>
          <p:nvPr>
            <p:ph type="sldNum" sz="quarter" idx="4294967295"/>
          </p:nvPr>
        </p:nvSpPr>
        <p:spPr>
          <a:xfrm>
            <a:off x="8719602" y="6566446"/>
            <a:ext cx="199240" cy="155496"/>
          </a:xfrm>
          <a:prstGeom prst="rect">
            <a:avLst/>
          </a:prstGeom>
        </p:spPr>
        <p:txBody>
          <a:bodyPr lIns="93276" tIns="46638" rIns="93276" bIns="46638"/>
          <a:lstStyle/>
          <a:p>
            <a:r>
              <a:rPr lang="en-US" dirty="0"/>
              <a:t> </a:t>
            </a:r>
          </a:p>
        </p:txBody>
      </p:sp>
      <p:sp>
        <p:nvSpPr>
          <p:cNvPr id="7" name="Title 1"/>
          <p:cNvSpPr>
            <a:spLocks noGrp="1"/>
          </p:cNvSpPr>
          <p:nvPr>
            <p:ph type="title"/>
          </p:nvPr>
        </p:nvSpPr>
        <p:spPr>
          <a:xfrm>
            <a:off x="381000" y="274638"/>
            <a:ext cx="8458200" cy="639762"/>
          </a:xfrm>
        </p:spPr>
        <p:txBody>
          <a:bodyPr>
            <a:noAutofit/>
          </a:bodyPr>
          <a:lstStyle/>
          <a:p>
            <a:pPr algn="l"/>
            <a:r>
              <a:rPr lang="en-US" sz="1700" b="1" dirty="0"/>
              <a:t>The HPC Approach</a:t>
            </a:r>
          </a:p>
        </p:txBody>
      </p:sp>
    </p:spTree>
    <p:extLst>
      <p:ext uri="{BB962C8B-B14F-4D97-AF65-F5344CB8AC3E}">
        <p14:creationId xmlns:p14="http://schemas.microsoft.com/office/powerpoint/2010/main" val="33613434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HPC Powerpoint template_blank">
  <a:themeElements>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HPC Powerpoint template_blank">
  <a:themeElements>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8F30E8C19AC3449692B3123E884768" ma:contentTypeVersion="10" ma:contentTypeDescription="Create a new document." ma:contentTypeScope="" ma:versionID="3ca0d79882f0d41685724d9f63da4c76">
  <xsd:schema xmlns:xsd="http://www.w3.org/2001/XMLSchema" xmlns:xs="http://www.w3.org/2001/XMLSchema" xmlns:p="http://schemas.microsoft.com/office/2006/metadata/properties" xmlns:ns2="78b4b246-e66f-4de4-aae1-24b99d7b6e2c" xmlns:ns3="d29a8555-db37-4257-91ea-e6d336cdedf2" targetNamespace="http://schemas.microsoft.com/office/2006/metadata/properties" ma:root="true" ma:fieldsID="9d83b4d3762af5e09391a857bf591c6b" ns2:_="" ns3:_="">
    <xsd:import namespace="78b4b246-e66f-4de4-aae1-24b99d7b6e2c"/>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4b246-e66f-4de4-aae1-24b99d7b6e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59E60-5CC2-4A63-8835-4010F6A192CD}">
  <ds:schemaRefs>
    <ds:schemaRef ds:uri="http://schemas.microsoft.com/sharepoint/v3/contenttype/forms"/>
  </ds:schemaRefs>
</ds:datastoreItem>
</file>

<file path=customXml/itemProps2.xml><?xml version="1.0" encoding="utf-8"?>
<ds:datastoreItem xmlns:ds="http://schemas.openxmlformats.org/officeDocument/2006/customXml" ds:itemID="{C4526530-4921-4888-B7A9-07FB0B0176E7}">
  <ds:schemaRefs>
    <ds:schemaRef ds:uri="d29a8555-db37-4257-91ea-e6d336cdedf2"/>
    <ds:schemaRef ds:uri="http://purl.org/dc/elements/1.1/"/>
    <ds:schemaRef ds:uri="http://schemas.microsoft.com/office/2006/metadata/properties"/>
    <ds:schemaRef ds:uri="http://purl.org/dc/terms/"/>
    <ds:schemaRef ds:uri="78b4b246-e66f-4de4-aae1-24b99d7b6e2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9252464-93CA-4E28-AF0C-5A88B7BE7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4b246-e66f-4de4-aae1-24b99d7b6e2c"/>
    <ds:schemaRef ds:uri="d29a8555-db37-4257-91ea-e6d336cde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128721</TotalTime>
  <Words>3584</Words>
  <Application>Microsoft Office PowerPoint</Application>
  <PresentationFormat>On-screen Show (4:3)</PresentationFormat>
  <Paragraphs>379</Paragraphs>
  <Slides>36</Slides>
  <Notes>23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6" baseType="lpstr">
      <vt:lpstr>Arial</vt:lpstr>
      <vt:lpstr>Arial Black</vt:lpstr>
      <vt:lpstr>Calibri</vt:lpstr>
      <vt:lpstr>Century Gothic</vt:lpstr>
      <vt:lpstr>Garamond</vt:lpstr>
      <vt:lpstr>Wingdings</vt:lpstr>
      <vt:lpstr>Default Theme</vt:lpstr>
      <vt:lpstr>3_HPC Powerpoint template_blank</vt:lpstr>
      <vt:lpstr>4_HPC Powerpoint template_blank</vt:lpstr>
      <vt:lpstr>think-cell Slide</vt:lpstr>
      <vt:lpstr>PowerPoint Presentation</vt:lpstr>
      <vt:lpstr>In 2012, Massachusetts became the first state to establish a target for sustainable health care spending growth.</vt:lpstr>
      <vt:lpstr>Health Care Cost Growth Benchmark</vt:lpstr>
      <vt:lpstr>Vision for achieving the health care growth benchmark while improving quality, access, patient engagement, and overall market functioning</vt:lpstr>
      <vt:lpstr>Two independent state agencies work together to monitor the state’s  health care performance and make data-driven policy recommendations</vt:lpstr>
      <vt:lpstr>The HPC: Governance Structure</vt:lpstr>
      <vt:lpstr>Role of the Health Policy Commission’s Advisory Council </vt:lpstr>
      <vt:lpstr>The HPC employs four core strategies to realize its vision of better care, better health, and lower costs for all people of the Commonwealth. </vt:lpstr>
      <vt:lpstr>The HPC Approach</vt:lpstr>
      <vt:lpstr>The HPC employs four core strategies to realize its vision of better care, better health, and lower costs for all people of the Commonwealth. </vt:lpstr>
      <vt:lpstr>From 2012 to 2018, annual health care spending growth averaged 3.4%, below the state benchmark.</vt:lpstr>
      <vt:lpstr>Commercial spending growth in Massachusetts has been below the national rate every year since 2013, generating billions in avoided spending.</vt:lpstr>
      <vt:lpstr>Since 2013, total hospital spending growth (inpatient and outpatient) in Massachusetts has been far below national growth rates</vt:lpstr>
      <vt:lpstr>Unit price increases have moderated, and utilization growth is level, leading to lower cost growth among Massachusetts’ largest insurers.</vt:lpstr>
      <vt:lpstr>Why focus on health care costs? Nearly 40 cents of every additional dollar earned by Massachusetts families between 2016 and 2018 went to health care, more than take home income. </vt:lpstr>
      <vt:lpstr>The HPC employs four core strategies to realize its vision of better care, better health, and lower costs for all people of the Commonwealth. </vt:lpstr>
      <vt:lpstr>Overview of Cost and Market Impact Reviews (CMIRs)</vt:lpstr>
      <vt:lpstr>The HPC tracks five different transaction types, many of which are not typically monitored by states.</vt:lpstr>
      <vt:lpstr>Types of Transactions Noticed</vt:lpstr>
      <vt:lpstr>Factors for Evaluating Cost and Market Impact of Provider Transactions</vt:lpstr>
      <vt:lpstr>Benefits of HPC’s Reviews of Provider Affiliations</vt:lpstr>
      <vt:lpstr>State efforts to reduce cost growth through the benchmark and the work of the HPC continue to receive broad multi-sector stakeholder support</vt:lpstr>
      <vt:lpstr>The HPC makes annual policy recommendations to the Legislature and Governor on opportunities to achieve health care savings.</vt:lpstr>
      <vt:lpstr>Contact Information</vt:lpstr>
      <vt:lpstr>PowerPoint Presentation</vt:lpstr>
      <vt:lpstr>Annual Timeline for HPC and CHIA to Establish the Health Care Cost Growth Benchmark and Evaluate the State’s Performance</vt:lpstr>
      <vt:lpstr>The total number of HPC employees has been stable over the past four years, even as agency responsibilities and activities have grown</vt:lpstr>
      <vt:lpstr>The FY19 budget proposal balances the primary policy priorities of the HPC</vt:lpstr>
      <vt:lpstr>PowerPoint Presentation</vt:lpstr>
      <vt:lpstr>The HPC employs four core strategies to realize its vision of better care, better health, and lower costs for all people of the Commonwealth. </vt:lpstr>
      <vt:lpstr>The HPC is supporting a new the Massachusetts Employer Health Coalition, which is focusing on reducing avoidable ED use. </vt:lpstr>
      <vt:lpstr>The Coalition’s Vision for Achieving Avoidable ED Savings:  Right Care 4 You </vt:lpstr>
      <vt:lpstr>The HPC employs four core strategies to realize its vision of better care, better health, and lower costs for all people of the Commonwealth. </vt:lpstr>
      <vt:lpstr>Through the HPC’s CHART investment program, community hospitals made significant progress in reducing utilization and transforming care. </vt:lpstr>
      <vt:lpstr>CHART Program: Goals and Achievements</vt:lpstr>
      <vt:lpstr>CHART Program: Impact on Reducing Acute Care Utilization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Kloomok</dc:creator>
  <cp:lastModifiedBy>Justine Zayhowski</cp:lastModifiedBy>
  <cp:revision>248</cp:revision>
  <cp:lastPrinted>2019-03-12T20:38:36Z</cp:lastPrinted>
  <dcterms:created xsi:type="dcterms:W3CDTF">2018-12-12T20:57:22Z</dcterms:created>
  <dcterms:modified xsi:type="dcterms:W3CDTF">2020-04-28T20:02:40Z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0x010100738F30E8C19AC3449692B3123E884768</vt:lpwstr>
  </property>
</Properties>
</file>