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45" r:id="rId4"/>
    <p:sldMasterId id="2147483757" r:id="rId5"/>
    <p:sldMasterId id="2147483769" r:id="rId6"/>
    <p:sldMasterId id="2147483781" r:id="rId7"/>
  </p:sldMasterIdLst>
  <p:notesMasterIdLst>
    <p:notesMasterId r:id="rId53"/>
  </p:notesMasterIdLst>
  <p:sldIdLst>
    <p:sldId id="280" r:id="rId8"/>
    <p:sldId id="281" r:id="rId9"/>
    <p:sldId id="317" r:id="rId10"/>
    <p:sldId id="307" r:id="rId11"/>
    <p:sldId id="266" r:id="rId12"/>
    <p:sldId id="265" r:id="rId13"/>
    <p:sldId id="259" r:id="rId14"/>
    <p:sldId id="257" r:id="rId15"/>
    <p:sldId id="262" r:id="rId16"/>
    <p:sldId id="264" r:id="rId17"/>
    <p:sldId id="278" r:id="rId18"/>
    <p:sldId id="279" r:id="rId19"/>
    <p:sldId id="318" r:id="rId20"/>
    <p:sldId id="256" r:id="rId21"/>
    <p:sldId id="287" r:id="rId22"/>
    <p:sldId id="319" r:id="rId23"/>
    <p:sldId id="263" r:id="rId24"/>
    <p:sldId id="267" r:id="rId25"/>
    <p:sldId id="320" r:id="rId26"/>
    <p:sldId id="269" r:id="rId27"/>
    <p:sldId id="270" r:id="rId28"/>
    <p:sldId id="321" r:id="rId29"/>
    <p:sldId id="291" r:id="rId30"/>
    <p:sldId id="274" r:id="rId31"/>
    <p:sldId id="275" r:id="rId32"/>
    <p:sldId id="292" r:id="rId33"/>
    <p:sldId id="322" r:id="rId34"/>
    <p:sldId id="293" r:id="rId35"/>
    <p:sldId id="285" r:id="rId36"/>
    <p:sldId id="283" r:id="rId37"/>
    <p:sldId id="282" r:id="rId38"/>
    <p:sldId id="284" r:id="rId39"/>
    <p:sldId id="295" r:id="rId40"/>
    <p:sldId id="286" r:id="rId41"/>
    <p:sldId id="306" r:id="rId42"/>
    <p:sldId id="304" r:id="rId43"/>
    <p:sldId id="313" r:id="rId44"/>
    <p:sldId id="314" r:id="rId45"/>
    <p:sldId id="315" r:id="rId46"/>
    <p:sldId id="305" r:id="rId47"/>
    <p:sldId id="312" r:id="rId48"/>
    <p:sldId id="311" r:id="rId49"/>
    <p:sldId id="288" r:id="rId50"/>
    <p:sldId id="289" r:id="rId51"/>
    <p:sldId id="290"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Burns" initials="MB" lastIdx="21" clrIdx="0">
    <p:extLst>
      <p:ext uri="{19B8F6BF-5375-455C-9EA6-DF929625EA0E}">
        <p15:presenceInfo xmlns:p15="http://schemas.microsoft.com/office/powerpoint/2012/main" userId="S::mburns@bailit-health.com::c618f2ce-3b45-45fc-84b9-ecdabaf9800a" providerId="AD"/>
      </p:ext>
    </p:extLst>
  </p:cmAuthor>
  <p:cmAuthor id="2" name="Justine Zayhowski" initials="JZ" lastIdx="2" clrIdx="1">
    <p:extLst>
      <p:ext uri="{19B8F6BF-5375-455C-9EA6-DF929625EA0E}">
        <p15:presenceInfo xmlns:p15="http://schemas.microsoft.com/office/powerpoint/2012/main" userId="S::jzayhowski@bailit-health.com::2377d393-ab0f-4e66-8672-ed1beebcd407" providerId="AD"/>
      </p:ext>
    </p:extLst>
  </p:cmAuthor>
  <p:cmAuthor id="3" name="Michael Bailit" initials="MB" lastIdx="39" clrIdx="2">
    <p:extLst>
      <p:ext uri="{19B8F6BF-5375-455C-9EA6-DF929625EA0E}">
        <p15:presenceInfo xmlns:p15="http://schemas.microsoft.com/office/powerpoint/2012/main" userId="S::mbailit@bailit-health.com::6e5c4604-85bf-41ef-8e97-4724b7d565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4268"/>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3AC2DC-94A0-4275-8206-2FBCB137CEDA}" v="2" dt="2020-02-18T20:51:15.0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0318" autoAdjust="0"/>
  </p:normalViewPr>
  <p:slideViewPr>
    <p:cSldViewPr snapToGrid="0">
      <p:cViewPr varScale="1">
        <p:scale>
          <a:sx n="65" d="100"/>
          <a:sy n="65" d="100"/>
        </p:scale>
        <p:origin x="91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nationalacade-my.sharepoint.com/personal/slanford_nashp_org/Documents/5.%20Publications/Slide%20Deck/Tracking%20Slide%20Deck%20Data%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nationalacade.sharepoint.com/Everyone/Legislative%20Tracking/Slide%20Deck/Tracking%20Slide%20Deck%20Data.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600" b="1" i="0" u="none" strike="noStrike" kern="1200" spc="0" normalizeH="0" baseline="0">
                <a:solidFill>
                  <a:srgbClr val="000000"/>
                </a:solidFill>
                <a:latin typeface="+mj-lt"/>
                <a:ea typeface="+mj-ea"/>
                <a:cs typeface="+mj-cs"/>
              </a:defRPr>
            </a:pPr>
            <a:r>
              <a:rPr lang="en-US" sz="1600" b="1" i="0" u="none" strike="noStrike" normalizeH="0" baseline="0" dirty="0">
                <a:solidFill>
                  <a:srgbClr val="000000"/>
                </a:solidFill>
                <a:effectLst/>
              </a:rPr>
              <a:t>Type of Health Care Expenditure as Percentage of US Total National Personal Health Expenditures, 2018</a:t>
            </a:r>
          </a:p>
          <a:p>
            <a:pPr>
              <a:defRPr sz="1600">
                <a:solidFill>
                  <a:srgbClr val="000000"/>
                </a:solidFill>
              </a:defRPr>
            </a:pPr>
            <a:endParaRPr lang="en-US" sz="600" b="1" i="0" u="none" strike="noStrike" normalizeH="0" baseline="0" dirty="0">
              <a:solidFill>
                <a:srgbClr val="000000"/>
              </a:solidFill>
              <a:effectLst/>
            </a:endParaRPr>
          </a:p>
          <a:p>
            <a:pPr>
              <a:defRPr sz="1600">
                <a:solidFill>
                  <a:srgbClr val="000000"/>
                </a:solidFill>
              </a:defRPr>
            </a:pPr>
            <a:r>
              <a:rPr lang="en-US" sz="1400" b="0" i="0" u="none" strike="noStrike" normalizeH="0" baseline="0" dirty="0">
                <a:solidFill>
                  <a:srgbClr val="000000"/>
                </a:solidFill>
                <a:effectLst/>
              </a:rPr>
              <a:t>Hospital, physician and clinical services, and prescription drugs have been within 1 percentage point of their 2018 percentage represented on the charts s</a:t>
            </a:r>
            <a:endParaRPr lang="en-US" sz="1400" b="0" dirty="0">
              <a:solidFill>
                <a:srgbClr val="000000"/>
              </a:solidFill>
            </a:endParaRPr>
          </a:p>
        </c:rich>
      </c:tx>
      <c:overlay val="0"/>
      <c:spPr>
        <a:noFill/>
        <a:ln>
          <a:noFill/>
        </a:ln>
        <a:effectLst/>
      </c:spPr>
      <c:txPr>
        <a:bodyPr rot="0" spcFirstLastPara="1" vertOverflow="ellipsis" vert="horz" wrap="square" anchor="ctr" anchorCtr="1"/>
        <a:lstStyle/>
        <a:p>
          <a:pPr>
            <a:defRPr sz="1600" b="1" i="0" u="none" strike="noStrike" kern="1200" spc="0" normalizeH="0" baseline="0">
              <a:solidFill>
                <a:srgbClr val="000000"/>
              </a:solidFill>
              <a:latin typeface="+mj-lt"/>
              <a:ea typeface="+mj-ea"/>
              <a:cs typeface="+mj-cs"/>
            </a:defRPr>
          </a:pPr>
          <a:endParaRPr lang="en-US"/>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079103784340717"/>
          <c:y val="0.291053896083243"/>
          <c:w val="0.64779982940485947"/>
          <c:h val="0.63225660642329551"/>
        </c:manualLayout>
      </c:layout>
      <c:pie3DChart>
        <c:varyColors val="1"/>
        <c:ser>
          <c:idx val="0"/>
          <c:order val="0"/>
          <c:tx>
            <c:strRef>
              <c:f>Sheet1!$B$1</c:f>
              <c:strCache>
                <c:ptCount val="1"/>
                <c:pt idx="0">
                  <c:v>National Health Expenditure </c:v>
                </c:pt>
              </c:strCache>
            </c:strRef>
          </c:tx>
          <c:dPt>
            <c:idx val="0"/>
            <c:bubble3D val="0"/>
            <c:spPr>
              <a:solidFill>
                <a:srgbClr val="ED4C4D"/>
              </a:solidFill>
              <a:ln w="50800">
                <a:solidFill>
                  <a:schemeClr val="lt1"/>
                </a:solidFill>
              </a:ln>
              <a:effectLst/>
              <a:sp3d contourW="50800">
                <a:contourClr>
                  <a:schemeClr val="lt1"/>
                </a:contourClr>
              </a:sp3d>
            </c:spPr>
            <c:extLst>
              <c:ext xmlns:c16="http://schemas.microsoft.com/office/drawing/2014/chart" uri="{C3380CC4-5D6E-409C-BE32-E72D297353CC}">
                <c16:uniqueId val="{00000004-C23B-A046-9CDB-1020B0733404}"/>
              </c:ext>
            </c:extLst>
          </c:dPt>
          <c:dPt>
            <c:idx val="1"/>
            <c:bubble3D val="0"/>
            <c:spPr>
              <a:solidFill>
                <a:srgbClr val="ED4C4D"/>
              </a:solidFill>
              <a:ln w="50800">
                <a:solidFill>
                  <a:schemeClr val="lt1"/>
                </a:solidFill>
              </a:ln>
              <a:effectLst/>
              <a:sp3d contourW="50800">
                <a:contourClr>
                  <a:schemeClr val="lt1"/>
                </a:contourClr>
              </a:sp3d>
            </c:spPr>
            <c:extLst>
              <c:ext xmlns:c16="http://schemas.microsoft.com/office/drawing/2014/chart" uri="{C3380CC4-5D6E-409C-BE32-E72D297353CC}">
                <c16:uniqueId val="{00000001-C23B-A046-9CDB-1020B0733404}"/>
              </c:ext>
            </c:extLst>
          </c:dPt>
          <c:dPt>
            <c:idx val="2"/>
            <c:bubble3D val="0"/>
            <c:spPr>
              <a:solidFill>
                <a:srgbClr val="ED4C4D"/>
              </a:solidFill>
              <a:ln w="50800">
                <a:solidFill>
                  <a:schemeClr val="lt1"/>
                </a:solidFill>
              </a:ln>
              <a:effectLst/>
              <a:sp3d contourW="50800">
                <a:contourClr>
                  <a:schemeClr val="lt1"/>
                </a:contourClr>
              </a:sp3d>
            </c:spPr>
            <c:extLst>
              <c:ext xmlns:c16="http://schemas.microsoft.com/office/drawing/2014/chart" uri="{C3380CC4-5D6E-409C-BE32-E72D297353CC}">
                <c16:uniqueId val="{00000002-C23B-A046-9CDB-1020B0733404}"/>
              </c:ext>
            </c:extLst>
          </c:dPt>
          <c:dPt>
            <c:idx val="3"/>
            <c:bubble3D val="0"/>
            <c:spPr>
              <a:gradFill>
                <a:gsLst>
                  <a:gs pos="100000">
                    <a:schemeClr val="accent1">
                      <a:shade val="80000"/>
                      <a:lumMod val="60000"/>
                      <a:lumOff val="40000"/>
                    </a:schemeClr>
                  </a:gs>
                  <a:gs pos="0">
                    <a:schemeClr val="accent1">
                      <a:shade val="80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C23B-A046-9CDB-1020B0733404}"/>
              </c:ext>
            </c:extLst>
          </c:dPt>
          <c:dPt>
            <c:idx val="4"/>
            <c:bubble3D val="0"/>
            <c:spPr>
              <a:gradFill>
                <a:gsLst>
                  <a:gs pos="100000">
                    <a:schemeClr val="accent1">
                      <a:shade val="93000"/>
                      <a:lumMod val="60000"/>
                      <a:lumOff val="40000"/>
                    </a:schemeClr>
                  </a:gs>
                  <a:gs pos="0">
                    <a:schemeClr val="accent1">
                      <a:shade val="93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A-C23B-A046-9CDB-1020B0733404}"/>
              </c:ext>
            </c:extLst>
          </c:dPt>
          <c:dPt>
            <c:idx val="5"/>
            <c:bubble3D val="0"/>
            <c:spPr>
              <a:gradFill>
                <a:gsLst>
                  <a:gs pos="100000">
                    <a:schemeClr val="accent1">
                      <a:tint val="94000"/>
                      <a:lumMod val="60000"/>
                      <a:lumOff val="40000"/>
                    </a:schemeClr>
                  </a:gs>
                  <a:gs pos="0">
                    <a:schemeClr val="accent1">
                      <a:tint val="94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9-C23B-A046-9CDB-1020B0733404}"/>
              </c:ext>
            </c:extLst>
          </c:dPt>
          <c:dPt>
            <c:idx val="6"/>
            <c:bubble3D val="0"/>
            <c:spPr>
              <a:gradFill>
                <a:gsLst>
                  <a:gs pos="100000">
                    <a:schemeClr val="accent1">
                      <a:tint val="81000"/>
                      <a:lumMod val="60000"/>
                      <a:lumOff val="40000"/>
                    </a:schemeClr>
                  </a:gs>
                  <a:gs pos="0">
                    <a:schemeClr val="accent1">
                      <a:tint val="81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8-C23B-A046-9CDB-1020B0733404}"/>
              </c:ext>
            </c:extLst>
          </c:dPt>
          <c:dPt>
            <c:idx val="7"/>
            <c:bubble3D val="0"/>
            <c:spPr>
              <a:gradFill>
                <a:gsLst>
                  <a:gs pos="100000">
                    <a:schemeClr val="accent1">
                      <a:tint val="69000"/>
                      <a:lumMod val="60000"/>
                      <a:lumOff val="40000"/>
                    </a:schemeClr>
                  </a:gs>
                  <a:gs pos="0">
                    <a:schemeClr val="accent1">
                      <a:tint val="69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C23B-A046-9CDB-1020B0733404}"/>
              </c:ext>
            </c:extLst>
          </c:dPt>
          <c:dPt>
            <c:idx val="8"/>
            <c:bubble3D val="0"/>
            <c:spPr>
              <a:gradFill>
                <a:gsLst>
                  <a:gs pos="100000">
                    <a:schemeClr val="accent1">
                      <a:tint val="56000"/>
                      <a:lumMod val="60000"/>
                      <a:lumOff val="40000"/>
                    </a:schemeClr>
                  </a:gs>
                  <a:gs pos="0">
                    <a:schemeClr val="accent1">
                      <a:tint val="56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6-C23B-A046-9CDB-1020B0733404}"/>
              </c:ext>
            </c:extLst>
          </c:dPt>
          <c:dPt>
            <c:idx val="9"/>
            <c:bubble3D val="0"/>
            <c:spPr>
              <a:gradFill>
                <a:gsLst>
                  <a:gs pos="100000">
                    <a:schemeClr val="accent1">
                      <a:tint val="43000"/>
                      <a:lumMod val="60000"/>
                      <a:lumOff val="40000"/>
                    </a:schemeClr>
                  </a:gs>
                  <a:gs pos="0">
                    <a:schemeClr val="accent1">
                      <a:tint val="43000"/>
                    </a:schemeClr>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C23B-A046-9CDB-1020B0733404}"/>
              </c:ext>
            </c:extLst>
          </c:dPt>
          <c:dLbls>
            <c:dLbl>
              <c:idx val="0"/>
              <c:tx>
                <c:rich>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fld id="{D785C30B-BCDC-5D4B-8798-DE597B8853FB}" type="CATEGORYNAME">
                      <a:rPr lang="en-US" sz="1300">
                        <a:solidFill>
                          <a:schemeClr val="tx1"/>
                        </a:solidFill>
                      </a:rPr>
                      <a:pPr>
                        <a:defRPr sz="1300" b="1">
                          <a:solidFill>
                            <a:schemeClr val="tx1"/>
                          </a:solidFill>
                        </a:defRPr>
                      </a:pPr>
                      <a:t>[CATEGORY NAME]</a:t>
                    </a:fld>
                    <a:r>
                      <a:rPr lang="en-US" sz="1300" baseline="0">
                        <a:solidFill>
                          <a:schemeClr val="tx1"/>
                        </a:solidFill>
                      </a:rPr>
                      <a:t>
(</a:t>
                    </a:r>
                    <a:fld id="{5B0BBB70-591C-4F4D-AD3D-680C91123889}" type="PERCENTAGE">
                      <a:rPr lang="en-US" sz="1300" baseline="0" smtClean="0">
                        <a:solidFill>
                          <a:schemeClr val="tx1"/>
                        </a:solidFill>
                      </a:rPr>
                      <a:pPr>
                        <a:defRPr sz="1300" b="1">
                          <a:solidFill>
                            <a:schemeClr val="tx1"/>
                          </a:solidFill>
                        </a:defRPr>
                      </a:pPr>
                      <a:t>[PERCENTAGE]</a:t>
                    </a:fld>
                    <a:r>
                      <a:rPr lang="en-US" sz="1300" baseline="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23B-A046-9CDB-1020B0733404}"/>
                </c:ext>
              </c:extLst>
            </c:dLbl>
            <c:dLbl>
              <c:idx val="1"/>
              <c:layout>
                <c:manualLayout>
                  <c:x val="-0.26365342785160911"/>
                  <c:y val="-0.1529034344404902"/>
                </c:manualLayout>
              </c:layout>
              <c:tx>
                <c:rich>
                  <a:bodyPr rot="0" spcFirstLastPara="1" vertOverflow="ellipsis"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fld id="{E8B72970-F4B1-6746-AEFC-1B581F6921F3}" type="CATEGORYNAME">
                      <a:rPr lang="en-US" sz="1300">
                        <a:solidFill>
                          <a:schemeClr val="tx1"/>
                        </a:solidFill>
                      </a:rPr>
                      <a:pPr>
                        <a:defRPr sz="1300" b="1">
                          <a:solidFill>
                            <a:schemeClr val="tx1"/>
                          </a:solidFill>
                        </a:defRPr>
                      </a:pPr>
                      <a:t>[CATEGORY NAME]</a:t>
                    </a:fld>
                    <a:r>
                      <a:rPr lang="en-US" sz="1300" baseline="0">
                        <a:solidFill>
                          <a:schemeClr val="tx1"/>
                        </a:solidFill>
                      </a:rPr>
                      <a:t>
(</a:t>
                    </a:r>
                    <a:fld id="{8B3490C9-AF88-0948-A9DD-2068C2CBCDEA}" type="PERCENTAGE">
                      <a:rPr lang="en-US" sz="1300" baseline="0" smtClean="0">
                        <a:solidFill>
                          <a:schemeClr val="tx1"/>
                        </a:solidFill>
                      </a:rPr>
                      <a:pPr>
                        <a:defRPr sz="1300" b="1">
                          <a:solidFill>
                            <a:schemeClr val="tx1"/>
                          </a:solidFill>
                        </a:defRPr>
                      </a:pPr>
                      <a:t>[PERCENTAGE]</a:t>
                    </a:fld>
                    <a:r>
                      <a:rPr lang="en-US" sz="1300" baseline="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a:defRPr sz="13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477828335714085E-2"/>
                      <c:h val="0.10774212598425197"/>
                    </c:manualLayout>
                  </c15:layout>
                  <c15:dlblFieldTable/>
                  <c15:showDataLabelsRange val="0"/>
                </c:ext>
                <c:ext xmlns:c16="http://schemas.microsoft.com/office/drawing/2014/chart" uri="{C3380CC4-5D6E-409C-BE32-E72D297353CC}">
                  <c16:uniqueId val="{00000001-C23B-A046-9CDB-1020B0733404}"/>
                </c:ext>
              </c:extLst>
            </c:dLbl>
            <c:dLbl>
              <c:idx val="2"/>
              <c:layout>
                <c:manualLayout>
                  <c:x val="0.23371449805335742"/>
                  <c:y val="-0.2742254380020111"/>
                </c:manualLayout>
              </c:layout>
              <c:tx>
                <c:rich>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fld id="{511E52C6-E2B7-A045-88E6-73E6AE2ECB6F}" type="CATEGORYNAME">
                      <a:rPr lang="en-US" sz="1300">
                        <a:solidFill>
                          <a:schemeClr val="tx1"/>
                        </a:solidFill>
                      </a:rPr>
                      <a:pPr>
                        <a:defRPr sz="1300" b="1">
                          <a:solidFill>
                            <a:schemeClr val="tx1"/>
                          </a:solidFill>
                        </a:defRPr>
                      </a:pPr>
                      <a:t>[CATEGORY NAME]</a:t>
                    </a:fld>
                    <a:r>
                      <a:rPr lang="en-US" sz="1300" baseline="0" dirty="0">
                        <a:solidFill>
                          <a:schemeClr val="tx1"/>
                        </a:solidFill>
                      </a:rPr>
                      <a:t>
(</a:t>
                    </a:r>
                    <a:fld id="{2D20D397-DF63-A74C-8619-6182467C52F4}" type="PERCENTAGE">
                      <a:rPr lang="en-US" sz="1300" baseline="0" smtClean="0">
                        <a:solidFill>
                          <a:schemeClr val="tx1"/>
                        </a:solidFill>
                      </a:rPr>
                      <a:pPr>
                        <a:defRPr sz="1300" b="1">
                          <a:solidFill>
                            <a:schemeClr val="tx1"/>
                          </a:solidFill>
                        </a:defRPr>
                      </a:pPr>
                      <a:t>[PERCENTAGE]</a:t>
                    </a:fld>
                    <a:r>
                      <a:rPr lang="en-US" sz="1300" baseline="0" dirty="0">
                        <a:solidFill>
                          <a:schemeClr val="tx1"/>
                        </a:solidFill>
                      </a:rPr>
                      <a:t>)</a:t>
                    </a:r>
                  </a:p>
                </c:rich>
              </c:tx>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23B-A046-9CDB-1020B0733404}"/>
                </c:ext>
              </c:extLst>
            </c:dLbl>
            <c:dLbl>
              <c:idx val="3"/>
              <c:layout>
                <c:manualLayout>
                  <c:x val="-4.4458218129994731E-2"/>
                  <c:y val="-0.117896407480315"/>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B8CC9E43-B4E5-284B-9FB8-2BD6DDB5CF97}" type="CATEGORYNAME">
                      <a:rPr lang="en-US" sz="1200">
                        <a:solidFill>
                          <a:schemeClr val="tx1"/>
                        </a:solidFill>
                      </a:rPr>
                      <a:pPr>
                        <a:defRPr sz="1200">
                          <a:solidFill>
                            <a:schemeClr val="tx1"/>
                          </a:solidFill>
                        </a:defRPr>
                      </a:pPr>
                      <a:t>[CATEGORY NAME]</a:t>
                    </a:fld>
                    <a:r>
                      <a:rPr lang="en-US" sz="1200" baseline="0">
                        <a:solidFill>
                          <a:schemeClr val="tx1"/>
                        </a:solidFill>
                      </a:rPr>
                      <a:t>
(</a:t>
                    </a:r>
                    <a:fld id="{755F099B-D1E8-8448-BA83-7D33A920E57E}" type="PERCENTAGE">
                      <a:rPr lang="en-US" sz="1200" baseline="0" smtClean="0">
                        <a:solidFill>
                          <a:schemeClr val="tx1"/>
                        </a:solidFill>
                      </a:rPr>
                      <a:pPr>
                        <a:defRPr sz="1200">
                          <a:solidFill>
                            <a:schemeClr val="tx1"/>
                          </a:solidFill>
                        </a:defRPr>
                      </a:pPr>
                      <a:t>[PERCENTAGE]</a:t>
                    </a:fld>
                    <a:r>
                      <a:rPr lang="en-US" sz="1200" baseline="0">
                        <a:solidFill>
                          <a:schemeClr val="tx1"/>
                        </a:solidFill>
                      </a:rPr>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8.6514082011092772E-2"/>
                      <c:h val="0.14347439936287207"/>
                    </c:manualLayout>
                  </c15:layout>
                  <c15:dlblFieldTable/>
                  <c15:showDataLabelsRange val="0"/>
                </c:ext>
                <c:ext xmlns:c16="http://schemas.microsoft.com/office/drawing/2014/chart" uri="{C3380CC4-5D6E-409C-BE32-E72D297353CC}">
                  <c16:uniqueId val="{00000003-C23B-A046-9CDB-1020B0733404}"/>
                </c:ext>
              </c:extLst>
            </c:dLbl>
            <c:dLbl>
              <c:idx val="4"/>
              <c:layout>
                <c:manualLayout>
                  <c:x val="-5.6423171212625765E-2"/>
                  <c:y val="-2.435039370078744E-2"/>
                </c:manualLayout>
              </c:layout>
              <c:tx>
                <c:rich>
                  <a:bodyPr/>
                  <a:lstStyle/>
                  <a:p>
                    <a:fld id="{776554C7-A0DE-274D-8A32-DEF6ABD9B864}" type="CATEGORYNAME">
                      <a:rPr lang="en-US"/>
                      <a:pPr/>
                      <a:t>[CATEGORY NAME]</a:t>
                    </a:fld>
                    <a:r>
                      <a:rPr lang="en-US" baseline="0"/>
                      <a:t>
(</a:t>
                    </a:r>
                    <a:fld id="{C75FB8B6-206C-D844-8174-D48F16B070BC}" type="PERCENTAGE">
                      <a:rPr lang="en-US" baseline="0" smtClean="0"/>
                      <a:pPr/>
                      <a:t>[PERCENTAGE]</a:t>
                    </a:fld>
                    <a:r>
                      <a:rPr lang="en-US" baseline="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C23B-A046-9CDB-1020B0733404}"/>
                </c:ext>
              </c:extLst>
            </c:dLbl>
            <c:dLbl>
              <c:idx val="5"/>
              <c:layout>
                <c:manualLayout>
                  <c:x val="-8.0911132054296939E-2"/>
                  <c:y val="-5.8075459317585301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EA69C03A-C5E3-2F4E-8492-169E77A809D2}" type="CATEGORYNAME">
                      <a:rPr lang="en-US" sz="1200" smtClean="0"/>
                      <a:pPr>
                        <a:defRPr sz="1200">
                          <a:solidFill>
                            <a:schemeClr val="tx1"/>
                          </a:solidFill>
                        </a:defRPr>
                      </a:pPr>
                      <a:t>[CATEGORY NAME]</a:t>
                    </a:fld>
                    <a:r>
                      <a:rPr lang="en-US" sz="1200" baseline="0" dirty="0"/>
                      <a:t>
(</a:t>
                    </a:r>
                    <a:fld id="{02FFD16D-C8AF-3A4D-8380-568BE94F67D3}" type="PERCENTAGE">
                      <a:rPr lang="en-US" sz="1200" baseline="0" smtClean="0"/>
                      <a:pPr>
                        <a:defRPr sz="1200">
                          <a:solidFill>
                            <a:schemeClr val="tx1"/>
                          </a:solidFill>
                        </a:defRPr>
                      </a:pPr>
                      <a:t>[PERCENTAGE]</a:t>
                    </a:fld>
                    <a:r>
                      <a:rPr lang="en-US" sz="1200" baseline="0" dirty="0"/>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5228982879343553"/>
                      <c:h val="0.10620472440944882"/>
                    </c:manualLayout>
                  </c15:layout>
                  <c15:dlblFieldTable/>
                  <c15:showDataLabelsRange val="0"/>
                </c:ext>
                <c:ext xmlns:c16="http://schemas.microsoft.com/office/drawing/2014/chart" uri="{C3380CC4-5D6E-409C-BE32-E72D297353CC}">
                  <c16:uniqueId val="{00000009-C23B-A046-9CDB-1020B0733404}"/>
                </c:ext>
              </c:extLst>
            </c:dLbl>
            <c:dLbl>
              <c:idx val="6"/>
              <c:layout>
                <c:manualLayout>
                  <c:x val="-5.8709207089392895E-2"/>
                  <c:y val="-7.3726870078740153E-2"/>
                </c:manualLayout>
              </c:layout>
              <c:tx>
                <c:rich>
                  <a:bodyPr/>
                  <a:lstStyle/>
                  <a:p>
                    <a:fld id="{CBD096B6-91F8-F449-927E-DF96BCE512E4}" type="CATEGORYNAME">
                      <a:rPr lang="en-US"/>
                      <a:pPr/>
                      <a:t>[CATEGORY NAME]</a:t>
                    </a:fld>
                    <a:r>
                      <a:rPr lang="en-US" baseline="0"/>
                      <a:t>
(</a:t>
                    </a:r>
                    <a:fld id="{EF5F19F2-5C3E-3A44-BCB6-B7B49D209A20}" type="PERCENTAGE">
                      <a:rPr lang="en-US" baseline="0" smtClean="0"/>
                      <a:pPr/>
                      <a:t>[PERCENTAGE]</a:t>
                    </a:fld>
                    <a:r>
                      <a:rPr lang="en-US" baseline="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C23B-A046-9CDB-1020B0733404}"/>
                </c:ext>
              </c:extLst>
            </c:dLbl>
            <c:dLbl>
              <c:idx val="7"/>
              <c:layout>
                <c:manualLayout>
                  <c:x val="-5.2858839764240384E-2"/>
                  <c:y val="-6.8331036745406817E-2"/>
                </c:manualLayout>
              </c:layout>
              <c:tx>
                <c:rich>
                  <a:bodyPr/>
                  <a:lstStyle/>
                  <a:p>
                    <a:fld id="{FC6A0842-0577-5344-B05A-2CB7F0CD185F}" type="CATEGORYNAME">
                      <a:rPr lang="en-US"/>
                      <a:pPr/>
                      <a:t>[CATEGORY NAME]</a:t>
                    </a:fld>
                    <a:r>
                      <a:rPr lang="en-US" baseline="0"/>
                      <a:t>
(</a:t>
                    </a:r>
                    <a:fld id="{8CF82F46-AE51-6E4C-90A6-88D7F8F02BD2}" type="PERCENTAGE">
                      <a:rPr lang="en-US" baseline="0" smtClean="0"/>
                      <a:pPr/>
                      <a:t>[PERCENTAGE]</a:t>
                    </a:fld>
                    <a:r>
                      <a:rPr lang="en-US" baseline="0"/>
                      <a:t>)</a:t>
                    </a:r>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C23B-A046-9CDB-1020B0733404}"/>
                </c:ext>
              </c:extLst>
            </c:dLbl>
            <c:dLbl>
              <c:idx val="8"/>
              <c:layout>
                <c:manualLayout>
                  <c:x val="1.9301583528933301E-2"/>
                  <c:y val="-3.717765748031495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8732E03C-F16F-9F49-97D7-2FA39B77B178}" type="CATEGORYNAME">
                      <a:rPr lang="en-US" sz="1200"/>
                      <a:pPr>
                        <a:defRPr sz="1200">
                          <a:solidFill>
                            <a:schemeClr val="tx1"/>
                          </a:solidFill>
                        </a:defRPr>
                      </a:pPr>
                      <a:t>[CATEGORY NAME]</a:t>
                    </a:fld>
                    <a:r>
                      <a:rPr lang="en-US" sz="1200" baseline="0"/>
                      <a:t>
(</a:t>
                    </a:r>
                    <a:fld id="{86F615F2-0C93-DE45-883A-C6F9ADC1B475}" type="PERCENTAGE">
                      <a:rPr lang="en-US" sz="1200" baseline="0" smtClean="0"/>
                      <a:pPr>
                        <a:defRPr sz="1200">
                          <a:solidFill>
                            <a:schemeClr val="tx1"/>
                          </a:solidFill>
                        </a:defRPr>
                      </a:pPr>
                      <a:t>[PERCENTAGE]</a:t>
                    </a:fld>
                    <a:r>
                      <a:rPr lang="en-US" sz="1200" baseline="0"/>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2684016060923445"/>
                      <c:h val="0.10105775738581847"/>
                    </c:manualLayout>
                  </c15:layout>
                  <c15:dlblFieldTable/>
                  <c15:showDataLabelsRange val="0"/>
                </c:ext>
                <c:ext xmlns:c16="http://schemas.microsoft.com/office/drawing/2014/chart" uri="{C3380CC4-5D6E-409C-BE32-E72D297353CC}">
                  <c16:uniqueId val="{00000006-C23B-A046-9CDB-1020B0733404}"/>
                </c:ext>
              </c:extLst>
            </c:dLbl>
            <c:dLbl>
              <c:idx val="9"/>
              <c:layout>
                <c:manualLayout>
                  <c:x val="7.3688748298927381E-2"/>
                  <c:y val="-2.8273293963254592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fld id="{20BFDB1E-E90D-A34D-92CE-93140A6BCFB1}" type="CATEGORYNAME">
                      <a:rPr lang="en-US" sz="1200"/>
                      <a:pPr>
                        <a:defRPr sz="1200">
                          <a:solidFill>
                            <a:schemeClr val="tx1"/>
                          </a:solidFill>
                        </a:defRPr>
                      </a:pPr>
                      <a:t>[CATEGORY NAME]</a:t>
                    </a:fld>
                    <a:r>
                      <a:rPr lang="en-US" sz="1200" baseline="0"/>
                      <a:t>
(</a:t>
                    </a:r>
                    <a:fld id="{98A3288C-F5D3-F547-99D6-B6C9A11EF77F}" type="PERCENTAGE">
                      <a:rPr lang="en-US" sz="1200" baseline="0" smtClean="0"/>
                      <a:pPr>
                        <a:defRPr sz="1200">
                          <a:solidFill>
                            <a:schemeClr val="tx1"/>
                          </a:solidFill>
                        </a:defRPr>
                      </a:pPr>
                      <a:t>[PERCENTAGE]</a:t>
                    </a:fld>
                    <a:r>
                      <a:rPr lang="en-US" sz="1200" baseline="0"/>
                      <a:t>)</a:t>
                    </a:r>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13115657984599829"/>
                      <c:h val="9.9784826624553888E-2"/>
                    </c:manualLayout>
                  </c15:layout>
                  <c15:dlblFieldTable/>
                  <c15:showDataLabelsRange val="0"/>
                </c:ext>
                <c:ext xmlns:c16="http://schemas.microsoft.com/office/drawing/2014/chart" uri="{C3380CC4-5D6E-409C-BE32-E72D297353CC}">
                  <c16:uniqueId val="{00000005-C23B-A046-9CDB-1020B0733404}"/>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Prescription Drugs</c:v>
                </c:pt>
                <c:pt idx="1">
                  <c:v>Hospital</c:v>
                </c:pt>
                <c:pt idx="2">
                  <c:v>Physician &amp; Clinical Services </c:v>
                </c:pt>
                <c:pt idx="3">
                  <c:v>Other Professional Services </c:v>
                </c:pt>
                <c:pt idx="4">
                  <c:v>Dental Services</c:v>
                </c:pt>
                <c:pt idx="5">
                  <c:v>Other Health Residential &amp; Personal Care</c:v>
                </c:pt>
                <c:pt idx="6">
                  <c:v>Home Health Care</c:v>
                </c:pt>
                <c:pt idx="7">
                  <c:v>Long Term Care</c:v>
                </c:pt>
                <c:pt idx="8">
                  <c:v>Durable Medical Equipment</c:v>
                </c:pt>
                <c:pt idx="9">
                  <c:v>Other Non-Durable Medical Equipment</c:v>
                </c:pt>
              </c:strCache>
            </c:strRef>
          </c:cat>
          <c:val>
            <c:numRef>
              <c:f>Sheet1!$B$2:$B$11</c:f>
              <c:numCache>
                <c:formatCode>0.00%</c:formatCode>
                <c:ptCount val="10"/>
                <c:pt idx="0">
                  <c:v>0.10892537798731913</c:v>
                </c:pt>
                <c:pt idx="1">
                  <c:v>0.38751422532921476</c:v>
                </c:pt>
                <c:pt idx="2">
                  <c:v>0.23592911721671272</c:v>
                </c:pt>
                <c:pt idx="3">
                  <c:v>3.3783124695171515E-2</c:v>
                </c:pt>
                <c:pt idx="4">
                  <c:v>4.4090391806210369E-2</c:v>
                </c:pt>
                <c:pt idx="5">
                  <c:v>6.2298813201105509E-2</c:v>
                </c:pt>
                <c:pt idx="6">
                  <c:v>3.3230369045683626E-2</c:v>
                </c:pt>
                <c:pt idx="7">
                  <c:v>5.4787839375711266E-2</c:v>
                </c:pt>
                <c:pt idx="8">
                  <c:v>1.7850755974638269E-2</c:v>
                </c:pt>
                <c:pt idx="9">
                  <c:v>2.1589985368232808E-2</c:v>
                </c:pt>
              </c:numCache>
            </c:numRef>
          </c:val>
          <c:extLst>
            <c:ext xmlns:c16="http://schemas.microsoft.com/office/drawing/2014/chart" uri="{C3380CC4-5D6E-409C-BE32-E72D297353CC}">
              <c16:uniqueId val="{00000000-C23B-A046-9CDB-1020B0733404}"/>
            </c:ext>
          </c:extLst>
        </c:ser>
        <c:dLbls>
          <c:showLegendKey val="0"/>
          <c:showVal val="0"/>
          <c:showCatName val="1"/>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t>Rx Cost Bills Enacted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'Rx Bills Enacted'!$A$3</c:f>
              <c:strCache>
                <c:ptCount val="1"/>
                <c:pt idx="0">
                  <c:v>Enacted</c:v>
                </c:pt>
              </c:strCache>
            </c:strRef>
          </c:tx>
          <c:spPr>
            <a:solidFill>
              <a:schemeClr val="accent6"/>
            </a:solidFill>
            <a:ln>
              <a:noFill/>
            </a:ln>
            <a:effectLst/>
          </c:spPr>
          <c:invertIfNegative val="0"/>
          <c:trendline>
            <c:spPr>
              <a:ln w="19050" cap="rnd">
                <a:solidFill>
                  <a:schemeClr val="accent6"/>
                </a:solidFill>
                <a:prstDash val="sysDot"/>
              </a:ln>
              <a:effectLst/>
            </c:spPr>
            <c:trendlineType val="linear"/>
            <c:dispRSqr val="0"/>
            <c:dispEq val="0"/>
          </c:trendline>
          <c:cat>
            <c:numRef>
              <c:f>'Rx Bills Enacted'!$B$2:$D$2</c:f>
              <c:numCache>
                <c:formatCode>General</c:formatCode>
                <c:ptCount val="3"/>
                <c:pt idx="0">
                  <c:v>2017</c:v>
                </c:pt>
                <c:pt idx="1">
                  <c:v>2018</c:v>
                </c:pt>
                <c:pt idx="2">
                  <c:v>2019</c:v>
                </c:pt>
              </c:numCache>
            </c:numRef>
          </c:cat>
          <c:val>
            <c:numRef>
              <c:f>'Rx Bills Enacted'!$B$3:$D$3</c:f>
              <c:numCache>
                <c:formatCode>General</c:formatCode>
                <c:ptCount val="3"/>
                <c:pt idx="0">
                  <c:v>18</c:v>
                </c:pt>
                <c:pt idx="1">
                  <c:v>35</c:v>
                </c:pt>
                <c:pt idx="2">
                  <c:v>62</c:v>
                </c:pt>
              </c:numCache>
            </c:numRef>
          </c:val>
          <c:extLst>
            <c:ext xmlns:c16="http://schemas.microsoft.com/office/drawing/2014/chart" uri="{C3380CC4-5D6E-409C-BE32-E72D297353CC}">
              <c16:uniqueId val="{00000001-B33F-794E-AEFB-4CA5BD543A5D}"/>
            </c:ext>
          </c:extLst>
        </c:ser>
        <c:dLbls>
          <c:showLegendKey val="0"/>
          <c:showVal val="0"/>
          <c:showCatName val="0"/>
          <c:showSerName val="0"/>
          <c:showPercent val="0"/>
          <c:showBubbleSize val="0"/>
        </c:dLbls>
        <c:gapWidth val="219"/>
        <c:overlap val="-27"/>
        <c:axId val="1542805183"/>
        <c:axId val="1542518335"/>
      </c:barChart>
      <c:catAx>
        <c:axId val="154280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2518335"/>
        <c:crosses val="autoZero"/>
        <c:auto val="1"/>
        <c:lblAlgn val="ctr"/>
        <c:lblOffset val="100"/>
        <c:noMultiLvlLbl val="0"/>
      </c:catAx>
      <c:valAx>
        <c:axId val="15425183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428051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Number of States with PBM Requirements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PBMs!$B$1:$H$1</c:f>
              <c:strCache>
                <c:ptCount val="7"/>
                <c:pt idx="0">
                  <c:v>Total rebates</c:v>
                </c:pt>
                <c:pt idx="1">
                  <c:v>Rebates retained by PBM</c:v>
                </c:pt>
                <c:pt idx="2">
                  <c:v>Rebates PBMs did/did not pass through to insurer</c:v>
                </c:pt>
                <c:pt idx="3">
                  <c:v>Rebates passed through  to enrollees at point of sale</c:v>
                </c:pt>
                <c:pt idx="4">
                  <c:v>Amount paid for pharmacy services</c:v>
                </c:pt>
                <c:pt idx="5">
                  <c:v>Administrative fees received by PBM</c:v>
                </c:pt>
                <c:pt idx="6">
                  <c:v>Highest, lowest, and mean aggregate retained rebate percentage</c:v>
                </c:pt>
              </c:strCache>
            </c:strRef>
          </c:cat>
          <c:val>
            <c:numRef>
              <c:f>PBMs!$B$2:$H$2</c:f>
              <c:numCache>
                <c:formatCode>General</c:formatCode>
                <c:ptCount val="7"/>
                <c:pt idx="0">
                  <c:v>8</c:v>
                </c:pt>
                <c:pt idx="1">
                  <c:v>4</c:v>
                </c:pt>
                <c:pt idx="2">
                  <c:v>6</c:v>
                </c:pt>
                <c:pt idx="3">
                  <c:v>2</c:v>
                </c:pt>
                <c:pt idx="4">
                  <c:v>3</c:v>
                </c:pt>
                <c:pt idx="5">
                  <c:v>3</c:v>
                </c:pt>
                <c:pt idx="6">
                  <c:v>3</c:v>
                </c:pt>
              </c:numCache>
            </c:numRef>
          </c:val>
          <c:extLst>
            <c:ext xmlns:c16="http://schemas.microsoft.com/office/drawing/2014/chart" uri="{C3380CC4-5D6E-409C-BE32-E72D297353CC}">
              <c16:uniqueId val="{00000000-3D25-6945-B086-BBCF131663C5}"/>
            </c:ext>
          </c:extLst>
        </c:ser>
        <c:dLbls>
          <c:dLblPos val="inEnd"/>
          <c:showLegendKey val="0"/>
          <c:showVal val="1"/>
          <c:showCatName val="0"/>
          <c:showSerName val="0"/>
          <c:showPercent val="0"/>
          <c:showBubbleSize val="0"/>
        </c:dLbls>
        <c:gapWidth val="182"/>
        <c:axId val="1610268383"/>
        <c:axId val="1610451855"/>
      </c:barChart>
      <c:catAx>
        <c:axId val="161026838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10451855"/>
        <c:crosses val="autoZero"/>
        <c:auto val="1"/>
        <c:lblAlgn val="ctr"/>
        <c:lblOffset val="100"/>
        <c:noMultiLvlLbl val="0"/>
      </c:catAx>
      <c:valAx>
        <c:axId val="161045185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161026838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53EC56-CECA-443B-B578-BD2C76F49B15}" type="datetimeFigureOut">
              <a:rPr lang="en-US" smtClean="0"/>
              <a:t>2/23/2020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ABFF34-4E4C-47C4-BB1F-F6A660910A80}" type="slidenum">
              <a:rPr lang="en-US" smtClean="0"/>
              <a:t>‹#›</a:t>
            </a:fld>
            <a:endParaRPr lang="en-US"/>
          </a:p>
        </p:txBody>
      </p:sp>
    </p:spTree>
    <p:extLst>
      <p:ext uri="{BB962C8B-B14F-4D97-AF65-F5344CB8AC3E}">
        <p14:creationId xmlns:p14="http://schemas.microsoft.com/office/powerpoint/2010/main" val="2612250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Commercial self-insured patients who were identified as carved out (most of these were BCBSRI patients) have been excluded.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2018 Medicare non-medical pharmacy data were excluded because the Part D data for 2018 are greatly lagged compared to the medical claims, and Brown doesn't have it yet.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Medicare patients with no claims were excluded from the analysis. Most of these probably have pharmacy coverage through non-Part D sources, or elected not to purchase Part 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numbers are very small in Medicaid FFS, and so are probably ignorable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increase in the PMPM for Duals from 2016 to 2017 is very strange, but that is what the data show. </a:t>
            </a:r>
          </a:p>
          <a:p>
            <a:endParaRPr lang="en-US" dirty="0"/>
          </a:p>
        </p:txBody>
      </p:sp>
      <p:sp>
        <p:nvSpPr>
          <p:cNvPr id="4" name="Slide Number Placeholder 3"/>
          <p:cNvSpPr>
            <a:spLocks noGrp="1"/>
          </p:cNvSpPr>
          <p:nvPr>
            <p:ph type="sldNum" sz="quarter" idx="5"/>
          </p:nvPr>
        </p:nvSpPr>
        <p:spPr/>
        <p:txBody>
          <a:bodyPr/>
          <a:lstStyle/>
          <a:p>
            <a:fld id="{88ABFF34-4E4C-47C4-BB1F-F6A660910A80}" type="slidenum">
              <a:rPr lang="en-US" smtClean="0"/>
              <a:t>3</a:t>
            </a:fld>
            <a:endParaRPr lang="en-US"/>
          </a:p>
        </p:txBody>
      </p:sp>
    </p:spTree>
    <p:extLst>
      <p:ext uri="{BB962C8B-B14F-4D97-AF65-F5344CB8AC3E}">
        <p14:creationId xmlns:p14="http://schemas.microsoft.com/office/powerpoint/2010/main" val="2608175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687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4986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price per tablet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592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57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65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and</a:t>
            </a:r>
            <a:r>
              <a:rPr lang="en-US" baseline="0" dirty="0"/>
              <a:t> thank</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7C052-5227-D84F-9C8B-6E423006A71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035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5FFF53-FDB2-2F47-B840-233C6159AF9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8191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50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344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err="1"/>
              <a:t>Zolgensma</a:t>
            </a:r>
            <a:r>
              <a:rPr lang="en-US" dirty="0"/>
              <a:t> – gene therapy drug that treats spinal muscular atrophy</a:t>
            </a:r>
          </a:p>
          <a:p>
            <a:pPr lvl="1"/>
            <a:r>
              <a:rPr lang="en-US" dirty="0" err="1"/>
              <a:t>Luxturna</a:t>
            </a:r>
            <a:r>
              <a:rPr lang="en-US" dirty="0"/>
              <a:t> – gene therapy drug that can cure rare blindness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3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2262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Thresholds for reporting have been tested by data experts and are expected to yield reporting on approx. 30 brand name and 30 generic drugs. They include:</a:t>
            </a:r>
          </a:p>
          <a:p>
            <a:pPr lvl="1"/>
            <a:r>
              <a:rPr lang="en-US" sz="2200" dirty="0"/>
              <a:t>Brand-name: 20% increase per wholesale acquisition cost (WAC) unit over 12 months</a:t>
            </a:r>
          </a:p>
          <a:p>
            <a:pPr lvl="1"/>
            <a:r>
              <a:rPr lang="en-US" sz="2200" dirty="0"/>
              <a:t>Generics: a WAC unit price of $10 or more with a 20% WAC unit increase over 12 months</a:t>
            </a:r>
          </a:p>
          <a:p>
            <a:pPr lvl="1"/>
            <a:r>
              <a:rPr lang="en-US" sz="2200" dirty="0"/>
              <a:t>New drugs: a WAC of $670 or greater</a:t>
            </a:r>
          </a:p>
          <a:p>
            <a:pPr lvl="1"/>
            <a:r>
              <a:rPr lang="en-US" sz="2200" dirty="0"/>
              <a:t>Insurers: top 25 drugs from the past year, representing greatest total spending and the highest year-over-year increase</a:t>
            </a:r>
          </a:p>
          <a:p>
            <a:pPr lvl="1"/>
            <a:r>
              <a:rPr lang="en-US" sz="2200" dirty="0"/>
              <a:t>PBMs and wholesalers: Rebates on top 25 drugs reported by insurers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219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E2C6DE-085B-E541-BA0F-2535AB182A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96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2306356"/>
            <a:ext cx="10058400" cy="2018755"/>
          </a:xfrm>
        </p:spPr>
        <p:txBody>
          <a:bodyPr anchor="b">
            <a:normAutofit/>
          </a:bodyPr>
          <a:lstStyle>
            <a:lvl1pPr algn="ctr">
              <a:lnSpc>
                <a:spcPct val="85000"/>
              </a:lnSpc>
              <a:defRPr sz="8000" spc="-50" baseline="0">
                <a:solidFill>
                  <a:srgbClr val="1D4268"/>
                </a:solidFill>
              </a:defRPr>
            </a:lvl1pPr>
          </a:lstStyle>
          <a:p>
            <a:r>
              <a:rPr lang="en-US"/>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ctr">
              <a:buNone/>
              <a:defRPr sz="2400" cap="all" spc="200" baseline="0">
                <a:solidFill>
                  <a:schemeClr val="tx2">
                    <a:lumMod val="50000"/>
                  </a:schemeClr>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CD81651D-A16F-4C37-9A39-C199241A6C01}" type="datetime1">
              <a:rPr lang="en-US" smtClean="0"/>
              <a:pPr/>
              <a:t>2/23/2020</a:t>
            </a:fld>
            <a:endParaRPr lang="en-US"/>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image1.jpeg">
            <a:extLst>
              <a:ext uri="{FF2B5EF4-FFF2-40B4-BE49-F238E27FC236}">
                <a16:creationId xmlns:a16="http://schemas.microsoft.com/office/drawing/2014/main" id="{3AE31069-7D15-41AE-B081-49D9D66454A6}"/>
              </a:ext>
            </a:extLst>
          </p:cNvPr>
          <p:cNvPicPr/>
          <p:nvPr userDrawn="1"/>
        </p:nvPicPr>
        <p:blipFill>
          <a:blip r:embed="rId2" cstate="print"/>
          <a:stretch>
            <a:fillRect/>
          </a:stretch>
        </p:blipFill>
        <p:spPr>
          <a:xfrm>
            <a:off x="3803559" y="23154"/>
            <a:ext cx="4584882" cy="2120039"/>
          </a:xfrm>
          <a:prstGeom prst="rect">
            <a:avLst/>
          </a:prstGeom>
        </p:spPr>
      </p:pic>
    </p:spTree>
    <p:extLst>
      <p:ext uri="{BB962C8B-B14F-4D97-AF65-F5344CB8AC3E}">
        <p14:creationId xmlns:p14="http://schemas.microsoft.com/office/powerpoint/2010/main" val="343144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2/23/2020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143794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lvl1pPr>
              <a:defRPr>
                <a:solidFill>
                  <a:srgbClr val="1D4268"/>
                </a:solidFill>
              </a:defRPr>
            </a:lvl1pPr>
          </a:lstStyle>
          <a:p>
            <a:r>
              <a:rPr lang="en-US"/>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2D29EBE-4401-477E-931E-805A5A3AC7CC}" type="datetime1">
              <a:rPr lang="en-US" smtClean="0"/>
              <a:pPr/>
              <a:t>2/23/2020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3700970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41B5C302-2967-466F-AB87-32FBE3DC0034}"/>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3272A2D9-1C29-4931-84D9-8E396571BC4B}"/>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1682222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B8AF59CA-9A0A-4708-991B-9EA712BC766F}"/>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504384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4839BFF-9ECC-457E-A89E-D80634445C7D}"/>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F63434C9-75F2-4FBE-AAB5-8DD0AE09F3D5}"/>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4290004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7590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2037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584951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Slide Number Placeholder 5">
            <a:extLst>
              <a:ext uri="{FF2B5EF4-FFF2-40B4-BE49-F238E27FC236}">
                <a16:creationId xmlns:a16="http://schemas.microsoft.com/office/drawing/2014/main" id="{E5C79C45-808A-49F1-9C82-72DF978C382C}"/>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5C6FB3CA-FE55-4F81-BE76-EBD293AF20D2}"/>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2783203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4800600" y="6459785"/>
            <a:ext cx="5099858" cy="365125"/>
          </a:xfrm>
          <a:prstGeom prst="rect">
            <a:avLst/>
          </a:prstGeom>
        </p:spPr>
        <p:txBody>
          <a:bodyPr/>
          <a:lstStyle>
            <a:lvl1pPr algn="l">
              <a:defRPr>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344068"/>
                </a:solidFill>
                <a:effectLst/>
                <a:uLnTx/>
                <a:uFillTx/>
                <a:latin typeface="Calibri"/>
                <a:ea typeface="+mn-ea"/>
                <a:cs typeface="+mn-cs"/>
              </a:rPr>
              <a:t>State of Rhode Island  Support provided by the  Peterson Center on Healthcare</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344068"/>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344068"/>
              </a:solidFill>
              <a:effectLst/>
              <a:uLnTx/>
              <a:uFillTx/>
              <a:latin typeface="Calibri"/>
              <a:ea typeface="+mn-ea"/>
              <a:cs typeface="+mn-cs"/>
            </a:endParaRPr>
          </a:p>
        </p:txBody>
      </p:sp>
    </p:spTree>
    <p:extLst>
      <p:ext uri="{BB962C8B-B14F-4D97-AF65-F5344CB8AC3E}">
        <p14:creationId xmlns:p14="http://schemas.microsoft.com/office/powerpoint/2010/main" val="2595119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solidFill>
                  <a:srgbClr val="1D4268"/>
                </a:solidFill>
              </a:defRPr>
            </a:lvl1pPr>
          </a:lstStyle>
          <a:p>
            <a:r>
              <a:rPr lang="en-US"/>
              <a:t>Click to edit Master title style</a:t>
            </a:r>
          </a:p>
        </p:txBody>
      </p:sp>
      <p:sp>
        <p:nvSpPr>
          <p:cNvPr id="3" name="Content Placeholder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D24412-2748-4BFF-BC48-DB209666C6CF}" type="datetime1">
              <a:rPr lang="en-US" smtClean="0"/>
              <a:pPr/>
              <a:t>2/23/2020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6716317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Slide Number Placeholder 5">
            <a:extLst>
              <a:ext uri="{FF2B5EF4-FFF2-40B4-BE49-F238E27FC236}">
                <a16:creationId xmlns:a16="http://schemas.microsoft.com/office/drawing/2014/main" id="{77930D2F-DBF3-4165-897C-F4EF71BF2188}"/>
              </a:ext>
            </a:extLst>
          </p:cNvPr>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
        <p:nvSpPr>
          <p:cNvPr id="11" name="Footer Placeholder 3">
            <a:extLst>
              <a:ext uri="{FF2B5EF4-FFF2-40B4-BE49-F238E27FC236}">
                <a16:creationId xmlns:a16="http://schemas.microsoft.com/office/drawing/2014/main" id="{BAB244DF-19AB-4763-9464-2A8D205EEC9B}"/>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6502845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02369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81751DFF-58CF-49E1-B757-841659A05350}"/>
              </a:ext>
            </a:extLst>
          </p:cNvPr>
          <p:cNvSpPr txBox="1">
            <a:spLocks/>
          </p:cNvSpPr>
          <p:nvPr userDrawn="1"/>
        </p:nvSpPr>
        <p:spPr>
          <a:xfrm>
            <a:off x="9900458" y="6459785"/>
            <a:ext cx="1312025" cy="365125"/>
          </a:xfrm>
          <a:prstGeom prst="rect">
            <a:avLst/>
          </a:prstGeom>
        </p:spPr>
        <p:txBody>
          <a:bodyPr vert="horz" lIns="91440" tIns="45720" rIns="91440" bIns="45720" rtlCol="0" anchor="ctr"/>
          <a:lstStyle>
            <a:defPPr>
              <a:defRPr lang="en-US"/>
            </a:defPPr>
            <a:lvl1pPr marL="0" algn="r" defTabSz="914400" rtl="0" eaLnBrk="1" latinLnBrk="0" hangingPunct="1">
              <a:defRPr sz="105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788AA37-CDEA-44EC-A0B7-972E33B09182}" type="slidenum">
              <a:rPr lang="en-US" smtClean="0">
                <a:latin typeface="Calibri"/>
              </a:rPr>
              <a:pPr>
                <a:defRPr/>
              </a:pPr>
              <a:t>‹#›</a:t>
            </a:fld>
            <a:endParaRPr lang="en-US">
              <a:latin typeface="Calibri"/>
            </a:endParaRPr>
          </a:p>
        </p:txBody>
      </p:sp>
      <p:sp>
        <p:nvSpPr>
          <p:cNvPr id="10" name="Footer Placeholder 3">
            <a:extLst>
              <a:ext uri="{FF2B5EF4-FFF2-40B4-BE49-F238E27FC236}">
                <a16:creationId xmlns:a16="http://schemas.microsoft.com/office/drawing/2014/main" id="{9AD44724-A3C3-4F77-943C-D348B8573A68}"/>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12911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721600" y="6404984"/>
            <a:ext cx="4059936" cy="365760"/>
          </a:xfrm>
          <a:prstGeom prst="rect">
            <a:avLst/>
          </a:prstGeom>
        </p:spPr>
        <p:txBody>
          <a:bodyPr/>
          <a:lstStyle/>
          <a:p>
            <a:fld id="{6D7610B2-0F05-164D-BE7F-F43D0E0C8628}" type="datetime1">
              <a:rPr lang="en-US" smtClean="0"/>
              <a:t>2/23/2020</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D3FA3E7-3214-AE43-BA32-188DFFE7C0A5}" type="slidenum">
              <a:rPr lang="en-US" smtClean="0"/>
              <a:t>‹#›</a:t>
            </a:fld>
            <a:endParaRPr lang="en-US" dirty="0"/>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pic>
        <p:nvPicPr>
          <p:cNvPr id="20" name="Picture 19" descr="nashp-logo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2888" y="5631034"/>
            <a:ext cx="1300249" cy="938887"/>
          </a:xfrm>
          <a:prstGeom prst="rect">
            <a:avLst/>
          </a:prstGeom>
        </p:spPr>
      </p:pic>
    </p:spTree>
    <p:extLst>
      <p:ext uri="{BB962C8B-B14F-4D97-AF65-F5344CB8AC3E}">
        <p14:creationId xmlns:p14="http://schemas.microsoft.com/office/powerpoint/2010/main" val="387178442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815584" y="1026373"/>
            <a:ext cx="609600" cy="441325"/>
          </a:xfrm>
        </p:spPr>
        <p:txBody>
          <a:bodyPr/>
          <a:lstStyle/>
          <a:p>
            <a:fld id="{9D3FA3E7-3214-AE43-BA32-188DFFE7C0A5}" type="slidenum">
              <a:rPr lang="en-US" smtClean="0"/>
              <a:t>‹#›</a:t>
            </a:fld>
            <a:endParaRPr lang="en-US" dirty="0"/>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7" name="Picture 6" descr="nashp-logo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2888" y="5655005"/>
            <a:ext cx="1300249" cy="938887"/>
          </a:xfrm>
          <a:prstGeom prst="rect">
            <a:avLst/>
          </a:prstGeom>
        </p:spPr>
      </p:pic>
    </p:spTree>
    <p:extLst>
      <p:ext uri="{BB962C8B-B14F-4D97-AF65-F5344CB8AC3E}">
        <p14:creationId xmlns:p14="http://schemas.microsoft.com/office/powerpoint/2010/main" val="3334026466"/>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7721600" y="6404984"/>
            <a:ext cx="4059936" cy="365760"/>
          </a:xfrm>
          <a:prstGeom prst="rect">
            <a:avLst/>
          </a:prstGeom>
        </p:spPr>
        <p:txBody>
          <a:bodyPr/>
          <a:lstStyle/>
          <a:p>
            <a:fld id="{F9F45B5C-4744-B74B-9B60-BC9AFF0DC84C}" type="datetime1">
              <a:rPr lang="en-US" smtClean="0"/>
              <a:t>2/23/2020</a:t>
            </a:fld>
            <a:endParaRPr lang="en-US" dirty="0"/>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9D3FA3E7-3214-AE43-BA32-188DFFE7C0A5}" type="slidenum">
              <a:rPr lang="en-US" smtClean="0"/>
              <a:t>‹#›</a:t>
            </a:fld>
            <a:endParaRPr lang="en-US" dirty="0"/>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2478526118"/>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a:prstGeom prst="rect">
            <a:avLst/>
          </a:prstGeom>
        </p:spPr>
        <p:txBody>
          <a:bodyPr/>
          <a:lstStyle/>
          <a:p>
            <a:fld id="{555DBFAF-762B-9245-BF78-E8EA480CF1CF}" type="datetime1">
              <a:rPr lang="en-US" smtClean="0"/>
              <a:t>2/23/2020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D3FA3E7-3214-AE43-BA32-188DFFE7C0A5}" type="slidenum">
              <a:rPr lang="en-US" smtClean="0"/>
              <a:t>‹#›</a:t>
            </a:fld>
            <a:endParaRPr lang="en-US" dirty="0"/>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TextBox 2"/>
          <p:cNvSpPr txBox="1"/>
          <p:nvPr userDrawn="1"/>
        </p:nvSpPr>
        <p:spPr>
          <a:xfrm>
            <a:off x="10718800" y="6235700"/>
            <a:ext cx="184731"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352062266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a:xfrm>
            <a:off x="7721600" y="6404984"/>
            <a:ext cx="4059936" cy="365760"/>
          </a:xfrm>
          <a:prstGeom prst="rect">
            <a:avLst/>
          </a:prstGeom>
        </p:spPr>
        <p:txBody>
          <a:bodyPr/>
          <a:lstStyle/>
          <a:p>
            <a:fld id="{ADDB5913-A09F-544B-B539-F808F2F3137C}" type="datetime1">
              <a:rPr lang="en-US" smtClean="0"/>
              <a:t>2/23/2020</a:t>
            </a:fld>
            <a:endParaRPr lang="en-US" dirty="0"/>
          </a:p>
        </p:txBody>
      </p:sp>
      <p:sp>
        <p:nvSpPr>
          <p:cNvPr id="8" name="Footer Placeholder 7"/>
          <p:cNvSpPr>
            <a:spLocks noGrp="1"/>
          </p:cNvSpPr>
          <p:nvPr>
            <p:ph type="ftr" sz="quarter" idx="11"/>
          </p:nvPr>
        </p:nvSpPr>
        <p:spPr>
          <a:xfrm>
            <a:off x="406400" y="6409944"/>
            <a:ext cx="4775200" cy="365760"/>
          </a:xfrm>
        </p:spPr>
        <p:txBody>
          <a:bodyPr/>
          <a:lstStyle/>
          <a:p>
            <a:endParaRPr lang="en-US" dirty="0"/>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9D3FA3E7-3214-AE43-BA32-188DFFE7C0A5}"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val="262282459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a:xfrm>
            <a:off x="7721600" y="6404984"/>
            <a:ext cx="4059936" cy="365760"/>
          </a:xfrm>
          <a:prstGeom prst="rect">
            <a:avLst/>
          </a:prstGeom>
        </p:spPr>
        <p:txBody>
          <a:bodyPr/>
          <a:lstStyle/>
          <a:p>
            <a:fld id="{B271F902-0B09-6048-AC62-D94C3799718F}" type="datetime1">
              <a:rPr lang="en-US" smtClean="0"/>
              <a:t>2/23/2020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5791200" y="1036021"/>
            <a:ext cx="609600" cy="441325"/>
          </a:xfrm>
        </p:spPr>
        <p:txBody>
          <a:bodyPr/>
          <a:lstStyle/>
          <a:p>
            <a:fld id="{9D3FA3E7-3214-AE43-BA32-188DFFE7C0A5}" type="slidenum">
              <a:rPr lang="en-US" smtClean="0"/>
              <a:t>‹#›</a:t>
            </a:fld>
            <a:endParaRPr lang="en-US" dirty="0"/>
          </a:p>
        </p:txBody>
      </p:sp>
    </p:spTree>
    <p:extLst>
      <p:ext uri="{BB962C8B-B14F-4D97-AF65-F5344CB8AC3E}">
        <p14:creationId xmlns:p14="http://schemas.microsoft.com/office/powerpoint/2010/main" val="38148061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9D3FA3E7-3214-AE43-BA32-188DFFE7C0A5}" type="slidenum">
              <a:rPr lang="en-US" smtClean="0"/>
              <a:t>‹#›</a:t>
            </a:fld>
            <a:endParaRPr lang="en-US" dirty="0"/>
          </a:p>
        </p:txBody>
      </p:sp>
    </p:spTree>
    <p:extLst>
      <p:ext uri="{BB962C8B-B14F-4D97-AF65-F5344CB8AC3E}">
        <p14:creationId xmlns:p14="http://schemas.microsoft.com/office/powerpoint/2010/main" val="2735382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 y="1716464"/>
            <a:ext cx="12188825" cy="1237047"/>
          </a:xfrm>
          <a:solidFill>
            <a:schemeClr val="accent4">
              <a:lumMod val="20000"/>
              <a:lumOff val="80000"/>
            </a:schemeClr>
          </a:solidFill>
          <a:ln>
            <a:solidFill>
              <a:schemeClr val="tx2"/>
            </a:solidFill>
          </a:ln>
        </p:spPr>
        <p:txBody>
          <a:bodyPr anchor="b" anchorCtr="0">
            <a:normAutofit/>
          </a:bodyPr>
          <a:lstStyle>
            <a:lvl1pPr>
              <a:lnSpc>
                <a:spcPct val="85000"/>
              </a:lnSpc>
              <a:defRPr sz="6000" b="0">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0" y="2977023"/>
            <a:ext cx="12188824" cy="1143000"/>
          </a:xfrm>
        </p:spPr>
        <p:txBody>
          <a:bodyPr lIns="91440" rIns="91440" anchor="t" anchorCtr="0">
            <a:normAutofit/>
          </a:bodyPr>
          <a:lstStyle>
            <a:lvl1pPr marL="0" indent="0">
              <a:buNone/>
              <a:defRPr sz="2400" cap="all" spc="200" baseline="0">
                <a:solidFill>
                  <a:schemeClr val="tx2">
                    <a:lumMod val="50000"/>
                  </a:schemeClr>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852ED-31E4-45F0-B926-2DDA15617DE7}" type="datetime1">
              <a:rPr lang="en-US" smtClean="0"/>
              <a:pPr/>
              <a:t>2/23/2020</a:t>
            </a:fld>
            <a:endParaRPr lang="en-US"/>
          </a:p>
        </p:txBody>
      </p:sp>
      <p:sp>
        <p:nvSpPr>
          <p:cNvPr id="5" name="Footer Placeholder 4"/>
          <p:cNvSpPr>
            <a:spLocks noGrp="1"/>
          </p:cNvSpPr>
          <p:nvPr>
            <p:ph type="ftr" sz="quarter" idx="11"/>
          </p:nvPr>
        </p:nvSpPr>
        <p:spPr/>
        <p:txBody>
          <a:bodyPr/>
          <a:lstStyle/>
          <a:p>
            <a:r>
              <a:rPr lang="en-US"/>
              <a:t>Office of the Health Insurance Commissioner</a:t>
            </a:r>
          </a:p>
        </p:txBody>
      </p:sp>
      <p:sp>
        <p:nvSpPr>
          <p:cNvPr id="6" name="Slide Number Placeholder 5"/>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857994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9D3FA3E7-3214-AE43-BA32-188DFFE7C0A5}" type="slidenum">
              <a:rPr lang="en-US" smtClean="0"/>
              <a:t>‹#›</a:t>
            </a:fld>
            <a:endParaRPr lang="en-US" dirty="0"/>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7721600" y="6404984"/>
            <a:ext cx="4059936" cy="365760"/>
          </a:xfrm>
          <a:prstGeom prst="rect">
            <a:avLst/>
          </a:prstGeom>
        </p:spPr>
        <p:txBody>
          <a:bodyPr/>
          <a:lstStyle/>
          <a:p>
            <a:fld id="{61314242-F3C1-8242-855B-09ED153FF194}" type="datetime1">
              <a:rPr lang="en-US" smtClean="0"/>
              <a:t>2/23/2020</a:t>
            </a:fld>
            <a:endParaRPr lang="en-US" dirty="0"/>
          </a:p>
        </p:txBody>
      </p:sp>
      <p:sp>
        <p:nvSpPr>
          <p:cNvPr id="6" name="Footer Placeholder 5"/>
          <p:cNvSpPr>
            <a:spLocks noGrp="1"/>
          </p:cNvSpPr>
          <p:nvPr>
            <p:ph type="ftr" sz="quarter" idx="11"/>
          </p:nvPr>
        </p:nvSpPr>
        <p:spPr>
          <a:xfrm>
            <a:off x="402336" y="6410848"/>
            <a:ext cx="4511040" cy="365760"/>
          </a:xfrm>
        </p:spPr>
        <p:txBody>
          <a:bodyPr/>
          <a:lstStyle/>
          <a:p>
            <a:endParaRPr lang="en-US" dirty="0"/>
          </a:p>
        </p:txBody>
      </p:sp>
      <p:pic>
        <p:nvPicPr>
          <p:cNvPr id="22" name="Picture 21" descr="nashp-logo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2888" y="5631034"/>
            <a:ext cx="1300249" cy="938887"/>
          </a:xfrm>
          <a:prstGeom prst="rect">
            <a:avLst/>
          </a:prstGeom>
        </p:spPr>
      </p:pic>
    </p:spTree>
    <p:extLst>
      <p:ext uri="{BB962C8B-B14F-4D97-AF65-F5344CB8AC3E}">
        <p14:creationId xmlns:p14="http://schemas.microsoft.com/office/powerpoint/2010/main" val="119702274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7" name="Slide Number Placeholder 6"/>
          <p:cNvSpPr>
            <a:spLocks noGrp="1"/>
          </p:cNvSpPr>
          <p:nvPr>
            <p:ph type="sldNum" sz="quarter" idx="12"/>
          </p:nvPr>
        </p:nvSpPr>
        <p:spPr>
          <a:xfrm>
            <a:off x="1828800" y="312739"/>
            <a:ext cx="609600" cy="441325"/>
          </a:xfrm>
        </p:spPr>
        <p:txBody>
          <a:bodyPr/>
          <a:lstStyle/>
          <a:p>
            <a:fld id="{9D3FA3E7-3214-AE43-BA32-188DFFE7C0A5}" type="slidenum">
              <a:rPr lang="en-US" smtClean="0"/>
              <a:t>‹#›</a:t>
            </a:fld>
            <a:endParaRPr lang="en-US" dirty="0"/>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dirty="0"/>
              <a:t>Drag picture to placeholder or click icon to add</a:t>
            </a:r>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5" name="Date Placeholder 4"/>
          <p:cNvSpPr>
            <a:spLocks noGrp="1"/>
          </p:cNvSpPr>
          <p:nvPr>
            <p:ph type="dt" sz="half" idx="10"/>
          </p:nvPr>
        </p:nvSpPr>
        <p:spPr>
          <a:xfrm>
            <a:off x="7717536" y="6404984"/>
            <a:ext cx="4059936" cy="365760"/>
          </a:xfrm>
          <a:prstGeom prst="rect">
            <a:avLst/>
          </a:prstGeom>
        </p:spPr>
        <p:txBody>
          <a:bodyPr/>
          <a:lstStyle/>
          <a:p>
            <a:fld id="{11A1F6E9-EF96-F84F-A23C-1FDF36E8A9A7}" type="datetime1">
              <a:rPr lang="en-US" smtClean="0"/>
              <a:t>2/23/2020</a:t>
            </a:fld>
            <a:endParaRPr lang="en-US" dirty="0"/>
          </a:p>
        </p:txBody>
      </p:sp>
      <p:sp>
        <p:nvSpPr>
          <p:cNvPr id="6" name="Footer Placeholder 5"/>
          <p:cNvSpPr>
            <a:spLocks noGrp="1"/>
          </p:cNvSpPr>
          <p:nvPr>
            <p:ph type="ftr" sz="quarter" idx="11"/>
          </p:nvPr>
        </p:nvSpPr>
        <p:spPr>
          <a:xfrm>
            <a:off x="402336" y="6410848"/>
            <a:ext cx="4779264" cy="365760"/>
          </a:xfrm>
        </p:spPr>
        <p:txBody>
          <a:bodyPr/>
          <a:lstStyle/>
          <a:p>
            <a:endParaRPr lang="en-US" dirty="0"/>
          </a:p>
        </p:txBody>
      </p:sp>
      <p:pic>
        <p:nvPicPr>
          <p:cNvPr id="23" name="Picture 22" descr="nashp-logo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2888" y="5631034"/>
            <a:ext cx="1300249" cy="938887"/>
          </a:xfrm>
          <a:prstGeom prst="rect">
            <a:avLst/>
          </a:prstGeom>
        </p:spPr>
      </p:pic>
    </p:spTree>
    <p:extLst>
      <p:ext uri="{BB962C8B-B14F-4D97-AF65-F5344CB8AC3E}">
        <p14:creationId xmlns:p14="http://schemas.microsoft.com/office/powerpoint/2010/main" val="1970991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721600" y="6404984"/>
            <a:ext cx="4059936" cy="365760"/>
          </a:xfrm>
          <a:prstGeom prst="rect">
            <a:avLst/>
          </a:prstGeom>
        </p:spPr>
        <p:txBody>
          <a:bodyPr/>
          <a:lstStyle/>
          <a:p>
            <a:fld id="{67EAC0F4-B218-5E42-ACF1-1EDA97F99B1E}" type="datetime1">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D3FA3E7-3214-AE43-BA32-188DFFE7C0A5}" type="slidenum">
              <a:rPr lang="en-US" smtClean="0"/>
              <a:t>‹#›</a:t>
            </a:fld>
            <a:endParaRPr lang="en-US" dirty="0"/>
          </a:p>
        </p:txBody>
      </p:sp>
      <p:pic>
        <p:nvPicPr>
          <p:cNvPr id="7" name="Picture 6" descr="nashp-logo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2888" y="5631034"/>
            <a:ext cx="1300249" cy="938887"/>
          </a:xfrm>
          <a:prstGeom prst="rect">
            <a:avLst/>
          </a:prstGeom>
        </p:spPr>
      </p:pic>
    </p:spTree>
    <p:extLst>
      <p:ext uri="{BB962C8B-B14F-4D97-AF65-F5344CB8AC3E}">
        <p14:creationId xmlns:p14="http://schemas.microsoft.com/office/powerpoint/2010/main" val="1613712688"/>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a:off x="9221216" y="3009902"/>
            <a:ext cx="609600" cy="441325"/>
          </a:xfrm>
        </p:spPr>
        <p:txBody>
          <a:bodyPr/>
          <a:lstStyle/>
          <a:p>
            <a:fld id="{9D3FA3E7-3214-AE43-BA32-188DFFE7C0A5}" type="slidenum">
              <a:rPr lang="en-US" smtClean="0"/>
              <a:t>‹#›</a:t>
            </a:fld>
            <a:endParaRPr lang="en-US" dirty="0"/>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7721600" y="6404984"/>
            <a:ext cx="4059936" cy="365760"/>
          </a:xfrm>
          <a:prstGeom prst="rect">
            <a:avLst/>
          </a:prstGeom>
        </p:spPr>
        <p:txBody>
          <a:bodyPr/>
          <a:lstStyle/>
          <a:p>
            <a:fld id="{B14D5866-4866-584F-9194-D20ED412CD1C}" type="datetime1">
              <a:rPr lang="en-US" smtClean="0"/>
              <a:t>2/23/2020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pic>
        <p:nvPicPr>
          <p:cNvPr id="16" name="Picture 15" descr="nashp-logo copy.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82888" y="5631034"/>
            <a:ext cx="1300249" cy="938887"/>
          </a:xfrm>
          <a:prstGeom prst="rect">
            <a:avLst/>
          </a:prstGeom>
        </p:spPr>
      </p:pic>
    </p:spTree>
    <p:extLst>
      <p:ext uri="{BB962C8B-B14F-4D97-AF65-F5344CB8AC3E}">
        <p14:creationId xmlns:p14="http://schemas.microsoft.com/office/powerpoint/2010/main" val="166847789"/>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FBB84-84A4-764D-8801-0854B59A8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40F16F0-F9C8-DB4E-8403-2AED365F8A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5C44C7-9A03-4842-8C2B-63C9AE5A34C9}"/>
              </a:ext>
            </a:extLst>
          </p:cNvPr>
          <p:cNvSpPr>
            <a:spLocks noGrp="1"/>
          </p:cNvSpPr>
          <p:nvPr>
            <p:ph type="dt" sz="half" idx="10"/>
          </p:nvPr>
        </p:nvSpPr>
        <p:spPr/>
        <p:txBody>
          <a:bodyPr/>
          <a:lstStyle/>
          <a:p>
            <a:fld id="{42DA1C69-4C9C-1E40-B435-94421812082C}" type="datetime1">
              <a:rPr lang="en-US" smtClean="0"/>
              <a:t>2/23/2020</a:t>
            </a:fld>
            <a:endParaRPr lang="en-US"/>
          </a:p>
        </p:txBody>
      </p:sp>
      <p:sp>
        <p:nvSpPr>
          <p:cNvPr id="5" name="Footer Placeholder 4">
            <a:extLst>
              <a:ext uri="{FF2B5EF4-FFF2-40B4-BE49-F238E27FC236}">
                <a16:creationId xmlns:a16="http://schemas.microsoft.com/office/drawing/2014/main" id="{A2CF7047-3F02-F64B-9F8F-9F1FE347C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420337-8A1D-1D40-9558-08DD80CADCA5}"/>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33062974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90AD7-0094-5943-BA0F-AA470FAF01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709EA9-9E6A-C949-AC38-1430A9E2C3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AEB54B-E9B5-554F-A1C4-FA096BD86BDA}"/>
              </a:ext>
            </a:extLst>
          </p:cNvPr>
          <p:cNvSpPr>
            <a:spLocks noGrp="1"/>
          </p:cNvSpPr>
          <p:nvPr>
            <p:ph type="dt" sz="half" idx="10"/>
          </p:nvPr>
        </p:nvSpPr>
        <p:spPr/>
        <p:txBody>
          <a:bodyPr/>
          <a:lstStyle/>
          <a:p>
            <a:fld id="{DDB55723-2B4D-3042-88B0-D4BF0818FB87}" type="datetime1">
              <a:rPr lang="en-US" smtClean="0"/>
              <a:t>2/23/2020</a:t>
            </a:fld>
            <a:endParaRPr lang="en-US"/>
          </a:p>
        </p:txBody>
      </p:sp>
      <p:sp>
        <p:nvSpPr>
          <p:cNvPr id="5" name="Footer Placeholder 4">
            <a:extLst>
              <a:ext uri="{FF2B5EF4-FFF2-40B4-BE49-F238E27FC236}">
                <a16:creationId xmlns:a16="http://schemas.microsoft.com/office/drawing/2014/main" id="{C13BDF0D-1B81-4A4E-B19A-A0EAAE15AE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73895-905F-6244-B880-77488FEFDB78}"/>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15719118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55784-8AE8-E44B-9843-E55F8D877D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3E8D7A-E6DB-B441-B972-930C387351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62F5B-5D32-8E46-BC84-16BA1C122924}"/>
              </a:ext>
            </a:extLst>
          </p:cNvPr>
          <p:cNvSpPr>
            <a:spLocks noGrp="1"/>
          </p:cNvSpPr>
          <p:nvPr>
            <p:ph type="dt" sz="half" idx="10"/>
          </p:nvPr>
        </p:nvSpPr>
        <p:spPr/>
        <p:txBody>
          <a:bodyPr/>
          <a:lstStyle/>
          <a:p>
            <a:fld id="{8A732719-BAE3-9944-80BF-E6D45B04DD2E}" type="datetime1">
              <a:rPr lang="en-US" smtClean="0"/>
              <a:t>2/23/2020</a:t>
            </a:fld>
            <a:endParaRPr lang="en-US"/>
          </a:p>
        </p:txBody>
      </p:sp>
      <p:sp>
        <p:nvSpPr>
          <p:cNvPr id="5" name="Footer Placeholder 4">
            <a:extLst>
              <a:ext uri="{FF2B5EF4-FFF2-40B4-BE49-F238E27FC236}">
                <a16:creationId xmlns:a16="http://schemas.microsoft.com/office/drawing/2014/main" id="{14980AB9-59EC-B843-B20E-1629E739C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92C0D8-B000-D843-BCC4-31C92192057D}"/>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22967174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E5B5-8BD9-3E4D-88BC-BA3A80551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333820-02BE-4A46-8163-32ECCD7B66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52149D-1BE1-9D4C-97FE-95D15C18EF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E851F62-8D5E-FB4F-BEA9-B3280C032D55}"/>
              </a:ext>
            </a:extLst>
          </p:cNvPr>
          <p:cNvSpPr>
            <a:spLocks noGrp="1"/>
          </p:cNvSpPr>
          <p:nvPr>
            <p:ph type="dt" sz="half" idx="10"/>
          </p:nvPr>
        </p:nvSpPr>
        <p:spPr/>
        <p:txBody>
          <a:bodyPr/>
          <a:lstStyle/>
          <a:p>
            <a:fld id="{C1BC96FA-9788-8E43-B2D3-92F4763AC235}" type="datetime1">
              <a:rPr lang="en-US" smtClean="0"/>
              <a:t>2/23/2020</a:t>
            </a:fld>
            <a:endParaRPr lang="en-US"/>
          </a:p>
        </p:txBody>
      </p:sp>
      <p:sp>
        <p:nvSpPr>
          <p:cNvPr id="6" name="Footer Placeholder 5">
            <a:extLst>
              <a:ext uri="{FF2B5EF4-FFF2-40B4-BE49-F238E27FC236}">
                <a16:creationId xmlns:a16="http://schemas.microsoft.com/office/drawing/2014/main" id="{4685A849-09C7-3D47-9260-D06A010D82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CB01D2-A1AA-5C4F-BEC3-82A47A054D5D}"/>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871268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5F8F0-5AD5-6D46-A41C-EB4EE033F6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DDA600-BCB6-AC4C-9C5A-3E517E80E4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5B158C-182E-A94B-8193-DE62A9D1AA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9D14C5-852F-C84E-8813-92ED4401FB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17269A-733D-8545-96A1-DD1F755916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F6110F-889A-8D4D-8C15-EB916470F652}"/>
              </a:ext>
            </a:extLst>
          </p:cNvPr>
          <p:cNvSpPr>
            <a:spLocks noGrp="1"/>
          </p:cNvSpPr>
          <p:nvPr>
            <p:ph type="dt" sz="half" idx="10"/>
          </p:nvPr>
        </p:nvSpPr>
        <p:spPr/>
        <p:txBody>
          <a:bodyPr/>
          <a:lstStyle/>
          <a:p>
            <a:fld id="{FD73F043-ED26-9F42-A1A6-B6E4408C734E}" type="datetime1">
              <a:rPr lang="en-US" smtClean="0"/>
              <a:t>2/23/2020</a:t>
            </a:fld>
            <a:endParaRPr lang="en-US"/>
          </a:p>
        </p:txBody>
      </p:sp>
      <p:sp>
        <p:nvSpPr>
          <p:cNvPr id="8" name="Footer Placeholder 7">
            <a:extLst>
              <a:ext uri="{FF2B5EF4-FFF2-40B4-BE49-F238E27FC236}">
                <a16:creationId xmlns:a16="http://schemas.microsoft.com/office/drawing/2014/main" id="{ADEA99CB-91A9-B04F-B212-EBB9F16672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B01DE2A-DD44-B047-AA39-A5380625F469}"/>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187322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AFB4D-4AC5-0A47-B297-1D82E61EBC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A04F95-69E6-AB40-A85C-78604B362655}"/>
              </a:ext>
            </a:extLst>
          </p:cNvPr>
          <p:cNvSpPr>
            <a:spLocks noGrp="1"/>
          </p:cNvSpPr>
          <p:nvPr>
            <p:ph type="dt" sz="half" idx="10"/>
          </p:nvPr>
        </p:nvSpPr>
        <p:spPr/>
        <p:txBody>
          <a:bodyPr/>
          <a:lstStyle/>
          <a:p>
            <a:fld id="{D2C89018-52EA-3B44-B74C-A48F942EA658}" type="datetime1">
              <a:rPr lang="en-US" smtClean="0"/>
              <a:t>2/23/2020</a:t>
            </a:fld>
            <a:endParaRPr lang="en-US"/>
          </a:p>
        </p:txBody>
      </p:sp>
      <p:sp>
        <p:nvSpPr>
          <p:cNvPr id="4" name="Footer Placeholder 3">
            <a:extLst>
              <a:ext uri="{FF2B5EF4-FFF2-40B4-BE49-F238E27FC236}">
                <a16:creationId xmlns:a16="http://schemas.microsoft.com/office/drawing/2014/main" id="{C3CD32FF-4A77-1D40-8C16-887E5353F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617253A-B98E-1343-9A1E-89A3A4ECAB05}"/>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2103750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444137" y="286604"/>
            <a:ext cx="11312433" cy="968440"/>
          </a:xfrm>
        </p:spPr>
        <p:txBody>
          <a:bodyPr/>
          <a:lstStyle>
            <a:lvl1pPr>
              <a:defRPr>
                <a:solidFill>
                  <a:srgbClr val="1D4268"/>
                </a:solidFill>
              </a:defRPr>
            </a:lvl1pPr>
          </a:lstStyle>
          <a:p>
            <a:r>
              <a:rPr lang="en-US"/>
              <a:t>Click to edit Master title style</a:t>
            </a:r>
          </a:p>
        </p:txBody>
      </p:sp>
      <p:sp>
        <p:nvSpPr>
          <p:cNvPr id="3" name="Content Placeholder 2"/>
          <p:cNvSpPr>
            <a:spLocks noGrp="1"/>
          </p:cNvSpPr>
          <p:nvPr>
            <p:ph sz="half" idx="1"/>
          </p:nvPr>
        </p:nvSpPr>
        <p:spPr>
          <a:xfrm>
            <a:off x="444137" y="1372611"/>
            <a:ext cx="5590902"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666" y="1372611"/>
            <a:ext cx="5586984" cy="489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0EF34C7-9E75-47C4-A516-66C3CB6DF461}" type="datetime1">
              <a:rPr lang="en-US" smtClean="0"/>
              <a:pPr/>
              <a:t>2/23/2020</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501286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8CA856-803E-FB4E-B59F-5E04E56FAA3C}"/>
              </a:ext>
            </a:extLst>
          </p:cNvPr>
          <p:cNvSpPr>
            <a:spLocks noGrp="1"/>
          </p:cNvSpPr>
          <p:nvPr>
            <p:ph type="dt" sz="half" idx="10"/>
          </p:nvPr>
        </p:nvSpPr>
        <p:spPr/>
        <p:txBody>
          <a:bodyPr/>
          <a:lstStyle/>
          <a:p>
            <a:fld id="{CB43C10C-7287-0242-9BEF-DEC06CB08934}" type="datetime1">
              <a:rPr lang="en-US" smtClean="0"/>
              <a:t>2/23/2020</a:t>
            </a:fld>
            <a:endParaRPr lang="en-US"/>
          </a:p>
        </p:txBody>
      </p:sp>
      <p:sp>
        <p:nvSpPr>
          <p:cNvPr id="3" name="Footer Placeholder 2">
            <a:extLst>
              <a:ext uri="{FF2B5EF4-FFF2-40B4-BE49-F238E27FC236}">
                <a16:creationId xmlns:a16="http://schemas.microsoft.com/office/drawing/2014/main" id="{3D93B6EE-507B-EC4C-999B-6CA84378C04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DE7F36-45C2-F241-B025-1993D6E6B7CC}"/>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2587939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D744-1F21-604A-9A3E-CABB161380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945ADC4-9814-F842-ADAB-12DA2FC72A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C4CB86-DE06-3A43-9D96-5C18318C4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03751-D700-0649-8298-55CA47388B30}"/>
              </a:ext>
            </a:extLst>
          </p:cNvPr>
          <p:cNvSpPr>
            <a:spLocks noGrp="1"/>
          </p:cNvSpPr>
          <p:nvPr>
            <p:ph type="dt" sz="half" idx="10"/>
          </p:nvPr>
        </p:nvSpPr>
        <p:spPr/>
        <p:txBody>
          <a:bodyPr/>
          <a:lstStyle/>
          <a:p>
            <a:fld id="{58369C5D-20BD-EA48-9553-9F8D7872F6DA}" type="datetime1">
              <a:rPr lang="en-US" smtClean="0"/>
              <a:t>2/23/2020</a:t>
            </a:fld>
            <a:endParaRPr lang="en-US"/>
          </a:p>
        </p:txBody>
      </p:sp>
      <p:sp>
        <p:nvSpPr>
          <p:cNvPr id="6" name="Footer Placeholder 5">
            <a:extLst>
              <a:ext uri="{FF2B5EF4-FFF2-40B4-BE49-F238E27FC236}">
                <a16:creationId xmlns:a16="http://schemas.microsoft.com/office/drawing/2014/main" id="{D22524ED-405A-6C46-80F4-C054AAE1D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792B5-B170-164E-9617-CC43D937B954}"/>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21257409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203A3-C9CB-2249-A9E6-6232D7CAAF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F87BD4-23E3-5342-9E7A-E7927BC69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B135DF-85E7-164B-B03A-7EE2EDAE8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CC80EF-1FE0-EF4E-B624-7612220B2EBF}"/>
              </a:ext>
            </a:extLst>
          </p:cNvPr>
          <p:cNvSpPr>
            <a:spLocks noGrp="1"/>
          </p:cNvSpPr>
          <p:nvPr>
            <p:ph type="dt" sz="half" idx="10"/>
          </p:nvPr>
        </p:nvSpPr>
        <p:spPr/>
        <p:txBody>
          <a:bodyPr/>
          <a:lstStyle/>
          <a:p>
            <a:fld id="{89D33B86-5D06-1B4D-9087-565F949DC3C2}" type="datetime1">
              <a:rPr lang="en-US" smtClean="0"/>
              <a:t>2/23/2020</a:t>
            </a:fld>
            <a:endParaRPr lang="en-US"/>
          </a:p>
        </p:txBody>
      </p:sp>
      <p:sp>
        <p:nvSpPr>
          <p:cNvPr id="6" name="Footer Placeholder 5">
            <a:extLst>
              <a:ext uri="{FF2B5EF4-FFF2-40B4-BE49-F238E27FC236}">
                <a16:creationId xmlns:a16="http://schemas.microsoft.com/office/drawing/2014/main" id="{9EFF28FA-31D2-654F-BFFF-C57F41072B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E34404-0135-204C-B080-36075B096EC0}"/>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37865368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9FC0-AD1D-6F4C-AC35-3B84F7653B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69FCD8-51EE-514D-A386-C86DC60721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41B657-9928-774F-9E03-0562A1C51DC6}"/>
              </a:ext>
            </a:extLst>
          </p:cNvPr>
          <p:cNvSpPr>
            <a:spLocks noGrp="1"/>
          </p:cNvSpPr>
          <p:nvPr>
            <p:ph type="dt" sz="half" idx="10"/>
          </p:nvPr>
        </p:nvSpPr>
        <p:spPr/>
        <p:txBody>
          <a:bodyPr/>
          <a:lstStyle/>
          <a:p>
            <a:fld id="{B046C4C2-6F78-764F-9DA5-1C46E4D22E67}" type="datetime1">
              <a:rPr lang="en-US" smtClean="0"/>
              <a:t>2/23/2020</a:t>
            </a:fld>
            <a:endParaRPr lang="en-US"/>
          </a:p>
        </p:txBody>
      </p:sp>
      <p:sp>
        <p:nvSpPr>
          <p:cNvPr id="5" name="Footer Placeholder 4">
            <a:extLst>
              <a:ext uri="{FF2B5EF4-FFF2-40B4-BE49-F238E27FC236}">
                <a16:creationId xmlns:a16="http://schemas.microsoft.com/office/drawing/2014/main" id="{7C925B61-96F6-D943-AE8C-C607C59AB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AF45B3-5F10-784B-B44C-438D950BDAD6}"/>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13946757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48858A-3F3F-A54D-A8F9-8CAAD4552B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CDFBB58-46B4-7349-BB90-5A542C7C6F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FEFE38-3B51-BA4A-89D2-CAE99BF1C196}"/>
              </a:ext>
            </a:extLst>
          </p:cNvPr>
          <p:cNvSpPr>
            <a:spLocks noGrp="1"/>
          </p:cNvSpPr>
          <p:nvPr>
            <p:ph type="dt" sz="half" idx="10"/>
          </p:nvPr>
        </p:nvSpPr>
        <p:spPr/>
        <p:txBody>
          <a:bodyPr/>
          <a:lstStyle/>
          <a:p>
            <a:fld id="{9D776765-4B3B-4A4F-9802-CFA174CCF6FD}" type="datetime1">
              <a:rPr lang="en-US" smtClean="0"/>
              <a:t>2/23/2020</a:t>
            </a:fld>
            <a:endParaRPr lang="en-US"/>
          </a:p>
        </p:txBody>
      </p:sp>
      <p:sp>
        <p:nvSpPr>
          <p:cNvPr id="5" name="Footer Placeholder 4">
            <a:extLst>
              <a:ext uri="{FF2B5EF4-FFF2-40B4-BE49-F238E27FC236}">
                <a16:creationId xmlns:a16="http://schemas.microsoft.com/office/drawing/2014/main" id="{242D1B4F-13F5-964E-95EA-AD530B1BA2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5779EB-39E8-FD4A-9BA9-B3AD48BD8F36}"/>
              </a:ext>
            </a:extLst>
          </p:cNvPr>
          <p:cNvSpPr>
            <a:spLocks noGrp="1"/>
          </p:cNvSpPr>
          <p:nvPr>
            <p:ph type="sldNum" sz="quarter" idx="12"/>
          </p:nvPr>
        </p:nvSpPr>
        <p:spPr/>
        <p:txBody>
          <a:bodyPr/>
          <a:lstStyle/>
          <a:p>
            <a:fld id="{7BC91424-0B53-8F4A-BB9D-B25EFDE34DE8}" type="slidenum">
              <a:rPr lang="en-US" smtClean="0"/>
              <a:t>‹#›</a:t>
            </a:fld>
            <a:endParaRPr lang="en-US"/>
          </a:p>
        </p:txBody>
      </p:sp>
    </p:spTree>
    <p:extLst>
      <p:ext uri="{BB962C8B-B14F-4D97-AF65-F5344CB8AC3E}">
        <p14:creationId xmlns:p14="http://schemas.microsoft.com/office/powerpoint/2010/main" val="1444542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457200" y="286604"/>
            <a:ext cx="11273246" cy="954368"/>
          </a:xfrm>
        </p:spPr>
        <p:txBody>
          <a:bodyPr/>
          <a:lstStyle>
            <a:lvl1pPr>
              <a:defRPr>
                <a:solidFill>
                  <a:srgbClr val="1D4268"/>
                </a:solidFill>
              </a:defRPr>
            </a:lvl1pPr>
          </a:lstStyle>
          <a:p>
            <a:r>
              <a:rPr lang="en-US"/>
              <a:t>Click to edit Master title style</a:t>
            </a:r>
          </a:p>
        </p:txBody>
      </p:sp>
      <p:sp>
        <p:nvSpPr>
          <p:cNvPr id="3" name="Text Placeholder 2"/>
          <p:cNvSpPr>
            <a:spLocks noGrp="1"/>
          </p:cNvSpPr>
          <p:nvPr>
            <p:ph type="body" idx="1"/>
          </p:nvPr>
        </p:nvSpPr>
        <p:spPr>
          <a:xfrm>
            <a:off x="457200"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45293"/>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47818" y="1334506"/>
            <a:ext cx="5586984" cy="736282"/>
          </a:xfrm>
        </p:spPr>
        <p:txBody>
          <a:bodyPr lIns="91440" rIns="91440" anchor="ctr">
            <a:normAutofit/>
          </a:bodyPr>
          <a:lstStyle>
            <a:lvl1pPr marL="0" indent="0">
              <a:buNone/>
              <a:defRPr sz="2000" b="0" cap="all" baseline="0">
                <a:solidFill>
                  <a:schemeClr val="tx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47818" y="2145292"/>
            <a:ext cx="5586984" cy="41248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8763B4-BC7E-42CD-B3D6-103D73BE7EE7}" type="datetime1">
              <a:rPr lang="en-US" smtClean="0"/>
              <a:pPr/>
              <a:t>2/23/2020</a:t>
            </a:fld>
            <a:endParaRPr lang="en-US"/>
          </a:p>
        </p:txBody>
      </p:sp>
      <p:sp>
        <p:nvSpPr>
          <p:cNvPr id="8" name="Footer Placeholder 7"/>
          <p:cNvSpPr>
            <a:spLocks noGrp="1"/>
          </p:cNvSpPr>
          <p:nvPr>
            <p:ph type="ftr" sz="quarter" idx="11"/>
          </p:nvPr>
        </p:nvSpPr>
        <p:spPr/>
        <p:txBody>
          <a:body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244131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D4268"/>
                </a:solidFill>
              </a:defRPr>
            </a:lvl1pPr>
          </a:lstStyle>
          <a:p>
            <a:r>
              <a:rPr lang="en-US"/>
              <a:t>Click to edit Master title style</a:t>
            </a:r>
          </a:p>
        </p:txBody>
      </p:sp>
      <p:sp>
        <p:nvSpPr>
          <p:cNvPr id="3" name="Date Placeholder 2"/>
          <p:cNvSpPr>
            <a:spLocks noGrp="1"/>
          </p:cNvSpPr>
          <p:nvPr>
            <p:ph type="dt" sz="half" idx="10"/>
          </p:nvPr>
        </p:nvSpPr>
        <p:spPr/>
        <p:txBody>
          <a:bodyPr/>
          <a:lstStyle/>
          <a:p>
            <a:fld id="{497CB78B-CA1C-4CF2-83E0-2165CCF69628}" type="datetime1">
              <a:rPr lang="en-US" smtClean="0"/>
              <a:pPr/>
              <a:t>2/23/2020</a:t>
            </a:fld>
            <a:endParaRPr lang="en-US"/>
          </a:p>
        </p:txBody>
      </p:sp>
      <p:sp>
        <p:nvSpPr>
          <p:cNvPr id="4" name="Footer Placeholder 3"/>
          <p:cNvSpPr>
            <a:spLocks noGrp="1"/>
          </p:cNvSpPr>
          <p:nvPr>
            <p:ph type="ftr" sz="quarter" idx="11"/>
          </p:nvPr>
        </p:nvSpPr>
        <p:spPr/>
        <p:txBody>
          <a:bodyPr/>
          <a:lstStyle/>
          <a:p>
            <a:r>
              <a:rPr lang="en-US"/>
              <a:t>Office of the Health Insurance Commissioner</a:t>
            </a:r>
          </a:p>
        </p:txBody>
      </p:sp>
      <p:sp>
        <p:nvSpPr>
          <p:cNvPr id="5" name="Slide Number Placeholder 4"/>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98946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73D604F-33AD-42BE-935C-A82F196E525E}" type="datetime1">
              <a:rPr lang="en-US" smtClean="0"/>
              <a:pPr/>
              <a:t>2/23/2020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Office of the Health Insurance Commissioner</a:t>
            </a:r>
          </a:p>
        </p:txBody>
      </p:sp>
      <p:sp>
        <p:nvSpPr>
          <p:cNvPr id="9" name="Slide Number Placeholder 8"/>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68866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2D29EBE-4401-477E-931E-805A5A3AC7CC}" type="datetime1">
              <a:rPr lang="en-US" smtClean="0"/>
              <a:pPr/>
              <a:t>2/23/2020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1D4268"/>
                </a:solidFill>
              </a:defRPr>
            </a:lvl1pPr>
          </a:lstStyle>
          <a:p>
            <a:r>
              <a:rPr lang="en-US"/>
              <a:t>Office of the Health Insurance Commissioner</a:t>
            </a:r>
          </a:p>
        </p:txBody>
      </p:sp>
      <p:sp>
        <p:nvSpPr>
          <p:cNvPr id="7" name="Slide Number Placeholder 6"/>
          <p:cNvSpPr>
            <a:spLocks noGrp="1"/>
          </p:cNvSpPr>
          <p:nvPr>
            <p:ph type="sldNum" sz="quarter" idx="12"/>
          </p:nvPr>
        </p:nvSpPr>
        <p:spPr/>
        <p:txBody>
          <a:bodyPr/>
          <a:lstStyle>
            <a:lvl1pPr>
              <a:defRPr>
                <a:solidFill>
                  <a:srgbClr val="1D4268"/>
                </a:solidFill>
              </a:defRPr>
            </a:lvl1pPr>
          </a:lstStyle>
          <a:p>
            <a:fld id="{32BA1B2C-6684-47F0-87CE-B2A009176267}" type="slidenum">
              <a:rPr lang="en-US" smtClean="0"/>
              <a:pPr/>
              <a:t>‹#›</a:t>
            </a:fld>
            <a:endParaRPr lang="en-US"/>
          </a:p>
        </p:txBody>
      </p:sp>
    </p:spTree>
    <p:extLst>
      <p:ext uri="{BB962C8B-B14F-4D97-AF65-F5344CB8AC3E}">
        <p14:creationId xmlns:p14="http://schemas.microsoft.com/office/powerpoint/2010/main" val="3050713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2D29EBE-4401-477E-931E-805A5A3AC7CC}" type="datetime1">
              <a:rPr lang="en-US" smtClean="0"/>
              <a:pPr/>
              <a:t>2/23/2020</a:t>
            </a:fld>
            <a:endParaRPr lang="en-US"/>
          </a:p>
        </p:txBody>
      </p:sp>
      <p:sp>
        <p:nvSpPr>
          <p:cNvPr id="6" name="Footer Placeholder 5"/>
          <p:cNvSpPr>
            <a:spLocks noGrp="1"/>
          </p:cNvSpPr>
          <p:nvPr>
            <p:ph type="ftr" sz="quarter" idx="11"/>
          </p:nvPr>
        </p:nvSpPr>
        <p:spPr/>
        <p:txBody>
          <a:bodyPr/>
          <a:lstStyle/>
          <a:p>
            <a:r>
              <a:rPr lang="en-US"/>
              <a:t>Office of the Health Insurance Commissioner</a:t>
            </a:r>
          </a:p>
        </p:txBody>
      </p:sp>
      <p:sp>
        <p:nvSpPr>
          <p:cNvPr id="7" name="Slide Number Placeholder 6"/>
          <p:cNvSpPr>
            <a:spLocks noGrp="1"/>
          </p:cNvSpPr>
          <p:nvPr>
            <p:ph type="sldNum" sz="quarter" idx="12"/>
          </p:nvPr>
        </p:nvSpPr>
        <p:spPr/>
        <p:txBody>
          <a:bodyPr/>
          <a:lstStyle/>
          <a:p>
            <a:fld id="{32BA1B2C-6684-47F0-87CE-B2A009176267}" type="slidenum">
              <a:rPr lang="en-US" smtClean="0"/>
              <a:t>‹#›</a:t>
            </a:fld>
            <a:endParaRPr lang="en-US"/>
          </a:p>
        </p:txBody>
      </p:sp>
    </p:spTree>
    <p:extLst>
      <p:ext uri="{BB962C8B-B14F-4D97-AF65-F5344CB8AC3E}">
        <p14:creationId xmlns:p14="http://schemas.microsoft.com/office/powerpoint/2010/main" val="1217342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44137" y="286604"/>
            <a:ext cx="11312433" cy="98602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444137" y="1352693"/>
            <a:ext cx="11312433" cy="481297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1400">
                <a:solidFill>
                  <a:srgbClr val="FFFFFF"/>
                </a:solidFill>
              </a:defRPr>
            </a:lvl1pPr>
          </a:lstStyle>
          <a:p>
            <a:fld id="{BF549B56-B219-4FD1-9C98-88C32B3795BE}" type="datetime1">
              <a:rPr lang="en-US" smtClean="0"/>
              <a:t>2/23/2020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a:t>Office of the Health Insurance Commissioner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rgbClr val="FFFFFF"/>
                </a:solidFill>
              </a:defRPr>
            </a:lvl1pPr>
          </a:lstStyle>
          <a:p>
            <a:fld id="{32BA1B2C-6684-47F0-87CE-B2A009176267}" type="slidenum">
              <a:rPr lang="en-US" smtClean="0"/>
              <a:pPr/>
              <a:t>‹#›</a:t>
            </a:fld>
            <a:endParaRPr lang="en-US"/>
          </a:p>
        </p:txBody>
      </p:sp>
      <p:cxnSp>
        <p:nvCxnSpPr>
          <p:cNvPr id="10" name="Straight Connector 9"/>
          <p:cNvCxnSpPr>
            <a:cxnSpLocks/>
          </p:cNvCxnSpPr>
          <p:nvPr/>
        </p:nvCxnSpPr>
        <p:spPr>
          <a:xfrm>
            <a:off x="444137" y="1293707"/>
            <a:ext cx="1131243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92971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4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tx2">
            <a:lumMod val="50000"/>
          </a:schemeClr>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788AA37-CDEA-44EC-A0B7-972E33B09182}" type="slidenum">
              <a:rPr kumimoji="0" lang="en-US"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3">
            <a:extLst>
              <a:ext uri="{FF2B5EF4-FFF2-40B4-BE49-F238E27FC236}">
                <a16:creationId xmlns:a16="http://schemas.microsoft.com/office/drawing/2014/main" id="{035895B5-5FB6-48B9-808C-B8B1DB66E7DC}"/>
              </a:ext>
            </a:extLst>
          </p:cNvPr>
          <p:cNvSpPr txBox="1">
            <a:spLocks/>
          </p:cNvSpPr>
          <p:nvPr userDrawn="1"/>
        </p:nvSpPr>
        <p:spPr>
          <a:xfrm>
            <a:off x="1944414" y="6459785"/>
            <a:ext cx="7956043"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900" cap="all">
                <a:solidFill>
                  <a:srgbClr val="FFFFFF"/>
                </a:solidFill>
                <a:latin typeface="Calibri"/>
              </a:rPr>
              <a:t>State of Rhode Island                                                             Support provided by the Peterson  CENTER ON HEALTHCARE</a:t>
            </a:r>
          </a:p>
        </p:txBody>
      </p:sp>
    </p:spTree>
    <p:extLst>
      <p:ext uri="{BB962C8B-B14F-4D97-AF65-F5344CB8AC3E}">
        <p14:creationId xmlns:p14="http://schemas.microsoft.com/office/powerpoint/2010/main" val="327149172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sz="1800" dirty="0"/>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sz="1800" dirty="0"/>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D3FA3E7-3214-AE43-BA32-188DFFE7C0A5}" type="slidenum">
              <a:rPr lang="en-US" smtClean="0"/>
              <a:t>‹#›</a:t>
            </a:fld>
            <a:endParaRPr lang="en-US" dirty="0"/>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a:noFill/>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21" name="Picture 20" descr="nashp-logo copy.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582888" y="5631034"/>
            <a:ext cx="1300249" cy="938887"/>
          </a:xfrm>
          <a:prstGeom prst="rect">
            <a:avLst/>
          </a:prstGeom>
        </p:spPr>
      </p:pic>
    </p:spTree>
    <p:extLst>
      <p:ext uri="{BB962C8B-B14F-4D97-AF65-F5344CB8AC3E}">
        <p14:creationId xmlns:p14="http://schemas.microsoft.com/office/powerpoint/2010/main" val="278323281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3747C6-A34D-4C4C-A975-9BC08C8931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BF1B12-31F3-5A44-B918-9F5F5058C5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EF7A1-23D4-CE41-AC7B-8FB693005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58BD11-A7D2-2D42-B090-79D1351AE20D}" type="datetime1">
              <a:rPr lang="en-US" smtClean="0"/>
              <a:t>2/23/2020</a:t>
            </a:fld>
            <a:endParaRPr lang="en-US"/>
          </a:p>
        </p:txBody>
      </p:sp>
      <p:sp>
        <p:nvSpPr>
          <p:cNvPr id="5" name="Footer Placeholder 4">
            <a:extLst>
              <a:ext uri="{FF2B5EF4-FFF2-40B4-BE49-F238E27FC236}">
                <a16:creationId xmlns:a16="http://schemas.microsoft.com/office/drawing/2014/main" id="{5511C184-1BA0-6947-9A56-59EE4C89EF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5C3351-F37A-1440-AF10-1EB79EF47F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91424-0B53-8F4A-BB9D-B25EFDE34DE8}" type="slidenum">
              <a:rPr lang="en-US" smtClean="0"/>
              <a:t>‹#›</a:t>
            </a:fld>
            <a:endParaRPr lang="en-US"/>
          </a:p>
        </p:txBody>
      </p:sp>
    </p:spTree>
    <p:extLst>
      <p:ext uri="{BB962C8B-B14F-4D97-AF65-F5344CB8AC3E}">
        <p14:creationId xmlns:p14="http://schemas.microsoft.com/office/powerpoint/2010/main" val="3782423316"/>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4.tiff"/><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6.jp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hyperlink" Target="Comprehensive%20Transparency%20Model%20Legislation"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4" Type="http://schemas.openxmlformats.org/officeDocument/2006/relationships/image" Target="../media/image14.tiff"/></Relationships>
</file>

<file path=ppt/slides/_rels/slide19.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nashp.org/wp-content/uploads/2019/02/Updated-MODEL-A-PBM-legislation-1_31_2019.pdf" TargetMode="Externa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nashp.org/wp-content/uploads/2020/02/PBM-model-Contract-2.13.2020.pdf" TargetMode="Externa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hyperlink" Target="https://nashp.org/wp-content/uploads/2018/08/NASHP-RX-Rate-Setting-Model-Act.pdf" TargetMode="Externa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8" Type="http://schemas.openxmlformats.org/officeDocument/2006/relationships/image" Target="../media/image14.tiff"/><Relationship Id="rId3" Type="http://schemas.openxmlformats.org/officeDocument/2006/relationships/hyperlink" Target="State%20Legislative%20Action%20to%20Lower%20Pharmaceutical%20Costs" TargetMode="External"/><Relationship Id="rId7" Type="http://schemas.openxmlformats.org/officeDocument/2006/relationships/hyperlink" Target="https://nashp.org/policy/prescription-drug-pricing/newly-enacted-laws/" TargetMode="External"/><Relationship Id="rId2" Type="http://schemas.openxmlformats.org/officeDocument/2006/relationships/hyperlink" Target="https://nashp.org/policy/prescription-drug-pricing/" TargetMode="External"/><Relationship Id="rId1" Type="http://schemas.openxmlformats.org/officeDocument/2006/relationships/slideLayout" Target="../slideLayouts/slideLayout35.xml"/><Relationship Id="rId6" Type="http://schemas.openxmlformats.org/officeDocument/2006/relationships/hyperlink" Target="https://nashp.org/policy/prescription-drug-pricing/model-legislation/" TargetMode="External"/><Relationship Id="rId5" Type="http://schemas.openxmlformats.org/officeDocument/2006/relationships/hyperlink" Target="https://nashp.org/policy/prescription-drug-pricing/legal-resources/" TargetMode="External"/><Relationship Id="rId4" Type="http://schemas.openxmlformats.org/officeDocument/2006/relationships/hyperlink" Target="https://nashp.org/policy/prescription-drug-pricing/administrative-action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0.xml"/><Relationship Id="rId4" Type="http://schemas.openxmlformats.org/officeDocument/2006/relationships/hyperlink" Target="https://www.cms.gov/Research-Statistics-Data-and-Systems/Statistics-Trends-and-Reports/NationalHealthExpendData/NationalHealthAccountsHistorical"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941683D5-3787-42EC-89BE-BDF5AB5FE995}"/>
              </a:ext>
            </a:extLst>
          </p:cNvPr>
          <p:cNvSpPr>
            <a:spLocks noGrp="1"/>
          </p:cNvSpPr>
          <p:nvPr>
            <p:ph type="subTitle" idx="4294967295"/>
          </p:nvPr>
        </p:nvSpPr>
        <p:spPr>
          <a:xfrm>
            <a:off x="472565" y="3827330"/>
            <a:ext cx="10058400" cy="1143000"/>
          </a:xfrm>
        </p:spPr>
        <p:txBody>
          <a:bodyPr/>
          <a:lstStyle/>
          <a:p>
            <a:pPr>
              <a:spcBef>
                <a:spcPts val="600"/>
              </a:spcBef>
            </a:pPr>
            <a:r>
              <a:rPr lang="en-US"/>
              <a:t>12</a:t>
            </a:r>
            <a:r>
              <a:rPr lang="en-US" baseline="30000"/>
              <a:t>th</a:t>
            </a:r>
            <a:r>
              <a:rPr lang="en-US"/>
              <a:t> Meeting</a:t>
            </a:r>
          </a:p>
          <a:p>
            <a:pPr>
              <a:spcBef>
                <a:spcPts val="600"/>
              </a:spcBef>
            </a:pPr>
            <a:r>
              <a:rPr lang="en-US"/>
              <a:t>February 24, 2020</a:t>
            </a:r>
          </a:p>
        </p:txBody>
      </p:sp>
      <p:sp>
        <p:nvSpPr>
          <p:cNvPr id="4" name="Title 3">
            <a:extLst>
              <a:ext uri="{FF2B5EF4-FFF2-40B4-BE49-F238E27FC236}">
                <a16:creationId xmlns:a16="http://schemas.microsoft.com/office/drawing/2014/main" id="{27A57F16-00B8-4F80-87A6-3B3F73F4AA8E}"/>
              </a:ext>
            </a:extLst>
          </p:cNvPr>
          <p:cNvSpPr>
            <a:spLocks noGrp="1"/>
          </p:cNvSpPr>
          <p:nvPr>
            <p:ph type="title" idx="4294967295"/>
          </p:nvPr>
        </p:nvSpPr>
        <p:spPr>
          <a:xfrm>
            <a:off x="439737" y="1988042"/>
            <a:ext cx="11312525" cy="1492834"/>
          </a:xfrm>
        </p:spPr>
        <p:txBody>
          <a:bodyPr>
            <a:noAutofit/>
          </a:bodyPr>
          <a:lstStyle/>
          <a:p>
            <a:pPr algn="l"/>
            <a:r>
              <a:rPr lang="en-US" sz="5400"/>
              <a:t>Rhode Island Health Care Cost Trends </a:t>
            </a:r>
            <a:br>
              <a:rPr lang="en-US" sz="5400"/>
            </a:br>
            <a:r>
              <a:rPr lang="en-US" sz="5400"/>
              <a:t>Steering Committee</a:t>
            </a:r>
          </a:p>
        </p:txBody>
      </p:sp>
      <p:pic>
        <p:nvPicPr>
          <p:cNvPr id="6" name="Picture 5">
            <a:extLst>
              <a:ext uri="{FF2B5EF4-FFF2-40B4-BE49-F238E27FC236}">
                <a16:creationId xmlns:a16="http://schemas.microsoft.com/office/drawing/2014/main" id="{E23D6507-64D5-45EA-82C2-6B4D0C3F6E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0003" y="4869958"/>
            <a:ext cx="1350962" cy="1251085"/>
          </a:xfrm>
          <a:prstGeom prst="rect">
            <a:avLst/>
          </a:prstGeom>
        </p:spPr>
      </p:pic>
      <p:pic>
        <p:nvPicPr>
          <p:cNvPr id="7" name="Picture 6">
            <a:extLst>
              <a:ext uri="{FF2B5EF4-FFF2-40B4-BE49-F238E27FC236}">
                <a16:creationId xmlns:a16="http://schemas.microsoft.com/office/drawing/2014/main" id="{48D129BB-ED4E-461E-B3B4-8733B1A981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92217" y="4844016"/>
            <a:ext cx="1302967" cy="1302967"/>
          </a:xfrm>
          <a:prstGeom prst="rect">
            <a:avLst/>
          </a:prstGeom>
        </p:spPr>
      </p:pic>
      <p:sp>
        <p:nvSpPr>
          <p:cNvPr id="2" name="Slide Number Placeholder 1">
            <a:extLst>
              <a:ext uri="{FF2B5EF4-FFF2-40B4-BE49-F238E27FC236}">
                <a16:creationId xmlns:a16="http://schemas.microsoft.com/office/drawing/2014/main" id="{B64F1CB1-87C8-41C7-9079-3DEB61D980AF}"/>
              </a:ext>
            </a:extLst>
          </p:cNvPr>
          <p:cNvSpPr>
            <a:spLocks noGrp="1"/>
          </p:cNvSpPr>
          <p:nvPr>
            <p:ph type="sldNum" sz="quarter" idx="12"/>
          </p:nvPr>
        </p:nvSpPr>
        <p:spPr/>
        <p:txBody>
          <a:bodyPr/>
          <a:lstStyle/>
          <a:p>
            <a:fld id="{32BA1B2C-6684-47F0-87CE-B2A009176267}" type="slidenum">
              <a:rPr lang="en-US" smtClean="0"/>
              <a:t>1</a:t>
            </a:fld>
            <a:endParaRPr lang="en-US"/>
          </a:p>
        </p:txBody>
      </p:sp>
    </p:spTree>
    <p:extLst>
      <p:ext uri="{BB962C8B-B14F-4D97-AF65-F5344CB8AC3E}">
        <p14:creationId xmlns:p14="http://schemas.microsoft.com/office/powerpoint/2010/main" val="3937919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31F179CF-9A32-BE41-9F06-E5B60F5451F6}"/>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38000"/>
                    </a14:imgEffect>
                    <a14:imgEffect>
                      <a14:brightnessContrast contrast="-48000"/>
                    </a14:imgEffect>
                  </a14:imgLayer>
                </a14:imgProps>
              </a:ext>
            </a:extLst>
          </a:blip>
          <a:srcRect t="8359"/>
          <a:stretch/>
        </p:blipFill>
        <p:spPr>
          <a:xfrm>
            <a:off x="0" y="0"/>
            <a:ext cx="12191999" cy="6858000"/>
          </a:xfrm>
        </p:spPr>
      </p:pic>
      <p:sp>
        <p:nvSpPr>
          <p:cNvPr id="4" name="Slide Number Placeholder 3">
            <a:extLst>
              <a:ext uri="{FF2B5EF4-FFF2-40B4-BE49-F238E27FC236}">
                <a16:creationId xmlns:a16="http://schemas.microsoft.com/office/drawing/2014/main" id="{2C737518-1527-E648-8624-E9EBC63BEB9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1342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26C5-ACD7-F84C-99F5-2A99318F7248}"/>
              </a:ext>
            </a:extLst>
          </p:cNvPr>
          <p:cNvSpPr>
            <a:spLocks noGrp="1"/>
          </p:cNvSpPr>
          <p:nvPr>
            <p:ph type="title"/>
          </p:nvPr>
        </p:nvSpPr>
        <p:spPr>
          <a:xfrm>
            <a:off x="387179" y="222422"/>
            <a:ext cx="11417642" cy="1075037"/>
          </a:xfrm>
          <a:solidFill>
            <a:schemeClr val="bg1">
              <a:lumMod val="85000"/>
            </a:schemeClr>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en-US" b="1" dirty="0">
                <a:ln/>
                <a:effectLst>
                  <a:outerShdw blurRad="50800" dist="38100" dir="2700000" algn="tl" rotWithShape="0">
                    <a:prstClr val="black">
                      <a:alpha val="40000"/>
                    </a:prstClr>
                  </a:outerShdw>
                </a:effectLst>
              </a:rPr>
              <a:t>Retail vs. Physician</a:t>
            </a:r>
            <a:br>
              <a:rPr lang="en-US" b="1" dirty="0">
                <a:ln/>
                <a:effectLst>
                  <a:outerShdw blurRad="50800" dist="38100" dir="2700000" algn="tl" rotWithShape="0">
                    <a:prstClr val="black">
                      <a:alpha val="40000"/>
                    </a:prstClr>
                  </a:outerShdw>
                </a:effectLst>
              </a:rPr>
            </a:br>
            <a:r>
              <a:rPr lang="en-US" b="1" dirty="0">
                <a:ln/>
                <a:effectLst>
                  <a:outerShdw blurRad="50800" dist="38100" dir="2700000" algn="tl" rotWithShape="0">
                    <a:prstClr val="black">
                      <a:alpha val="40000"/>
                    </a:prstClr>
                  </a:outerShdw>
                </a:effectLst>
              </a:rPr>
              <a:t>Administered Drugs </a:t>
            </a:r>
          </a:p>
        </p:txBody>
      </p:sp>
      <p:sp>
        <p:nvSpPr>
          <p:cNvPr id="3" name="Content Placeholder 2">
            <a:extLst>
              <a:ext uri="{FF2B5EF4-FFF2-40B4-BE49-F238E27FC236}">
                <a16:creationId xmlns:a16="http://schemas.microsoft.com/office/drawing/2014/main" id="{8A40DEBE-FF3F-CE46-BC7C-9C9B4F81267A}"/>
              </a:ext>
            </a:extLst>
          </p:cNvPr>
          <p:cNvSpPr>
            <a:spLocks noGrp="1"/>
          </p:cNvSpPr>
          <p:nvPr>
            <p:ph idx="1"/>
          </p:nvPr>
        </p:nvSpPr>
        <p:spPr/>
        <p:txBody>
          <a:bodyPr>
            <a:normAutofit/>
          </a:bodyPr>
          <a:lstStyle/>
          <a:p>
            <a:pPr marL="0" indent="0">
              <a:buNone/>
            </a:pPr>
            <a:endParaRPr lang="en-US" dirty="0"/>
          </a:p>
          <a:p>
            <a:r>
              <a:rPr lang="en-US" sz="3200" dirty="0"/>
              <a:t>Average Total Rx Spending / Hospital Admission  </a:t>
            </a:r>
          </a:p>
          <a:p>
            <a:pPr marL="457200" lvl="1" indent="0">
              <a:buNone/>
            </a:pPr>
            <a:endParaRPr lang="en-US" dirty="0"/>
          </a:p>
          <a:p>
            <a:pPr marL="457200" lvl="1" indent="0">
              <a:buNone/>
            </a:pPr>
            <a:r>
              <a:rPr lang="en-US" dirty="0"/>
              <a:t>		</a:t>
            </a:r>
            <a:r>
              <a:rPr lang="en-US" sz="3600" dirty="0"/>
              <a:t>18.5% 2015-2017 </a:t>
            </a:r>
          </a:p>
          <a:p>
            <a:pPr marL="0" indent="0">
              <a:buNone/>
            </a:pPr>
            <a:r>
              <a:rPr lang="en-US" dirty="0"/>
              <a:t>				</a:t>
            </a:r>
            <a:r>
              <a:rPr lang="en-US" sz="2000" i="1" dirty="0"/>
              <a:t>(NORC, 1/2019)</a:t>
            </a:r>
          </a:p>
          <a:p>
            <a:pPr marL="0" indent="0">
              <a:buNone/>
            </a:pPr>
            <a:endParaRPr lang="en-US" dirty="0"/>
          </a:p>
          <a:p>
            <a:r>
              <a:rPr lang="en-US" dirty="0"/>
              <a:t>Need More Data</a:t>
            </a:r>
          </a:p>
          <a:p>
            <a:endParaRPr lang="en-US" dirty="0"/>
          </a:p>
          <a:p>
            <a:pPr marL="0" indent="0">
              <a:buNone/>
            </a:pPr>
            <a:endParaRPr lang="en-US" dirty="0"/>
          </a:p>
          <a:p>
            <a:endParaRPr lang="en-US" dirty="0"/>
          </a:p>
          <a:p>
            <a:pPr marL="457200" lvl="1" indent="0">
              <a:buNone/>
            </a:pPr>
            <a:endParaRPr lang="en-US" dirty="0"/>
          </a:p>
        </p:txBody>
      </p:sp>
      <p:pic>
        <p:nvPicPr>
          <p:cNvPr id="5" name="Picture 4">
            <a:extLst>
              <a:ext uri="{FF2B5EF4-FFF2-40B4-BE49-F238E27FC236}">
                <a16:creationId xmlns:a16="http://schemas.microsoft.com/office/drawing/2014/main" id="{0A47F250-72EA-F54C-A619-833BF456840A}"/>
              </a:ext>
            </a:extLst>
          </p:cNvPr>
          <p:cNvPicPr>
            <a:picLocks noChangeAspect="1"/>
          </p:cNvPicPr>
          <p:nvPr/>
        </p:nvPicPr>
        <p:blipFill>
          <a:blip r:embed="rId3"/>
          <a:stretch>
            <a:fillRect/>
          </a:stretch>
        </p:blipFill>
        <p:spPr>
          <a:xfrm>
            <a:off x="10416746" y="222422"/>
            <a:ext cx="1388075" cy="1075037"/>
          </a:xfrm>
          <a:prstGeom prst="rect">
            <a:avLst/>
          </a:prstGeom>
        </p:spPr>
      </p:pic>
      <p:sp>
        <p:nvSpPr>
          <p:cNvPr id="4" name="Up Arrow 3">
            <a:extLst>
              <a:ext uri="{FF2B5EF4-FFF2-40B4-BE49-F238E27FC236}">
                <a16:creationId xmlns:a16="http://schemas.microsoft.com/office/drawing/2014/main" id="{30BE1F01-69DE-7442-8B13-A0F21539B351}"/>
              </a:ext>
            </a:extLst>
          </p:cNvPr>
          <p:cNvSpPr/>
          <p:nvPr/>
        </p:nvSpPr>
        <p:spPr>
          <a:xfrm>
            <a:off x="2372498" y="3086894"/>
            <a:ext cx="358346" cy="657204"/>
          </a:xfrm>
          <a:prstGeom prst="upArrow">
            <a:avLst>
              <a:gd name="adj1" fmla="val 3980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7">
            <a:extLst>
              <a:ext uri="{FF2B5EF4-FFF2-40B4-BE49-F238E27FC236}">
                <a16:creationId xmlns:a16="http://schemas.microsoft.com/office/drawing/2014/main" id="{6C02C469-AC4F-7E4E-9EC0-6070ED253BD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190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26C5-ACD7-F84C-99F5-2A99318F7248}"/>
              </a:ext>
            </a:extLst>
          </p:cNvPr>
          <p:cNvSpPr>
            <a:spLocks noGrp="1"/>
          </p:cNvSpPr>
          <p:nvPr>
            <p:ph type="title"/>
          </p:nvPr>
        </p:nvSpPr>
        <p:spPr>
          <a:xfrm>
            <a:off x="838200" y="178421"/>
            <a:ext cx="10515600" cy="1427355"/>
          </a:xfrm>
        </p:spPr>
        <p:txBody>
          <a:bodyPr/>
          <a:lstStyle/>
          <a:p>
            <a:r>
              <a:rPr lang="en-US" b="1" dirty="0"/>
              <a:t>Why are states taking action on Rx prices?</a:t>
            </a:r>
          </a:p>
        </p:txBody>
      </p:sp>
      <p:sp>
        <p:nvSpPr>
          <p:cNvPr id="3" name="Content Placeholder 2">
            <a:extLst>
              <a:ext uri="{FF2B5EF4-FFF2-40B4-BE49-F238E27FC236}">
                <a16:creationId xmlns:a16="http://schemas.microsoft.com/office/drawing/2014/main" id="{8A40DEBE-FF3F-CE46-BC7C-9C9B4F81267A}"/>
              </a:ext>
            </a:extLst>
          </p:cNvPr>
          <p:cNvSpPr>
            <a:spLocks noGrp="1"/>
          </p:cNvSpPr>
          <p:nvPr>
            <p:ph idx="1"/>
          </p:nvPr>
        </p:nvSpPr>
        <p:spPr>
          <a:xfrm>
            <a:off x="838200" y="1694984"/>
            <a:ext cx="10515600" cy="4739269"/>
          </a:xfrm>
        </p:spPr>
        <p:txBody>
          <a:bodyPr>
            <a:normAutofit/>
          </a:bodyPr>
          <a:lstStyle/>
          <a:p>
            <a:pPr marL="0" indent="0">
              <a:buNone/>
            </a:pPr>
            <a:r>
              <a:rPr lang="en-US" sz="3200" dirty="0"/>
              <a:t>States can’t wait for federal action:</a:t>
            </a:r>
          </a:p>
          <a:p>
            <a:endParaRPr lang="en-US" sz="1400" dirty="0"/>
          </a:p>
          <a:p>
            <a:r>
              <a:rPr lang="en-US" dirty="0"/>
              <a:t>States are large payers and must fund health benefits for state employees, university, school and municipal employees, corrections staff and Medicaid enrollees.</a:t>
            </a:r>
          </a:p>
          <a:p>
            <a:pPr marL="0" indent="0">
              <a:buNone/>
            </a:pPr>
            <a:endParaRPr lang="en-US" sz="1400" dirty="0"/>
          </a:p>
          <a:p>
            <a:r>
              <a:rPr lang="en-US" dirty="0"/>
              <a:t>States must balance their budgets, and rapid and unpredictable Rx price increases make this difficult.</a:t>
            </a:r>
          </a:p>
          <a:p>
            <a:pPr marL="0" indent="0">
              <a:buNone/>
            </a:pPr>
            <a:endParaRPr lang="en-US" sz="1400" dirty="0"/>
          </a:p>
          <a:p>
            <a:r>
              <a:rPr lang="en-US" dirty="0"/>
              <a:t>Drug pipeline ensures affordability will continue to be a challenge</a:t>
            </a:r>
          </a:p>
          <a:p>
            <a:endParaRPr lang="en-US" dirty="0"/>
          </a:p>
          <a:p>
            <a:pPr marL="0" indent="0">
              <a:buNone/>
            </a:pPr>
            <a:endParaRPr lang="en-US" dirty="0"/>
          </a:p>
          <a:p>
            <a:endParaRPr lang="en-US" dirty="0"/>
          </a:p>
          <a:p>
            <a:pPr marL="457200" lvl="1" indent="0">
              <a:buNone/>
            </a:pPr>
            <a:endParaRPr lang="en-US" dirty="0"/>
          </a:p>
        </p:txBody>
      </p:sp>
      <p:pic>
        <p:nvPicPr>
          <p:cNvPr id="5" name="Picture 4">
            <a:extLst>
              <a:ext uri="{FF2B5EF4-FFF2-40B4-BE49-F238E27FC236}">
                <a16:creationId xmlns:a16="http://schemas.microsoft.com/office/drawing/2014/main" id="{0A47F250-72EA-F54C-A619-833BF456840A}"/>
              </a:ext>
            </a:extLst>
          </p:cNvPr>
          <p:cNvPicPr>
            <a:picLocks noChangeAspect="1"/>
          </p:cNvPicPr>
          <p:nvPr/>
        </p:nvPicPr>
        <p:blipFill>
          <a:blip r:embed="rId3"/>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67325131-DB3F-6846-B964-DB90975A3C6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355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26C5-ACD7-F84C-99F5-2A99318F7248}"/>
              </a:ext>
            </a:extLst>
          </p:cNvPr>
          <p:cNvSpPr>
            <a:spLocks noGrp="1"/>
          </p:cNvSpPr>
          <p:nvPr>
            <p:ph type="title"/>
          </p:nvPr>
        </p:nvSpPr>
        <p:spPr>
          <a:xfrm>
            <a:off x="838200" y="178421"/>
            <a:ext cx="10515600" cy="1427355"/>
          </a:xfrm>
        </p:spPr>
        <p:txBody>
          <a:bodyPr>
            <a:normAutofit/>
          </a:bodyPr>
          <a:lstStyle/>
          <a:p>
            <a:r>
              <a:rPr lang="en-US" sz="4200" b="1" dirty="0"/>
              <a:t>Why are states taking action on Rx prices?</a:t>
            </a:r>
          </a:p>
        </p:txBody>
      </p:sp>
      <p:sp>
        <p:nvSpPr>
          <p:cNvPr id="3" name="Content Placeholder 2">
            <a:extLst>
              <a:ext uri="{FF2B5EF4-FFF2-40B4-BE49-F238E27FC236}">
                <a16:creationId xmlns:a16="http://schemas.microsoft.com/office/drawing/2014/main" id="{8A40DEBE-FF3F-CE46-BC7C-9C9B4F81267A}"/>
              </a:ext>
            </a:extLst>
          </p:cNvPr>
          <p:cNvSpPr>
            <a:spLocks noGrp="1"/>
          </p:cNvSpPr>
          <p:nvPr>
            <p:ph idx="1"/>
          </p:nvPr>
        </p:nvSpPr>
        <p:spPr>
          <a:xfrm>
            <a:off x="838200" y="1694984"/>
            <a:ext cx="10515600" cy="4739269"/>
          </a:xfrm>
        </p:spPr>
        <p:txBody>
          <a:bodyPr>
            <a:normAutofit/>
          </a:bodyPr>
          <a:lstStyle/>
          <a:p>
            <a:pPr marL="0" indent="0">
              <a:buNone/>
            </a:pPr>
            <a:r>
              <a:rPr lang="en-US" sz="3200" b="1" dirty="0"/>
              <a:t>Rising drug costs financially strain states and consumers.</a:t>
            </a:r>
          </a:p>
          <a:p>
            <a:pPr marL="0" indent="0">
              <a:buNone/>
            </a:pPr>
            <a:endParaRPr lang="en-US" sz="1800" dirty="0"/>
          </a:p>
          <a:p>
            <a:r>
              <a:rPr lang="en-US" sz="2600" dirty="0"/>
              <a:t>Between 2009 and 2017, the wholesale price of a single vial of the insulin Humalog nearly tripled, from </a:t>
            </a:r>
            <a:r>
              <a:rPr lang="en-US" sz="2600" b="1" dirty="0"/>
              <a:t>$92.70 to $274.70</a:t>
            </a:r>
            <a:r>
              <a:rPr lang="en-US" sz="2600" dirty="0"/>
              <a:t>.</a:t>
            </a:r>
          </a:p>
          <a:p>
            <a:r>
              <a:rPr lang="en-US" sz="2600" dirty="0"/>
              <a:t>The average cost of insulin per person increased from $2,864 in 2012 to $5,705 in 2016.</a:t>
            </a:r>
          </a:p>
          <a:p>
            <a:r>
              <a:rPr lang="en-US" sz="2600" dirty="0"/>
              <a:t>Specialty drugs entering the market have unsustainably high launch prices.</a:t>
            </a:r>
          </a:p>
          <a:p>
            <a:pPr lvl="1"/>
            <a:r>
              <a:rPr lang="en-US" sz="2200" dirty="0" err="1"/>
              <a:t>Zolgensma</a:t>
            </a:r>
            <a:r>
              <a:rPr lang="en-US" sz="2200" dirty="0"/>
              <a:t> launched at $2.1 million for a one-time treatment.</a:t>
            </a:r>
          </a:p>
          <a:p>
            <a:pPr lvl="1"/>
            <a:r>
              <a:rPr lang="en-US" sz="2200" dirty="0" err="1"/>
              <a:t>Luxturna</a:t>
            </a:r>
            <a:r>
              <a:rPr lang="en-US" sz="2200" dirty="0"/>
              <a:t> costs $850,000 for a one-time treatment.</a:t>
            </a:r>
          </a:p>
        </p:txBody>
      </p:sp>
      <p:pic>
        <p:nvPicPr>
          <p:cNvPr id="6" name="Picture 5">
            <a:extLst>
              <a:ext uri="{FF2B5EF4-FFF2-40B4-BE49-F238E27FC236}">
                <a16:creationId xmlns:a16="http://schemas.microsoft.com/office/drawing/2014/main" id="{A067C783-FBC8-FA46-A826-52BD5C0224C1}"/>
              </a:ext>
            </a:extLst>
          </p:cNvPr>
          <p:cNvPicPr>
            <a:picLocks noChangeAspect="1"/>
          </p:cNvPicPr>
          <p:nvPr/>
        </p:nvPicPr>
        <p:blipFill>
          <a:blip r:embed="rId3"/>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02BE1BB2-DB41-424B-9C54-BA1B465F56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3855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6FBEB0-BF9F-9146-8EB3-44D06C21B713}"/>
              </a:ext>
            </a:extLst>
          </p:cNvPr>
          <p:cNvSpPr>
            <a:spLocks noGrp="1"/>
          </p:cNvSpPr>
          <p:nvPr>
            <p:ph type="title"/>
          </p:nvPr>
        </p:nvSpPr>
        <p:spPr>
          <a:xfrm>
            <a:off x="838200" y="365125"/>
            <a:ext cx="10515600" cy="1325563"/>
          </a:xfrm>
        </p:spPr>
        <p:txBody>
          <a:bodyPr/>
          <a:lstStyle/>
          <a:p>
            <a:pPr algn="ctr"/>
            <a:r>
              <a:rPr lang="en-US" b="1" dirty="0"/>
              <a:t>State momentum has grown since 2017.</a:t>
            </a:r>
          </a:p>
        </p:txBody>
      </p:sp>
      <p:sp>
        <p:nvSpPr>
          <p:cNvPr id="6" name="TextBox 5">
            <a:extLst>
              <a:ext uri="{FF2B5EF4-FFF2-40B4-BE49-F238E27FC236}">
                <a16:creationId xmlns:a16="http://schemas.microsoft.com/office/drawing/2014/main" id="{FF4E1A56-B8F3-7A4D-864B-B5614A49AFAF}"/>
              </a:ext>
            </a:extLst>
          </p:cNvPr>
          <p:cNvSpPr txBox="1"/>
          <p:nvPr/>
        </p:nvSpPr>
        <p:spPr>
          <a:xfrm>
            <a:off x="476629" y="2782669"/>
            <a:ext cx="4310743" cy="129266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Every state has introduced legislation to address rising prescription drug prices.</a:t>
            </a:r>
          </a:p>
        </p:txBody>
      </p:sp>
      <p:pic>
        <p:nvPicPr>
          <p:cNvPr id="9" name="Picture 8">
            <a:extLst>
              <a:ext uri="{FF2B5EF4-FFF2-40B4-BE49-F238E27FC236}">
                <a16:creationId xmlns:a16="http://schemas.microsoft.com/office/drawing/2014/main" id="{ECB92785-A00F-E344-80E2-A924D0066221}"/>
              </a:ext>
            </a:extLst>
          </p:cNvPr>
          <p:cNvPicPr>
            <a:picLocks noChangeAspect="1"/>
          </p:cNvPicPr>
          <p:nvPr/>
        </p:nvPicPr>
        <p:blipFill>
          <a:blip r:embed="rId3"/>
          <a:stretch>
            <a:fillRect/>
          </a:stretch>
        </p:blipFill>
        <p:spPr>
          <a:xfrm>
            <a:off x="183849" y="6143712"/>
            <a:ext cx="585560" cy="563738"/>
          </a:xfrm>
          <a:prstGeom prst="rect">
            <a:avLst/>
          </a:prstGeom>
        </p:spPr>
      </p:pic>
      <p:pic>
        <p:nvPicPr>
          <p:cNvPr id="1025" name="Picture 1">
            <a:extLst>
              <a:ext uri="{FF2B5EF4-FFF2-40B4-BE49-F238E27FC236}">
                <a16:creationId xmlns:a16="http://schemas.microsoft.com/office/drawing/2014/main" id="{96FD6F12-5D13-0848-A9DC-BAA64FEAF3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0803" y="1549618"/>
            <a:ext cx="6503848" cy="4594094"/>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DD45804C-36D6-DE4C-B3A9-3FCB320DAD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763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1134-1EC4-1F4D-BED3-DF065010D543}"/>
              </a:ext>
            </a:extLst>
          </p:cNvPr>
          <p:cNvSpPr>
            <a:spLocks noGrp="1"/>
          </p:cNvSpPr>
          <p:nvPr>
            <p:ph type="title"/>
          </p:nvPr>
        </p:nvSpPr>
        <p:spPr/>
        <p:txBody>
          <a:bodyPr/>
          <a:lstStyle/>
          <a:p>
            <a:pPr algn="ctr"/>
            <a:r>
              <a:rPr lang="en-US" b="1" dirty="0"/>
              <a:t>State momentum continues in 2020.</a:t>
            </a:r>
          </a:p>
        </p:txBody>
      </p:sp>
      <p:graphicFrame>
        <p:nvGraphicFramePr>
          <p:cNvPr id="7" name="Content Placeholder 6">
            <a:extLst>
              <a:ext uri="{FF2B5EF4-FFF2-40B4-BE49-F238E27FC236}">
                <a16:creationId xmlns:a16="http://schemas.microsoft.com/office/drawing/2014/main" id="{88E66D77-936D-6F43-9996-EC987E2C7E9E}"/>
              </a:ext>
            </a:extLst>
          </p:cNvPr>
          <p:cNvGraphicFramePr>
            <a:graphicFrameLocks noGrp="1"/>
          </p:cNvGraphicFramePr>
          <p:nvPr>
            <p:ph idx="1"/>
          </p:nvPr>
        </p:nvGraphicFramePr>
        <p:xfrm>
          <a:off x="3634014" y="1651430"/>
          <a:ext cx="4923971" cy="4791888"/>
        </p:xfrm>
        <a:graphic>
          <a:graphicData uri="http://schemas.openxmlformats.org/drawingml/2006/table">
            <a:tbl>
              <a:tblPr firstRow="1" bandRow="1">
                <a:tableStyleId>{93296810-A885-4BE3-A3E7-6D5BEEA58F35}</a:tableStyleId>
              </a:tblPr>
              <a:tblGrid>
                <a:gridCol w="4189963">
                  <a:extLst>
                    <a:ext uri="{9D8B030D-6E8A-4147-A177-3AD203B41FA5}">
                      <a16:colId xmlns:a16="http://schemas.microsoft.com/office/drawing/2014/main" val="1216267943"/>
                    </a:ext>
                  </a:extLst>
                </a:gridCol>
                <a:gridCol w="734008">
                  <a:extLst>
                    <a:ext uri="{9D8B030D-6E8A-4147-A177-3AD203B41FA5}">
                      <a16:colId xmlns:a16="http://schemas.microsoft.com/office/drawing/2014/main" val="3353386874"/>
                    </a:ext>
                  </a:extLst>
                </a:gridCol>
              </a:tblGrid>
              <a:tr h="656529">
                <a:tc gridSpan="2">
                  <a:txBody>
                    <a:bodyPr/>
                    <a:lstStyle/>
                    <a:p>
                      <a:pPr algn="ctr"/>
                      <a:r>
                        <a:rPr lang="en-US" sz="1900" dirty="0"/>
                        <a:t>Introduced Bills: 2020</a:t>
                      </a:r>
                    </a:p>
                    <a:p>
                      <a:pPr algn="ctr"/>
                      <a:r>
                        <a:rPr lang="en-US" sz="1900" dirty="0"/>
                        <a:t>(As of February 11)</a:t>
                      </a:r>
                    </a:p>
                  </a:txBody>
                  <a:tcPr marL="85634" marR="85634" marT="42817" marB="42817">
                    <a:solidFill>
                      <a:schemeClr val="accent6">
                        <a:lumMod val="75000"/>
                      </a:schemeClr>
                    </a:solidFill>
                  </a:tcPr>
                </a:tc>
                <a:tc hMerge="1">
                  <a:txBody>
                    <a:bodyPr/>
                    <a:lstStyle/>
                    <a:p>
                      <a:endParaRPr lang="en-US" dirty="0"/>
                    </a:p>
                  </a:txBody>
                  <a:tcPr/>
                </a:tc>
                <a:extLst>
                  <a:ext uri="{0D108BD9-81ED-4DB2-BD59-A6C34878D82A}">
                    <a16:rowId xmlns:a16="http://schemas.microsoft.com/office/drawing/2014/main" val="4194700103"/>
                  </a:ext>
                </a:extLst>
              </a:tr>
              <a:tr h="371082">
                <a:tc>
                  <a:txBody>
                    <a:bodyPr/>
                    <a:lstStyle/>
                    <a:p>
                      <a:r>
                        <a:rPr lang="en-US" sz="1900" b="1" dirty="0"/>
                        <a:t>Total bills introduced</a:t>
                      </a:r>
                    </a:p>
                  </a:txBody>
                  <a:tcPr marL="85634" marR="85634" marT="42817" marB="42817">
                    <a:solidFill>
                      <a:schemeClr val="accent6">
                        <a:lumMod val="60000"/>
                        <a:lumOff val="40000"/>
                      </a:schemeClr>
                    </a:solidFill>
                  </a:tcPr>
                </a:tc>
                <a:tc>
                  <a:txBody>
                    <a:bodyPr/>
                    <a:lstStyle/>
                    <a:p>
                      <a:pPr algn="r"/>
                      <a:r>
                        <a:rPr lang="en-US" sz="1700" b="1" dirty="0"/>
                        <a:t>331</a:t>
                      </a:r>
                    </a:p>
                  </a:txBody>
                  <a:tcPr marL="85634" marR="85634" marT="42817" marB="42817">
                    <a:solidFill>
                      <a:schemeClr val="accent6">
                        <a:lumMod val="60000"/>
                        <a:lumOff val="40000"/>
                      </a:schemeClr>
                    </a:solidFill>
                  </a:tcPr>
                </a:tc>
                <a:extLst>
                  <a:ext uri="{0D108BD9-81ED-4DB2-BD59-A6C34878D82A}">
                    <a16:rowId xmlns:a16="http://schemas.microsoft.com/office/drawing/2014/main" val="776805364"/>
                  </a:ext>
                </a:extLst>
              </a:tr>
              <a:tr h="371082">
                <a:tc>
                  <a:txBody>
                    <a:bodyPr/>
                    <a:lstStyle/>
                    <a:p>
                      <a:r>
                        <a:rPr lang="en-US" sz="1900" b="1" dirty="0"/>
                        <a:t>States with Rx cost bills</a:t>
                      </a:r>
                    </a:p>
                  </a:txBody>
                  <a:tcPr marL="85634" marR="85634" marT="42817" marB="42817">
                    <a:solidFill>
                      <a:schemeClr val="accent6">
                        <a:lumMod val="60000"/>
                        <a:lumOff val="40000"/>
                      </a:schemeClr>
                    </a:solidFill>
                  </a:tcPr>
                </a:tc>
                <a:tc>
                  <a:txBody>
                    <a:bodyPr/>
                    <a:lstStyle/>
                    <a:p>
                      <a:pPr algn="r"/>
                      <a:r>
                        <a:rPr lang="en-US" sz="1700" b="1" dirty="0"/>
                        <a:t>40</a:t>
                      </a:r>
                    </a:p>
                  </a:txBody>
                  <a:tcPr marL="85634" marR="85634" marT="42817" marB="42817">
                    <a:solidFill>
                      <a:schemeClr val="accent6">
                        <a:lumMod val="60000"/>
                        <a:lumOff val="40000"/>
                      </a:schemeClr>
                    </a:solidFill>
                  </a:tcPr>
                </a:tc>
                <a:extLst>
                  <a:ext uri="{0D108BD9-81ED-4DB2-BD59-A6C34878D82A}">
                    <a16:rowId xmlns:a16="http://schemas.microsoft.com/office/drawing/2014/main" val="2966043910"/>
                  </a:ext>
                </a:extLst>
              </a:tr>
              <a:tr h="371082">
                <a:tc>
                  <a:txBody>
                    <a:bodyPr/>
                    <a:lstStyle/>
                    <a:p>
                      <a:r>
                        <a:rPr lang="en-US" sz="1900" dirty="0"/>
                        <a:t>Pharmacy Benefit Manager</a:t>
                      </a:r>
                    </a:p>
                  </a:txBody>
                  <a:tcPr marL="85634" marR="85634" marT="42817" marB="42817">
                    <a:solidFill>
                      <a:schemeClr val="accent6">
                        <a:lumMod val="20000"/>
                        <a:lumOff val="80000"/>
                      </a:schemeClr>
                    </a:solidFill>
                  </a:tcPr>
                </a:tc>
                <a:tc>
                  <a:txBody>
                    <a:bodyPr/>
                    <a:lstStyle/>
                    <a:p>
                      <a:pPr algn="r"/>
                      <a:r>
                        <a:rPr lang="en-US" sz="1700" dirty="0"/>
                        <a:t>128</a:t>
                      </a:r>
                    </a:p>
                  </a:txBody>
                  <a:tcPr marL="85634" marR="85634" marT="42817" marB="42817">
                    <a:solidFill>
                      <a:schemeClr val="accent6">
                        <a:lumMod val="20000"/>
                        <a:lumOff val="80000"/>
                      </a:schemeClr>
                    </a:solidFill>
                  </a:tcPr>
                </a:tc>
                <a:extLst>
                  <a:ext uri="{0D108BD9-81ED-4DB2-BD59-A6C34878D82A}">
                    <a16:rowId xmlns:a16="http://schemas.microsoft.com/office/drawing/2014/main" val="3684190080"/>
                  </a:ext>
                </a:extLst>
              </a:tr>
              <a:tr h="371082">
                <a:tc>
                  <a:txBody>
                    <a:bodyPr/>
                    <a:lstStyle/>
                    <a:p>
                      <a:r>
                        <a:rPr lang="en-US" sz="1900" dirty="0"/>
                        <a:t>Transparency</a:t>
                      </a:r>
                    </a:p>
                  </a:txBody>
                  <a:tcPr marL="85634" marR="85634" marT="42817" marB="42817">
                    <a:solidFill>
                      <a:schemeClr val="accent6">
                        <a:lumMod val="20000"/>
                        <a:lumOff val="80000"/>
                      </a:schemeClr>
                    </a:solidFill>
                  </a:tcPr>
                </a:tc>
                <a:tc>
                  <a:txBody>
                    <a:bodyPr/>
                    <a:lstStyle/>
                    <a:p>
                      <a:pPr algn="r"/>
                      <a:r>
                        <a:rPr lang="en-US" sz="1700" dirty="0"/>
                        <a:t>49</a:t>
                      </a:r>
                    </a:p>
                  </a:txBody>
                  <a:tcPr marL="85634" marR="85634" marT="42817" marB="42817">
                    <a:solidFill>
                      <a:schemeClr val="accent6">
                        <a:lumMod val="20000"/>
                        <a:lumOff val="80000"/>
                      </a:schemeClr>
                    </a:solidFill>
                  </a:tcPr>
                </a:tc>
                <a:extLst>
                  <a:ext uri="{0D108BD9-81ED-4DB2-BD59-A6C34878D82A}">
                    <a16:rowId xmlns:a16="http://schemas.microsoft.com/office/drawing/2014/main" val="2290560244"/>
                  </a:ext>
                </a:extLst>
              </a:tr>
              <a:tr h="371082">
                <a:tc>
                  <a:txBody>
                    <a:bodyPr/>
                    <a:lstStyle/>
                    <a:p>
                      <a:r>
                        <a:rPr lang="en-US" sz="1900" dirty="0"/>
                        <a:t>Wholesale from Canada Importation</a:t>
                      </a:r>
                    </a:p>
                  </a:txBody>
                  <a:tcPr marL="85634" marR="85634" marT="42817" marB="42817">
                    <a:solidFill>
                      <a:schemeClr val="accent6">
                        <a:lumMod val="20000"/>
                        <a:lumOff val="80000"/>
                      </a:schemeClr>
                    </a:solidFill>
                  </a:tcPr>
                </a:tc>
                <a:tc>
                  <a:txBody>
                    <a:bodyPr/>
                    <a:lstStyle/>
                    <a:p>
                      <a:pPr algn="r"/>
                      <a:r>
                        <a:rPr lang="en-US" sz="1700" dirty="0"/>
                        <a:t>33</a:t>
                      </a:r>
                    </a:p>
                  </a:txBody>
                  <a:tcPr marL="85634" marR="85634" marT="42817" marB="42817">
                    <a:solidFill>
                      <a:schemeClr val="accent6">
                        <a:lumMod val="20000"/>
                        <a:lumOff val="80000"/>
                      </a:schemeClr>
                    </a:solidFill>
                  </a:tcPr>
                </a:tc>
                <a:extLst>
                  <a:ext uri="{0D108BD9-81ED-4DB2-BD59-A6C34878D82A}">
                    <a16:rowId xmlns:a16="http://schemas.microsoft.com/office/drawing/2014/main" val="1589418181"/>
                  </a:ext>
                </a:extLst>
              </a:tr>
              <a:tr h="371082">
                <a:tc>
                  <a:txBody>
                    <a:bodyPr/>
                    <a:lstStyle/>
                    <a:p>
                      <a:r>
                        <a:rPr lang="en-US" sz="1900" dirty="0"/>
                        <a:t>Affordability Review</a:t>
                      </a:r>
                    </a:p>
                  </a:txBody>
                  <a:tcPr marL="85634" marR="85634" marT="42817" marB="42817">
                    <a:solidFill>
                      <a:schemeClr val="accent6">
                        <a:lumMod val="20000"/>
                        <a:lumOff val="80000"/>
                      </a:schemeClr>
                    </a:solidFill>
                  </a:tcPr>
                </a:tc>
                <a:tc>
                  <a:txBody>
                    <a:bodyPr/>
                    <a:lstStyle/>
                    <a:p>
                      <a:pPr algn="r"/>
                      <a:r>
                        <a:rPr lang="en-US" sz="1700" dirty="0"/>
                        <a:t>19</a:t>
                      </a:r>
                    </a:p>
                  </a:txBody>
                  <a:tcPr marL="85634" marR="85634" marT="42817" marB="42817">
                    <a:solidFill>
                      <a:schemeClr val="accent6">
                        <a:lumMod val="20000"/>
                        <a:lumOff val="80000"/>
                      </a:schemeClr>
                    </a:solidFill>
                  </a:tcPr>
                </a:tc>
                <a:extLst>
                  <a:ext uri="{0D108BD9-81ED-4DB2-BD59-A6C34878D82A}">
                    <a16:rowId xmlns:a16="http://schemas.microsoft.com/office/drawing/2014/main" val="1700148093"/>
                  </a:ext>
                </a:extLst>
              </a:tr>
              <a:tr h="371082">
                <a:tc>
                  <a:txBody>
                    <a:bodyPr/>
                    <a:lstStyle/>
                    <a:p>
                      <a:r>
                        <a:rPr lang="en-US" sz="1900" dirty="0"/>
                        <a:t>Volume Purchasing</a:t>
                      </a:r>
                    </a:p>
                  </a:txBody>
                  <a:tcPr marL="85634" marR="85634" marT="42817" marB="42817">
                    <a:solidFill>
                      <a:schemeClr val="accent6">
                        <a:lumMod val="20000"/>
                        <a:lumOff val="80000"/>
                      </a:schemeClr>
                    </a:solidFill>
                  </a:tcPr>
                </a:tc>
                <a:tc>
                  <a:txBody>
                    <a:bodyPr/>
                    <a:lstStyle/>
                    <a:p>
                      <a:pPr algn="r"/>
                      <a:r>
                        <a:rPr lang="en-US" sz="1700" dirty="0"/>
                        <a:t>6</a:t>
                      </a:r>
                    </a:p>
                  </a:txBody>
                  <a:tcPr marL="85634" marR="85634" marT="42817" marB="42817">
                    <a:solidFill>
                      <a:schemeClr val="accent6">
                        <a:lumMod val="20000"/>
                        <a:lumOff val="80000"/>
                      </a:schemeClr>
                    </a:solidFill>
                  </a:tcPr>
                </a:tc>
                <a:extLst>
                  <a:ext uri="{0D108BD9-81ED-4DB2-BD59-A6C34878D82A}">
                    <a16:rowId xmlns:a16="http://schemas.microsoft.com/office/drawing/2014/main" val="1547448595"/>
                  </a:ext>
                </a:extLst>
              </a:tr>
              <a:tr h="371082">
                <a:tc>
                  <a:txBody>
                    <a:bodyPr/>
                    <a:lstStyle/>
                    <a:p>
                      <a:r>
                        <a:rPr lang="en-US" sz="1900" dirty="0"/>
                        <a:t>Anti-Price Gouging</a:t>
                      </a:r>
                    </a:p>
                  </a:txBody>
                  <a:tcPr marL="85634" marR="85634" marT="42817" marB="42817">
                    <a:solidFill>
                      <a:schemeClr val="accent6">
                        <a:lumMod val="20000"/>
                        <a:lumOff val="80000"/>
                      </a:schemeClr>
                    </a:solidFill>
                  </a:tcPr>
                </a:tc>
                <a:tc>
                  <a:txBody>
                    <a:bodyPr/>
                    <a:lstStyle/>
                    <a:p>
                      <a:pPr algn="r"/>
                      <a:r>
                        <a:rPr lang="en-US" sz="1700" dirty="0"/>
                        <a:t>3</a:t>
                      </a:r>
                    </a:p>
                  </a:txBody>
                  <a:tcPr marL="85634" marR="85634" marT="42817" marB="42817">
                    <a:solidFill>
                      <a:schemeClr val="accent6">
                        <a:lumMod val="20000"/>
                        <a:lumOff val="80000"/>
                      </a:schemeClr>
                    </a:solidFill>
                  </a:tcPr>
                </a:tc>
                <a:extLst>
                  <a:ext uri="{0D108BD9-81ED-4DB2-BD59-A6C34878D82A}">
                    <a16:rowId xmlns:a16="http://schemas.microsoft.com/office/drawing/2014/main" val="2870601584"/>
                  </a:ext>
                </a:extLst>
              </a:tr>
              <a:tr h="371082">
                <a:tc>
                  <a:txBody>
                    <a:bodyPr/>
                    <a:lstStyle/>
                    <a:p>
                      <a:r>
                        <a:rPr lang="en-US" sz="1900" dirty="0"/>
                        <a:t>Coupons and Cost-Sharing</a:t>
                      </a:r>
                    </a:p>
                  </a:txBody>
                  <a:tcPr marL="85634" marR="85634" marT="42817" marB="42817">
                    <a:solidFill>
                      <a:schemeClr val="accent6">
                        <a:lumMod val="20000"/>
                        <a:lumOff val="80000"/>
                      </a:schemeClr>
                    </a:solidFill>
                  </a:tcPr>
                </a:tc>
                <a:tc>
                  <a:txBody>
                    <a:bodyPr/>
                    <a:lstStyle/>
                    <a:p>
                      <a:pPr algn="r"/>
                      <a:r>
                        <a:rPr lang="en-US" sz="1700" dirty="0"/>
                        <a:t>57</a:t>
                      </a:r>
                    </a:p>
                  </a:txBody>
                  <a:tcPr marL="85634" marR="85634" marT="42817" marB="42817">
                    <a:solidFill>
                      <a:schemeClr val="accent6">
                        <a:lumMod val="20000"/>
                        <a:lumOff val="80000"/>
                      </a:schemeClr>
                    </a:solidFill>
                  </a:tcPr>
                </a:tc>
                <a:extLst>
                  <a:ext uri="{0D108BD9-81ED-4DB2-BD59-A6C34878D82A}">
                    <a16:rowId xmlns:a16="http://schemas.microsoft.com/office/drawing/2014/main" val="741631322"/>
                  </a:ext>
                </a:extLst>
              </a:tr>
              <a:tr h="371082">
                <a:tc>
                  <a:txBody>
                    <a:bodyPr/>
                    <a:lstStyle/>
                    <a:p>
                      <a:r>
                        <a:rPr lang="en-US" sz="1900" dirty="0"/>
                        <a:t>Study</a:t>
                      </a:r>
                    </a:p>
                  </a:txBody>
                  <a:tcPr marL="85634" marR="85634" marT="42817" marB="42817">
                    <a:solidFill>
                      <a:schemeClr val="accent6">
                        <a:lumMod val="20000"/>
                        <a:lumOff val="80000"/>
                      </a:schemeClr>
                    </a:solidFill>
                  </a:tcPr>
                </a:tc>
                <a:tc>
                  <a:txBody>
                    <a:bodyPr/>
                    <a:lstStyle/>
                    <a:p>
                      <a:pPr algn="r"/>
                      <a:r>
                        <a:rPr lang="en-US" sz="1700" dirty="0"/>
                        <a:t>10</a:t>
                      </a:r>
                    </a:p>
                  </a:txBody>
                  <a:tcPr marL="85634" marR="85634" marT="42817" marB="42817">
                    <a:solidFill>
                      <a:schemeClr val="accent6">
                        <a:lumMod val="20000"/>
                        <a:lumOff val="80000"/>
                      </a:schemeClr>
                    </a:solidFill>
                  </a:tcPr>
                </a:tc>
                <a:extLst>
                  <a:ext uri="{0D108BD9-81ED-4DB2-BD59-A6C34878D82A}">
                    <a16:rowId xmlns:a16="http://schemas.microsoft.com/office/drawing/2014/main" val="245563227"/>
                  </a:ext>
                </a:extLst>
              </a:tr>
              <a:tr h="371082">
                <a:tc>
                  <a:txBody>
                    <a:bodyPr/>
                    <a:lstStyle/>
                    <a:p>
                      <a:r>
                        <a:rPr lang="en-US" sz="1900" dirty="0"/>
                        <a:t>Other</a:t>
                      </a:r>
                    </a:p>
                  </a:txBody>
                  <a:tcPr marL="85634" marR="85634" marT="42817" marB="42817">
                    <a:solidFill>
                      <a:schemeClr val="accent6">
                        <a:lumMod val="20000"/>
                        <a:lumOff val="80000"/>
                      </a:schemeClr>
                    </a:solidFill>
                  </a:tcPr>
                </a:tc>
                <a:tc>
                  <a:txBody>
                    <a:bodyPr/>
                    <a:lstStyle/>
                    <a:p>
                      <a:pPr algn="r"/>
                      <a:r>
                        <a:rPr lang="en-US" sz="1700" dirty="0"/>
                        <a:t>26</a:t>
                      </a:r>
                    </a:p>
                  </a:txBody>
                  <a:tcPr marL="85634" marR="85634" marT="42817" marB="42817">
                    <a:solidFill>
                      <a:schemeClr val="accent6">
                        <a:lumMod val="20000"/>
                        <a:lumOff val="80000"/>
                      </a:schemeClr>
                    </a:solidFill>
                  </a:tcPr>
                </a:tc>
                <a:extLst>
                  <a:ext uri="{0D108BD9-81ED-4DB2-BD59-A6C34878D82A}">
                    <a16:rowId xmlns:a16="http://schemas.microsoft.com/office/drawing/2014/main" val="1696715301"/>
                  </a:ext>
                </a:extLst>
              </a:tr>
            </a:tbl>
          </a:graphicData>
        </a:graphic>
      </p:graphicFrame>
      <p:sp>
        <p:nvSpPr>
          <p:cNvPr id="5" name="Slide Number Placeholder 4">
            <a:extLst>
              <a:ext uri="{FF2B5EF4-FFF2-40B4-BE49-F238E27FC236}">
                <a16:creationId xmlns:a16="http://schemas.microsoft.com/office/drawing/2014/main" id="{C2201263-D730-5047-B1B6-CCFAB665A0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0738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6FBEB0-BF9F-9146-8EB3-44D06C21B713}"/>
              </a:ext>
            </a:extLst>
          </p:cNvPr>
          <p:cNvSpPr>
            <a:spLocks noGrp="1"/>
          </p:cNvSpPr>
          <p:nvPr>
            <p:ph type="title"/>
          </p:nvPr>
        </p:nvSpPr>
        <p:spPr>
          <a:xfrm>
            <a:off x="838200" y="365125"/>
            <a:ext cx="10515600" cy="1325563"/>
          </a:xfrm>
        </p:spPr>
        <p:txBody>
          <a:bodyPr/>
          <a:lstStyle/>
          <a:p>
            <a:pPr algn="ctr"/>
            <a:r>
              <a:rPr lang="en-US" b="1" dirty="0"/>
              <a:t>States enact more drug cost laws each year.</a:t>
            </a:r>
          </a:p>
        </p:txBody>
      </p:sp>
      <p:graphicFrame>
        <p:nvGraphicFramePr>
          <p:cNvPr id="3" name="Table 2">
            <a:extLst>
              <a:ext uri="{FF2B5EF4-FFF2-40B4-BE49-F238E27FC236}">
                <a16:creationId xmlns:a16="http://schemas.microsoft.com/office/drawing/2014/main" id="{4D3C0B2A-03D5-614E-8EB3-FA28BFB3ED7A}"/>
              </a:ext>
            </a:extLst>
          </p:cNvPr>
          <p:cNvGraphicFramePr>
            <a:graphicFrameLocks noGrp="1"/>
          </p:cNvGraphicFramePr>
          <p:nvPr/>
        </p:nvGraphicFramePr>
        <p:xfrm>
          <a:off x="351700" y="1690688"/>
          <a:ext cx="5226061" cy="4224933"/>
        </p:xfrm>
        <a:graphic>
          <a:graphicData uri="http://schemas.openxmlformats.org/drawingml/2006/table">
            <a:tbl>
              <a:tblPr firstRow="1" firstCol="1" bandRow="1">
                <a:tableStyleId>{93296810-A885-4BE3-A3E7-6D5BEEA58F35}</a:tableStyleId>
              </a:tblPr>
              <a:tblGrid>
                <a:gridCol w="2716169">
                  <a:extLst>
                    <a:ext uri="{9D8B030D-6E8A-4147-A177-3AD203B41FA5}">
                      <a16:colId xmlns:a16="http://schemas.microsoft.com/office/drawing/2014/main" val="2686464346"/>
                    </a:ext>
                  </a:extLst>
                </a:gridCol>
                <a:gridCol w="874791">
                  <a:extLst>
                    <a:ext uri="{9D8B030D-6E8A-4147-A177-3AD203B41FA5}">
                      <a16:colId xmlns:a16="http://schemas.microsoft.com/office/drawing/2014/main" val="527836376"/>
                    </a:ext>
                  </a:extLst>
                </a:gridCol>
                <a:gridCol w="874791">
                  <a:extLst>
                    <a:ext uri="{9D8B030D-6E8A-4147-A177-3AD203B41FA5}">
                      <a16:colId xmlns:a16="http://schemas.microsoft.com/office/drawing/2014/main" val="3198320038"/>
                    </a:ext>
                  </a:extLst>
                </a:gridCol>
                <a:gridCol w="760310">
                  <a:extLst>
                    <a:ext uri="{9D8B030D-6E8A-4147-A177-3AD203B41FA5}">
                      <a16:colId xmlns:a16="http://schemas.microsoft.com/office/drawing/2014/main" val="941561226"/>
                    </a:ext>
                  </a:extLst>
                </a:gridCol>
              </a:tblGrid>
              <a:tr h="667403">
                <a:tc gridSpan="4">
                  <a:txBody>
                    <a:bodyPr/>
                    <a:lstStyle/>
                    <a:p>
                      <a:pPr marL="0" marR="0" algn="ctr">
                        <a:spcBef>
                          <a:spcPts val="0"/>
                        </a:spcBef>
                        <a:spcAft>
                          <a:spcPts val="0"/>
                        </a:spcAft>
                      </a:pPr>
                      <a:r>
                        <a:rPr lang="en-US" sz="1700" dirty="0">
                          <a:effectLst/>
                        </a:rPr>
                        <a:t>Enacted State Rx Pricing Bills: 2017-2019</a:t>
                      </a:r>
                    </a:p>
                    <a:p>
                      <a:pPr marL="0" marR="0" algn="ctr">
                        <a:spcBef>
                          <a:spcPts val="0"/>
                        </a:spcBef>
                        <a:spcAft>
                          <a:spcPts val="0"/>
                        </a:spcAft>
                      </a:pPr>
                      <a:r>
                        <a:rPr lang="en-US" sz="1700" dirty="0">
                          <a:effectLst/>
                        </a:rPr>
                        <a:t>(As of Jan. 1, 2020)</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4021" marR="94021" marT="47010" marB="47010" anchor="ct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90461309"/>
                  </a:ext>
                </a:extLst>
              </a:tr>
              <a:tr h="376698">
                <a:tc>
                  <a:txBody>
                    <a:bodyPr/>
                    <a:lstStyle/>
                    <a:p>
                      <a:pPr marL="0" marR="0">
                        <a:spcBef>
                          <a:spcPts val="0"/>
                        </a:spcBef>
                        <a:spcAft>
                          <a:spcPts val="0"/>
                        </a:spcAft>
                      </a:pPr>
                      <a:r>
                        <a:rPr lang="en-US" sz="1700" dirty="0">
                          <a:solidFill>
                            <a:schemeClr val="bg1"/>
                          </a:solidFill>
                          <a:effectLst/>
                        </a:rPr>
                        <a:t>Year</a:t>
                      </a:r>
                      <a:endParaRPr lang="en-US" sz="17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75000"/>
                      </a:schemeClr>
                    </a:solidFill>
                  </a:tcPr>
                </a:tc>
                <a:tc>
                  <a:txBody>
                    <a:bodyPr/>
                    <a:lstStyle/>
                    <a:p>
                      <a:pPr marL="0" marR="0" algn="r">
                        <a:spcBef>
                          <a:spcPts val="0"/>
                        </a:spcBef>
                        <a:spcAft>
                          <a:spcPts val="0"/>
                        </a:spcAft>
                      </a:pPr>
                      <a:r>
                        <a:rPr lang="en-US" sz="1700" b="1" dirty="0">
                          <a:solidFill>
                            <a:schemeClr val="bg1"/>
                          </a:solidFill>
                          <a:effectLst/>
                        </a:rPr>
                        <a:t>2017</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75000"/>
                      </a:schemeClr>
                    </a:solidFill>
                  </a:tcPr>
                </a:tc>
                <a:tc>
                  <a:txBody>
                    <a:bodyPr/>
                    <a:lstStyle/>
                    <a:p>
                      <a:pPr marL="0" marR="0" algn="r">
                        <a:spcBef>
                          <a:spcPts val="0"/>
                        </a:spcBef>
                        <a:spcAft>
                          <a:spcPts val="0"/>
                        </a:spcAft>
                      </a:pPr>
                      <a:r>
                        <a:rPr lang="en-US" sz="1700" b="1" dirty="0">
                          <a:solidFill>
                            <a:schemeClr val="bg1"/>
                          </a:solidFill>
                          <a:effectLst/>
                        </a:rPr>
                        <a:t>2018</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75000"/>
                      </a:schemeClr>
                    </a:solidFill>
                  </a:tcPr>
                </a:tc>
                <a:tc>
                  <a:txBody>
                    <a:bodyPr/>
                    <a:lstStyle/>
                    <a:p>
                      <a:pPr marL="0" marR="0" algn="r">
                        <a:spcBef>
                          <a:spcPts val="0"/>
                        </a:spcBef>
                        <a:spcAft>
                          <a:spcPts val="0"/>
                        </a:spcAft>
                      </a:pPr>
                      <a:r>
                        <a:rPr lang="en-US" sz="1700" b="1" dirty="0">
                          <a:solidFill>
                            <a:schemeClr val="bg1"/>
                          </a:solidFill>
                          <a:effectLst/>
                        </a:rPr>
                        <a:t>2019</a:t>
                      </a:r>
                      <a:endParaRPr lang="en-US" sz="17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75000"/>
                      </a:schemeClr>
                    </a:solidFill>
                  </a:tcPr>
                </a:tc>
                <a:extLst>
                  <a:ext uri="{0D108BD9-81ED-4DB2-BD59-A6C34878D82A}">
                    <a16:rowId xmlns:a16="http://schemas.microsoft.com/office/drawing/2014/main" val="1687451837"/>
                  </a:ext>
                </a:extLst>
              </a:tr>
              <a:tr h="288869">
                <a:tc>
                  <a:txBody>
                    <a:bodyPr/>
                    <a:lstStyle/>
                    <a:p>
                      <a:pPr marL="0" marR="0">
                        <a:spcBef>
                          <a:spcPts val="0"/>
                        </a:spcBef>
                        <a:spcAft>
                          <a:spcPts val="0"/>
                        </a:spcAft>
                      </a:pPr>
                      <a:r>
                        <a:rPr lang="en-US" sz="1700">
                          <a:solidFill>
                            <a:schemeClr val="tx1"/>
                          </a:solidFill>
                          <a:effectLst/>
                        </a:rPr>
                        <a:t>States enacting laws</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60000"/>
                        <a:lumOff val="40000"/>
                      </a:schemeClr>
                    </a:solidFill>
                  </a:tcPr>
                </a:tc>
                <a:tc>
                  <a:txBody>
                    <a:bodyPr/>
                    <a:lstStyle/>
                    <a:p>
                      <a:pPr marL="0" marR="0" algn="r">
                        <a:spcBef>
                          <a:spcPts val="0"/>
                        </a:spcBef>
                        <a:spcAft>
                          <a:spcPts val="0"/>
                        </a:spcAft>
                      </a:pPr>
                      <a:r>
                        <a:rPr lang="en-US" sz="1700" b="0" dirty="0">
                          <a:solidFill>
                            <a:schemeClr val="tx1"/>
                          </a:solidFill>
                          <a:effectLst/>
                        </a:rPr>
                        <a:t>13</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60000"/>
                        <a:lumOff val="40000"/>
                      </a:schemeClr>
                    </a:solidFill>
                  </a:tcPr>
                </a:tc>
                <a:tc>
                  <a:txBody>
                    <a:bodyPr/>
                    <a:lstStyle/>
                    <a:p>
                      <a:pPr marL="0" marR="0" algn="r">
                        <a:spcBef>
                          <a:spcPts val="0"/>
                        </a:spcBef>
                        <a:spcAft>
                          <a:spcPts val="0"/>
                        </a:spcAft>
                      </a:pPr>
                      <a:r>
                        <a:rPr lang="en-US" sz="1700" b="0" dirty="0">
                          <a:solidFill>
                            <a:schemeClr val="tx1"/>
                          </a:solidFill>
                          <a:effectLst/>
                        </a:rPr>
                        <a:t>28</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60000"/>
                        <a:lumOff val="40000"/>
                      </a:schemeClr>
                    </a:solidFill>
                  </a:tcPr>
                </a:tc>
                <a:tc>
                  <a:txBody>
                    <a:bodyPr/>
                    <a:lstStyle/>
                    <a:p>
                      <a:pPr marL="0" marR="0" algn="r">
                        <a:spcBef>
                          <a:spcPts val="0"/>
                        </a:spcBef>
                        <a:spcAft>
                          <a:spcPts val="0"/>
                        </a:spcAft>
                      </a:pPr>
                      <a:r>
                        <a:rPr lang="en-US" sz="1700" b="0" dirty="0">
                          <a:solidFill>
                            <a:schemeClr val="tx1"/>
                          </a:solidFill>
                          <a:effectLst/>
                        </a:rPr>
                        <a:t>37</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60000"/>
                        <a:lumOff val="40000"/>
                      </a:schemeClr>
                    </a:solidFill>
                  </a:tcPr>
                </a:tc>
                <a:extLst>
                  <a:ext uri="{0D108BD9-81ED-4DB2-BD59-A6C34878D82A}">
                    <a16:rowId xmlns:a16="http://schemas.microsoft.com/office/drawing/2014/main" val="666317066"/>
                  </a:ext>
                </a:extLst>
              </a:tr>
              <a:tr h="337096">
                <a:tc>
                  <a:txBody>
                    <a:bodyPr/>
                    <a:lstStyle/>
                    <a:p>
                      <a:pPr marL="0" marR="0">
                        <a:spcBef>
                          <a:spcPts val="0"/>
                        </a:spcBef>
                        <a:spcAft>
                          <a:spcPts val="0"/>
                        </a:spcAft>
                      </a:pPr>
                      <a:r>
                        <a:rPr lang="en-US" sz="1700" b="1" dirty="0">
                          <a:solidFill>
                            <a:schemeClr val="tx1"/>
                          </a:solidFill>
                          <a:effectLst/>
                        </a:rPr>
                        <a:t>Total laws enacted per year</a:t>
                      </a:r>
                      <a:endParaRPr lang="en-US" sz="17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60000"/>
                        <a:lumOff val="40000"/>
                      </a:schemeClr>
                    </a:solidFill>
                  </a:tcPr>
                </a:tc>
                <a:tc>
                  <a:txBody>
                    <a:bodyPr/>
                    <a:lstStyle/>
                    <a:p>
                      <a:pPr marL="0" marR="0" algn="r">
                        <a:spcBef>
                          <a:spcPts val="0"/>
                        </a:spcBef>
                        <a:spcAft>
                          <a:spcPts val="0"/>
                        </a:spcAft>
                      </a:pPr>
                      <a:r>
                        <a:rPr lang="en-US" sz="1700" b="0" dirty="0">
                          <a:solidFill>
                            <a:schemeClr val="tx1"/>
                          </a:solidFill>
                          <a:effectLst/>
                        </a:rPr>
                        <a:t>18</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60000"/>
                        <a:lumOff val="40000"/>
                      </a:schemeClr>
                    </a:solidFill>
                  </a:tcPr>
                </a:tc>
                <a:tc>
                  <a:txBody>
                    <a:bodyPr/>
                    <a:lstStyle/>
                    <a:p>
                      <a:pPr marL="0" marR="0" algn="r">
                        <a:spcBef>
                          <a:spcPts val="0"/>
                        </a:spcBef>
                        <a:spcAft>
                          <a:spcPts val="0"/>
                        </a:spcAft>
                      </a:pPr>
                      <a:r>
                        <a:rPr lang="en-US" sz="1700" b="0" dirty="0">
                          <a:solidFill>
                            <a:schemeClr val="tx1"/>
                          </a:solidFill>
                          <a:effectLst/>
                        </a:rPr>
                        <a:t>45</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60000"/>
                        <a:lumOff val="40000"/>
                      </a:schemeClr>
                    </a:solidFill>
                  </a:tcPr>
                </a:tc>
                <a:tc>
                  <a:txBody>
                    <a:bodyPr/>
                    <a:lstStyle/>
                    <a:p>
                      <a:pPr marL="0" marR="0" algn="r">
                        <a:spcBef>
                          <a:spcPts val="0"/>
                        </a:spcBef>
                        <a:spcAft>
                          <a:spcPts val="0"/>
                        </a:spcAft>
                      </a:pPr>
                      <a:r>
                        <a:rPr lang="en-US" sz="1700" b="0" dirty="0">
                          <a:solidFill>
                            <a:schemeClr val="tx1"/>
                          </a:solidFill>
                          <a:effectLst/>
                        </a:rPr>
                        <a:t>62</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60000"/>
                        <a:lumOff val="40000"/>
                      </a:schemeClr>
                    </a:solidFill>
                  </a:tcPr>
                </a:tc>
                <a:extLst>
                  <a:ext uri="{0D108BD9-81ED-4DB2-BD59-A6C34878D82A}">
                    <a16:rowId xmlns:a16="http://schemas.microsoft.com/office/drawing/2014/main" val="1064305285"/>
                  </a:ext>
                </a:extLst>
              </a:tr>
              <a:tr h="288869">
                <a:tc>
                  <a:txBody>
                    <a:bodyPr/>
                    <a:lstStyle/>
                    <a:p>
                      <a:pPr marL="0" marR="0">
                        <a:spcBef>
                          <a:spcPts val="0"/>
                        </a:spcBef>
                        <a:spcAft>
                          <a:spcPts val="0"/>
                        </a:spcAft>
                      </a:pPr>
                      <a:r>
                        <a:rPr lang="en-US" sz="1700" b="0" dirty="0">
                          <a:solidFill>
                            <a:schemeClr val="tx1"/>
                          </a:solidFill>
                          <a:effectLst/>
                        </a:rPr>
                        <a:t>Pharmacy Benefit Manager</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8</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32</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33</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extLst>
                  <a:ext uri="{0D108BD9-81ED-4DB2-BD59-A6C34878D82A}">
                    <a16:rowId xmlns:a16="http://schemas.microsoft.com/office/drawing/2014/main" val="101147026"/>
                  </a:ext>
                </a:extLst>
              </a:tr>
              <a:tr h="288869">
                <a:tc>
                  <a:txBody>
                    <a:bodyPr/>
                    <a:lstStyle/>
                    <a:p>
                      <a:pPr marL="0" marR="0">
                        <a:spcBef>
                          <a:spcPts val="0"/>
                        </a:spcBef>
                        <a:spcAft>
                          <a:spcPts val="0"/>
                        </a:spcAft>
                      </a:pPr>
                      <a:r>
                        <a:rPr lang="en-US" sz="1700" b="0" dirty="0">
                          <a:solidFill>
                            <a:schemeClr val="tx1"/>
                          </a:solidFill>
                          <a:effectLst/>
                        </a:rPr>
                        <a:t>Transparency</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3</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4</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7</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extLst>
                  <a:ext uri="{0D108BD9-81ED-4DB2-BD59-A6C34878D82A}">
                    <a16:rowId xmlns:a16="http://schemas.microsoft.com/office/drawing/2014/main" val="2197357309"/>
                  </a:ext>
                </a:extLst>
              </a:tr>
              <a:tr h="532784">
                <a:tc>
                  <a:txBody>
                    <a:bodyPr/>
                    <a:lstStyle/>
                    <a:p>
                      <a:pPr marL="0" marR="0">
                        <a:spcBef>
                          <a:spcPts val="0"/>
                        </a:spcBef>
                        <a:spcAft>
                          <a:spcPts val="0"/>
                        </a:spcAft>
                      </a:pPr>
                      <a:r>
                        <a:rPr lang="en-US" sz="1700" b="0" dirty="0">
                          <a:solidFill>
                            <a:schemeClr val="tx1"/>
                          </a:solidFill>
                          <a:effectLst/>
                        </a:rPr>
                        <a:t>Wholesale from Canada Importation</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0</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1</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3</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extLst>
                  <a:ext uri="{0D108BD9-81ED-4DB2-BD59-A6C34878D82A}">
                    <a16:rowId xmlns:a16="http://schemas.microsoft.com/office/drawing/2014/main" val="4127991692"/>
                  </a:ext>
                </a:extLst>
              </a:tr>
              <a:tr h="288869">
                <a:tc>
                  <a:txBody>
                    <a:bodyPr/>
                    <a:lstStyle/>
                    <a:p>
                      <a:pPr marL="0" marR="0">
                        <a:spcBef>
                          <a:spcPts val="0"/>
                        </a:spcBef>
                        <a:spcAft>
                          <a:spcPts val="0"/>
                        </a:spcAft>
                      </a:pPr>
                      <a:r>
                        <a:rPr lang="en-US" sz="1700" b="0" dirty="0">
                          <a:solidFill>
                            <a:schemeClr val="tx1"/>
                          </a:solidFill>
                          <a:effectLst/>
                        </a:rPr>
                        <a:t>Affordability Review*</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0</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3</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extLst>
                  <a:ext uri="{0D108BD9-81ED-4DB2-BD59-A6C34878D82A}">
                    <a16:rowId xmlns:a16="http://schemas.microsoft.com/office/drawing/2014/main" val="4005123474"/>
                  </a:ext>
                </a:extLst>
              </a:tr>
              <a:tr h="288869">
                <a:tc>
                  <a:txBody>
                    <a:bodyPr/>
                    <a:lstStyle/>
                    <a:p>
                      <a:pPr marL="0" marR="0">
                        <a:spcBef>
                          <a:spcPts val="0"/>
                        </a:spcBef>
                        <a:spcAft>
                          <a:spcPts val="0"/>
                        </a:spcAft>
                      </a:pPr>
                      <a:r>
                        <a:rPr lang="en-US" sz="1700" b="0">
                          <a:solidFill>
                            <a:schemeClr val="tx1"/>
                          </a:solidFill>
                          <a:effectLst/>
                        </a:rPr>
                        <a:t>Volume Purchasing</a:t>
                      </a:r>
                      <a:endParaRPr lang="en-US" sz="17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0</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0</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2</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extLst>
                  <a:ext uri="{0D108BD9-81ED-4DB2-BD59-A6C34878D82A}">
                    <a16:rowId xmlns:a16="http://schemas.microsoft.com/office/drawing/2014/main" val="1113020486"/>
                  </a:ext>
                </a:extLst>
              </a:tr>
              <a:tr h="288869">
                <a:tc>
                  <a:txBody>
                    <a:bodyPr/>
                    <a:lstStyle/>
                    <a:p>
                      <a:pPr marL="0" marR="0">
                        <a:spcBef>
                          <a:spcPts val="0"/>
                        </a:spcBef>
                        <a:spcAft>
                          <a:spcPts val="0"/>
                        </a:spcAft>
                      </a:pPr>
                      <a:r>
                        <a:rPr lang="en-US" sz="1700" b="0">
                          <a:solidFill>
                            <a:schemeClr val="tx1"/>
                          </a:solidFill>
                          <a:effectLst/>
                        </a:rPr>
                        <a:t>Coupons</a:t>
                      </a:r>
                      <a:endParaRPr lang="en-US" sz="17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1</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0</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3</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extLst>
                  <a:ext uri="{0D108BD9-81ED-4DB2-BD59-A6C34878D82A}">
                    <a16:rowId xmlns:a16="http://schemas.microsoft.com/office/drawing/2014/main" val="4107256273"/>
                  </a:ext>
                </a:extLst>
              </a:tr>
              <a:tr h="305696">
                <a:tc>
                  <a:txBody>
                    <a:bodyPr/>
                    <a:lstStyle/>
                    <a:p>
                      <a:pPr marL="0" marR="0">
                        <a:spcBef>
                          <a:spcPts val="0"/>
                        </a:spcBef>
                        <a:spcAft>
                          <a:spcPts val="0"/>
                        </a:spcAft>
                      </a:pPr>
                      <a:r>
                        <a:rPr lang="en-US" sz="1700" b="0">
                          <a:solidFill>
                            <a:schemeClr val="tx1"/>
                          </a:solidFill>
                          <a:effectLst/>
                        </a:rPr>
                        <a:t>Study</a:t>
                      </a:r>
                      <a:endParaRPr lang="en-US" sz="17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0</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1</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5</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extLst>
                  <a:ext uri="{0D108BD9-81ED-4DB2-BD59-A6C34878D82A}">
                    <a16:rowId xmlns:a16="http://schemas.microsoft.com/office/drawing/2014/main" val="3923821142"/>
                  </a:ext>
                </a:extLst>
              </a:tr>
              <a:tr h="272042">
                <a:tc>
                  <a:txBody>
                    <a:bodyPr/>
                    <a:lstStyle/>
                    <a:p>
                      <a:pPr marL="0" marR="0">
                        <a:spcBef>
                          <a:spcPts val="0"/>
                        </a:spcBef>
                        <a:spcAft>
                          <a:spcPts val="0"/>
                        </a:spcAft>
                      </a:pPr>
                      <a:r>
                        <a:rPr lang="en-US" sz="1700" b="0" dirty="0">
                          <a:solidFill>
                            <a:schemeClr val="tx1"/>
                          </a:solidFill>
                          <a:effectLst/>
                        </a:rPr>
                        <a:t>Other</a:t>
                      </a:r>
                      <a:endParaRPr lang="en-US" sz="17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5</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a:solidFill>
                            <a:schemeClr val="tx1"/>
                          </a:solidFill>
                          <a:effectLst/>
                        </a:rPr>
                        <a:t>7</a:t>
                      </a:r>
                      <a:endParaRPr lang="en-US" sz="17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tc>
                  <a:txBody>
                    <a:bodyPr/>
                    <a:lstStyle/>
                    <a:p>
                      <a:pPr marL="0" marR="0" algn="r">
                        <a:spcBef>
                          <a:spcPts val="0"/>
                        </a:spcBef>
                        <a:spcAft>
                          <a:spcPts val="0"/>
                        </a:spcAft>
                      </a:pPr>
                      <a:r>
                        <a:rPr lang="en-US" sz="1700" dirty="0">
                          <a:solidFill>
                            <a:schemeClr val="tx1"/>
                          </a:solidFill>
                          <a:effectLst/>
                        </a:rPr>
                        <a:t>6</a:t>
                      </a:r>
                      <a:endParaRPr lang="en-US" sz="17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100964" marR="100964" marT="0" marB="0" anchor="ctr">
                    <a:solidFill>
                      <a:schemeClr val="accent6">
                        <a:lumMod val="20000"/>
                        <a:lumOff val="80000"/>
                      </a:schemeClr>
                    </a:solidFill>
                  </a:tcPr>
                </a:tc>
                <a:extLst>
                  <a:ext uri="{0D108BD9-81ED-4DB2-BD59-A6C34878D82A}">
                    <a16:rowId xmlns:a16="http://schemas.microsoft.com/office/drawing/2014/main" val="2456127610"/>
                  </a:ext>
                </a:extLst>
              </a:tr>
            </a:tbl>
          </a:graphicData>
        </a:graphic>
      </p:graphicFrame>
      <p:sp>
        <p:nvSpPr>
          <p:cNvPr id="2" name="TextBox 1">
            <a:extLst>
              <a:ext uri="{FF2B5EF4-FFF2-40B4-BE49-F238E27FC236}">
                <a16:creationId xmlns:a16="http://schemas.microsoft.com/office/drawing/2014/main" id="{69D5891C-9D85-7648-976C-FB22CCDD1A31}"/>
              </a:ext>
            </a:extLst>
          </p:cNvPr>
          <p:cNvSpPr txBox="1"/>
          <p:nvPr/>
        </p:nvSpPr>
        <p:spPr>
          <a:xfrm>
            <a:off x="268573" y="5935612"/>
            <a:ext cx="598972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*Includes New York’s Medicaid drug cap and Massachusetts’ enhanced negotiating authority.</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D2A3EA97-6478-D84A-ABD9-FAFDC5A22FDF}"/>
              </a:ext>
            </a:extLst>
          </p:cNvPr>
          <p:cNvPicPr>
            <a:picLocks noChangeAspect="1"/>
          </p:cNvPicPr>
          <p:nvPr/>
        </p:nvPicPr>
        <p:blipFill>
          <a:blip r:embed="rId2"/>
          <a:stretch>
            <a:fillRect/>
          </a:stretch>
        </p:blipFill>
        <p:spPr>
          <a:xfrm>
            <a:off x="11353800" y="6176963"/>
            <a:ext cx="585560" cy="563738"/>
          </a:xfrm>
          <a:prstGeom prst="rect">
            <a:avLst/>
          </a:prstGeom>
        </p:spPr>
      </p:pic>
      <p:graphicFrame>
        <p:nvGraphicFramePr>
          <p:cNvPr id="8" name="Chart 7">
            <a:extLst>
              <a:ext uri="{FF2B5EF4-FFF2-40B4-BE49-F238E27FC236}">
                <a16:creationId xmlns:a16="http://schemas.microsoft.com/office/drawing/2014/main" id="{372126FB-AA13-4298-855E-93890FE87ABE}"/>
              </a:ext>
              <a:ext uri="{147F2762-F138-4A5C-976F-8EAC2B608ADB}">
                <a16:predDERef xmlns:a16="http://schemas.microsoft.com/office/drawing/2014/main" pred="{1F9C67D8-A212-324F-B454-2C28F52C29F4}"/>
              </a:ext>
            </a:extLst>
          </p:cNvPr>
          <p:cNvGraphicFramePr/>
          <p:nvPr/>
        </p:nvGraphicFramePr>
        <p:xfrm>
          <a:off x="6064261" y="1543496"/>
          <a:ext cx="5582319" cy="4486275"/>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6">
            <a:extLst>
              <a:ext uri="{FF2B5EF4-FFF2-40B4-BE49-F238E27FC236}">
                <a16:creationId xmlns:a16="http://schemas.microsoft.com/office/drawing/2014/main" id="{94729E63-8221-BD41-8721-C3631A2755B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0172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93F9-8133-BF44-BCDA-FC668DD0A41D}"/>
              </a:ext>
            </a:extLst>
          </p:cNvPr>
          <p:cNvSpPr>
            <a:spLocks noGrp="1"/>
          </p:cNvSpPr>
          <p:nvPr>
            <p:ph type="title"/>
          </p:nvPr>
        </p:nvSpPr>
        <p:spPr>
          <a:xfrm>
            <a:off x="898073" y="340412"/>
            <a:ext cx="10515600" cy="1325563"/>
          </a:xfrm>
        </p:spPr>
        <p:txBody>
          <a:bodyPr/>
          <a:lstStyle/>
          <a:p>
            <a:pPr algn="ctr"/>
            <a:r>
              <a:rPr lang="en-US" b="1" dirty="0"/>
              <a:t>Enacted State Drug Pricing Laws 2017-2019</a:t>
            </a:r>
          </a:p>
        </p:txBody>
      </p:sp>
      <p:pic>
        <p:nvPicPr>
          <p:cNvPr id="4" name="Picture 3">
            <a:extLst>
              <a:ext uri="{FF2B5EF4-FFF2-40B4-BE49-F238E27FC236}">
                <a16:creationId xmlns:a16="http://schemas.microsoft.com/office/drawing/2014/main" id="{4423F1CF-4880-714D-9A6C-C0BF8F755BDA}"/>
              </a:ext>
            </a:extLst>
          </p:cNvPr>
          <p:cNvPicPr>
            <a:picLocks noChangeAspect="1"/>
          </p:cNvPicPr>
          <p:nvPr/>
        </p:nvPicPr>
        <p:blipFill rotWithShape="1">
          <a:blip r:embed="rId2"/>
          <a:srcRect l="14908" t="17679" r="1783" b="8731"/>
          <a:stretch/>
        </p:blipFill>
        <p:spPr>
          <a:xfrm>
            <a:off x="963797" y="1467889"/>
            <a:ext cx="10384153" cy="5246922"/>
          </a:xfrm>
          <a:prstGeom prst="rect">
            <a:avLst/>
          </a:prstGeom>
        </p:spPr>
      </p:pic>
      <p:pic>
        <p:nvPicPr>
          <p:cNvPr id="5" name="Picture 4">
            <a:extLst>
              <a:ext uri="{FF2B5EF4-FFF2-40B4-BE49-F238E27FC236}">
                <a16:creationId xmlns:a16="http://schemas.microsoft.com/office/drawing/2014/main" id="{632F0E5F-1B46-C64D-BC82-BAAA1D5DB35F}"/>
              </a:ext>
            </a:extLst>
          </p:cNvPr>
          <p:cNvPicPr>
            <a:picLocks noChangeAspect="1"/>
          </p:cNvPicPr>
          <p:nvPr/>
        </p:nvPicPr>
        <p:blipFill>
          <a:blip r:embed="rId3"/>
          <a:stretch>
            <a:fillRect/>
          </a:stretch>
        </p:blipFill>
        <p:spPr>
          <a:xfrm>
            <a:off x="167333" y="189794"/>
            <a:ext cx="585560" cy="563738"/>
          </a:xfrm>
          <a:prstGeom prst="rect">
            <a:avLst/>
          </a:prstGeom>
        </p:spPr>
      </p:pic>
      <p:sp>
        <p:nvSpPr>
          <p:cNvPr id="7" name="Slide Number Placeholder 6">
            <a:extLst>
              <a:ext uri="{FF2B5EF4-FFF2-40B4-BE49-F238E27FC236}">
                <a16:creationId xmlns:a16="http://schemas.microsoft.com/office/drawing/2014/main" id="{2568B04F-3C45-EF46-AF50-7CCA5A47C84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942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A67D-74DD-974E-A0B0-894D19D1108A}"/>
              </a:ext>
            </a:extLst>
          </p:cNvPr>
          <p:cNvSpPr>
            <a:spLocks noGrp="1"/>
          </p:cNvSpPr>
          <p:nvPr>
            <p:ph type="title"/>
          </p:nvPr>
        </p:nvSpPr>
        <p:spPr>
          <a:xfrm>
            <a:off x="838200" y="365125"/>
            <a:ext cx="10515600" cy="1130043"/>
          </a:xfrm>
        </p:spPr>
        <p:txBody>
          <a:bodyPr/>
          <a:lstStyle/>
          <a:p>
            <a:pPr algn="ctr"/>
            <a:r>
              <a:rPr lang="en-US" b="1" dirty="0"/>
              <a:t>Prescription Drug Pricing Transparency</a:t>
            </a:r>
          </a:p>
        </p:txBody>
      </p:sp>
      <p:sp>
        <p:nvSpPr>
          <p:cNvPr id="3" name="Content Placeholder 2">
            <a:extLst>
              <a:ext uri="{FF2B5EF4-FFF2-40B4-BE49-F238E27FC236}">
                <a16:creationId xmlns:a16="http://schemas.microsoft.com/office/drawing/2014/main" id="{A1B93991-0EF6-8143-8120-1E25E6F8FEAE}"/>
              </a:ext>
            </a:extLst>
          </p:cNvPr>
          <p:cNvSpPr>
            <a:spLocks noGrp="1"/>
          </p:cNvSpPr>
          <p:nvPr>
            <p:ph idx="1"/>
          </p:nvPr>
        </p:nvSpPr>
        <p:spPr>
          <a:xfrm>
            <a:off x="484093" y="1690688"/>
            <a:ext cx="11116235" cy="4598901"/>
          </a:xfrm>
        </p:spPr>
        <p:txBody>
          <a:bodyPr>
            <a:normAutofit fontScale="92500"/>
          </a:bodyPr>
          <a:lstStyle/>
          <a:p>
            <a:pPr marL="0" indent="0">
              <a:buNone/>
            </a:pPr>
            <a:r>
              <a:rPr lang="en-US" sz="3200" b="1" dirty="0"/>
              <a:t>Goal: </a:t>
            </a:r>
            <a:r>
              <a:rPr lang="en-US" sz="3200" dirty="0"/>
              <a:t>Actionable transparent price data from across the supply chain</a:t>
            </a:r>
          </a:p>
          <a:p>
            <a:pPr marL="0" indent="0">
              <a:buNone/>
            </a:pPr>
            <a:endParaRPr lang="en-US" sz="3200" dirty="0"/>
          </a:p>
          <a:p>
            <a:pPr marL="0" indent="0">
              <a:buNone/>
            </a:pPr>
            <a:r>
              <a:rPr lang="en-US" sz="3000" dirty="0"/>
              <a:t>NASHP’s </a:t>
            </a:r>
            <a:r>
              <a:rPr lang="en-US" sz="3000" dirty="0">
                <a:hlinkClick r:id="rId3"/>
              </a:rPr>
              <a:t>model</a:t>
            </a:r>
            <a:r>
              <a:rPr lang="en-US" sz="3000" dirty="0"/>
              <a:t> offers a comprehensive approach to transparency reporting</a:t>
            </a:r>
          </a:p>
          <a:p>
            <a:r>
              <a:rPr lang="en-US" dirty="0"/>
              <a:t>Requires reporting from across the supply chain</a:t>
            </a:r>
            <a:endParaRPr lang="en-US" sz="2400" dirty="0"/>
          </a:p>
          <a:p>
            <a:pPr lvl="1"/>
            <a:r>
              <a:rPr lang="en-US" dirty="0"/>
              <a:t>Manufacturers, pharmacy benefit managers, wholesalers, and health plans</a:t>
            </a:r>
          </a:p>
          <a:p>
            <a:r>
              <a:rPr lang="en-US" dirty="0"/>
              <a:t>Includes a common data set to align reporting across states and to minimize reporting burden</a:t>
            </a:r>
          </a:p>
          <a:p>
            <a:pPr lvl="1"/>
            <a:r>
              <a:rPr lang="en-US" dirty="0"/>
              <a:t>Adopted by Maine and Connecticut</a:t>
            </a:r>
          </a:p>
          <a:p>
            <a:r>
              <a:rPr lang="en-US" dirty="0"/>
              <a:t>Includes stronger penalties for failure to report, including giving subpoena power to state agencies to collect information from entities in the supply chain</a:t>
            </a:r>
          </a:p>
        </p:txBody>
      </p:sp>
      <p:pic>
        <p:nvPicPr>
          <p:cNvPr id="5" name="Picture 4">
            <a:extLst>
              <a:ext uri="{FF2B5EF4-FFF2-40B4-BE49-F238E27FC236}">
                <a16:creationId xmlns:a16="http://schemas.microsoft.com/office/drawing/2014/main" id="{0AB28974-1967-1B48-87AF-58B8827F13FE}"/>
              </a:ext>
            </a:extLst>
          </p:cNvPr>
          <p:cNvPicPr>
            <a:picLocks noChangeAspect="1"/>
          </p:cNvPicPr>
          <p:nvPr/>
        </p:nvPicPr>
        <p:blipFill>
          <a:blip r:embed="rId4"/>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CCA88188-46EE-904E-AAD1-F55207F0D9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75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C23E-AD4B-FC44-A8C0-95D7CF7D658C}"/>
              </a:ext>
            </a:extLst>
          </p:cNvPr>
          <p:cNvSpPr>
            <a:spLocks noGrp="1"/>
          </p:cNvSpPr>
          <p:nvPr>
            <p:ph type="title"/>
          </p:nvPr>
        </p:nvSpPr>
        <p:spPr/>
        <p:txBody>
          <a:bodyPr/>
          <a:lstStyle/>
          <a:p>
            <a:pPr marL="457200" indent="-457200" algn="ctr"/>
            <a:r>
              <a:rPr lang="en-US" b="1" dirty="0"/>
              <a:t>Transparency laws highlight drugs that create affordability challenges.</a:t>
            </a:r>
          </a:p>
        </p:txBody>
      </p:sp>
      <p:sp>
        <p:nvSpPr>
          <p:cNvPr id="3" name="Content Placeholder 2">
            <a:extLst>
              <a:ext uri="{FF2B5EF4-FFF2-40B4-BE49-F238E27FC236}">
                <a16:creationId xmlns:a16="http://schemas.microsoft.com/office/drawing/2014/main" id="{6830B738-F64F-DD4B-9193-B17FB51E1621}"/>
              </a:ext>
            </a:extLst>
          </p:cNvPr>
          <p:cNvSpPr>
            <a:spLocks noGrp="1"/>
          </p:cNvSpPr>
          <p:nvPr>
            <p:ph idx="1"/>
          </p:nvPr>
        </p:nvSpPr>
        <p:spPr>
          <a:xfrm>
            <a:off x="838200" y="1998619"/>
            <a:ext cx="10515600" cy="4722856"/>
          </a:xfrm>
        </p:spPr>
        <p:txBody>
          <a:bodyPr>
            <a:normAutofit/>
          </a:bodyPr>
          <a:lstStyle/>
          <a:p>
            <a:r>
              <a:rPr lang="en-US" dirty="0"/>
              <a:t>Eight states have passed transparency laws: CA, CT, ME, NV, OR, TX, VT, WA.</a:t>
            </a:r>
          </a:p>
          <a:p>
            <a:pPr marL="0" indent="0">
              <a:buNone/>
            </a:pPr>
            <a:endParaRPr lang="en-US" sz="700" dirty="0"/>
          </a:p>
          <a:p>
            <a:r>
              <a:rPr lang="en-US" dirty="0"/>
              <a:t>Transparency data from states already reporting has identified high-cost drugs whose costs are rising fastest and/or are most frequently prescribed.</a:t>
            </a:r>
          </a:p>
          <a:p>
            <a:endParaRPr lang="en-US" sz="700" dirty="0"/>
          </a:p>
          <a:p>
            <a:r>
              <a:rPr lang="en-US" dirty="0"/>
              <a:t>CA, ME, NV, OR, and VT have already started collecting data and have developed public lists of drugs that account for high total cost or high-cost growth. </a:t>
            </a:r>
          </a:p>
          <a:p>
            <a:pPr lvl="1"/>
            <a:r>
              <a:rPr lang="en-US" sz="2000" dirty="0"/>
              <a:t>Seventeen drugs were reported in common across at least three states.</a:t>
            </a:r>
          </a:p>
          <a:p>
            <a:pPr lvl="1"/>
            <a:r>
              <a:rPr lang="en-US" sz="2000" dirty="0"/>
              <a:t>The most commonly reported high-cost drugs across states were diabetes medications.</a:t>
            </a:r>
          </a:p>
        </p:txBody>
      </p:sp>
      <p:pic>
        <p:nvPicPr>
          <p:cNvPr id="5" name="Picture 4">
            <a:extLst>
              <a:ext uri="{FF2B5EF4-FFF2-40B4-BE49-F238E27FC236}">
                <a16:creationId xmlns:a16="http://schemas.microsoft.com/office/drawing/2014/main" id="{C30ED987-7E73-2443-94AB-2629D00900D7}"/>
              </a:ext>
            </a:extLst>
          </p:cNvPr>
          <p:cNvPicPr>
            <a:picLocks noChangeAspect="1"/>
          </p:cNvPicPr>
          <p:nvPr/>
        </p:nvPicPr>
        <p:blipFill>
          <a:blip r:embed="rId2"/>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B8143CCA-E38F-314F-A3FE-0752CAF05C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815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BA56-81FE-486B-B082-97C3FB59E39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747D6460-E2B1-40A9-A799-FDFE51CBB7DC}"/>
              </a:ext>
            </a:extLst>
          </p:cNvPr>
          <p:cNvSpPr>
            <a:spLocks noGrp="1"/>
          </p:cNvSpPr>
          <p:nvPr>
            <p:ph idx="1"/>
          </p:nvPr>
        </p:nvSpPr>
        <p:spPr>
          <a:xfrm>
            <a:off x="444137" y="1541262"/>
            <a:ext cx="11312433" cy="5439591"/>
          </a:xfrm>
        </p:spPr>
        <p:txBody>
          <a:bodyPr>
            <a:normAutofit/>
          </a:bodyPr>
          <a:lstStyle/>
          <a:p>
            <a:pPr marL="514350" indent="-514350">
              <a:lnSpc>
                <a:spcPct val="110000"/>
              </a:lnSpc>
              <a:spcBef>
                <a:spcPts val="600"/>
              </a:spcBef>
              <a:spcAft>
                <a:spcPts val="0"/>
              </a:spcAft>
              <a:buFont typeface="+mj-lt"/>
              <a:buAutoNum type="arabicPeriod"/>
            </a:pPr>
            <a:r>
              <a:rPr lang="en-US" dirty="0"/>
              <a:t>National Academy for State Health Policy Presentation on Pharmaceutical Cost Strategies</a:t>
            </a:r>
          </a:p>
          <a:p>
            <a:pPr marL="514350" indent="-514350">
              <a:lnSpc>
                <a:spcPct val="110000"/>
              </a:lnSpc>
              <a:spcBef>
                <a:spcPts val="600"/>
              </a:spcBef>
              <a:spcAft>
                <a:spcPts val="0"/>
              </a:spcAft>
              <a:buFont typeface="+mj-lt"/>
              <a:buAutoNum type="arabicPeriod"/>
            </a:pPr>
            <a:r>
              <a:rPr lang="en-US" dirty="0"/>
              <a:t>Cost Trends Project Sustainability Plan</a:t>
            </a:r>
          </a:p>
          <a:p>
            <a:pPr marL="514350" indent="-514350">
              <a:lnSpc>
                <a:spcPct val="110000"/>
              </a:lnSpc>
              <a:spcBef>
                <a:spcPts val="600"/>
              </a:spcBef>
              <a:spcAft>
                <a:spcPts val="0"/>
              </a:spcAft>
              <a:buFont typeface="+mj-lt"/>
              <a:buAutoNum type="arabicPeriod"/>
            </a:pPr>
            <a:r>
              <a:rPr lang="en-US" dirty="0"/>
              <a:t>Brief Updates</a:t>
            </a:r>
          </a:p>
          <a:p>
            <a:pPr marL="514350" indent="-514350">
              <a:lnSpc>
                <a:spcPct val="110000"/>
              </a:lnSpc>
              <a:spcBef>
                <a:spcPts val="600"/>
              </a:spcBef>
              <a:spcAft>
                <a:spcPts val="0"/>
              </a:spcAft>
              <a:buFont typeface="+mj-lt"/>
              <a:buAutoNum type="arabicPeriod"/>
            </a:pPr>
            <a:r>
              <a:rPr lang="en-US" dirty="0"/>
              <a:t>Public Comment</a:t>
            </a:r>
          </a:p>
          <a:p>
            <a:pPr marL="514350" indent="-514350">
              <a:lnSpc>
                <a:spcPct val="110000"/>
              </a:lnSpc>
              <a:spcBef>
                <a:spcPts val="600"/>
              </a:spcBef>
              <a:spcAft>
                <a:spcPts val="0"/>
              </a:spcAft>
              <a:buFont typeface="+mj-lt"/>
              <a:buAutoNum type="arabicPeriod"/>
            </a:pPr>
            <a:r>
              <a:rPr lang="en-US" dirty="0"/>
              <a:t>Next Steps and Wrap-Up</a:t>
            </a:r>
          </a:p>
        </p:txBody>
      </p:sp>
      <p:sp>
        <p:nvSpPr>
          <p:cNvPr id="5" name="Slide Number Placeholder 4">
            <a:extLst>
              <a:ext uri="{FF2B5EF4-FFF2-40B4-BE49-F238E27FC236}">
                <a16:creationId xmlns:a16="http://schemas.microsoft.com/office/drawing/2014/main" id="{7CAF0899-429D-44BD-B9CC-8C599932DAD2}"/>
              </a:ext>
            </a:extLst>
          </p:cNvPr>
          <p:cNvSpPr>
            <a:spLocks noGrp="1"/>
          </p:cNvSpPr>
          <p:nvPr>
            <p:ph type="sldNum" sz="quarter" idx="12"/>
          </p:nvPr>
        </p:nvSpPr>
        <p:spPr/>
        <p:txBody>
          <a:bodyPr/>
          <a:lstStyle/>
          <a:p>
            <a:fld id="{32BA1B2C-6684-47F0-87CE-B2A009176267}" type="slidenum">
              <a:rPr lang="en-US" smtClean="0"/>
              <a:t>2</a:t>
            </a:fld>
            <a:endParaRPr lang="en-US"/>
          </a:p>
        </p:txBody>
      </p:sp>
    </p:spTree>
    <p:extLst>
      <p:ext uri="{BB962C8B-B14F-4D97-AF65-F5344CB8AC3E}">
        <p14:creationId xmlns:p14="http://schemas.microsoft.com/office/powerpoint/2010/main" val="1496857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731EE940-3808-DF47-BEAE-2617EE4535E5}"/>
              </a:ext>
            </a:extLst>
          </p:cNvPr>
          <p:cNvSpPr>
            <a:spLocks noGrp="1"/>
          </p:cNvSpPr>
          <p:nvPr>
            <p:ph idx="1"/>
          </p:nvPr>
        </p:nvSpPr>
        <p:spPr>
          <a:xfrm>
            <a:off x="5965370" y="2424514"/>
            <a:ext cx="5514057" cy="2246340"/>
          </a:xfrm>
        </p:spPr>
        <p:txBody>
          <a:bodyPr>
            <a:normAutofit lnSpcReduction="10000"/>
          </a:bodyPr>
          <a:lstStyle/>
          <a:p>
            <a:pPr marL="0" indent="0" algn="ctr">
              <a:buNone/>
            </a:pPr>
            <a:r>
              <a:rPr lang="en-US" sz="3200" dirty="0"/>
              <a:t>At least three of five states (CA, ME, NV, OR, VT) had 17 drugs in common on lists of highest cost and highest cost-growth drugs reported </a:t>
            </a:r>
            <a:r>
              <a:rPr lang="en-US" sz="3200"/>
              <a:t>by states.</a:t>
            </a:r>
            <a:endParaRPr lang="en-US" sz="3200" dirty="0"/>
          </a:p>
        </p:txBody>
      </p:sp>
      <p:graphicFrame>
        <p:nvGraphicFramePr>
          <p:cNvPr id="12" name="Content Placeholder 8">
            <a:extLst>
              <a:ext uri="{FF2B5EF4-FFF2-40B4-BE49-F238E27FC236}">
                <a16:creationId xmlns:a16="http://schemas.microsoft.com/office/drawing/2014/main" id="{BD918566-1B5B-5747-8D19-3172A1C48A46}"/>
              </a:ext>
            </a:extLst>
          </p:cNvPr>
          <p:cNvGraphicFramePr>
            <a:graphicFrameLocks/>
          </p:cNvGraphicFramePr>
          <p:nvPr/>
        </p:nvGraphicFramePr>
        <p:xfrm>
          <a:off x="826731" y="323886"/>
          <a:ext cx="4393884" cy="6285257"/>
        </p:xfrm>
        <a:graphic>
          <a:graphicData uri="http://schemas.openxmlformats.org/drawingml/2006/table">
            <a:tbl>
              <a:tblPr firstRow="1" firstCol="1" bandRow="1">
                <a:tableStyleId>{93296810-A885-4BE3-A3E7-6D5BEEA58F35}</a:tableStyleId>
              </a:tblPr>
              <a:tblGrid>
                <a:gridCol w="2196942">
                  <a:extLst>
                    <a:ext uri="{9D8B030D-6E8A-4147-A177-3AD203B41FA5}">
                      <a16:colId xmlns:a16="http://schemas.microsoft.com/office/drawing/2014/main" val="4079098362"/>
                    </a:ext>
                  </a:extLst>
                </a:gridCol>
                <a:gridCol w="2196942">
                  <a:extLst>
                    <a:ext uri="{9D8B030D-6E8A-4147-A177-3AD203B41FA5}">
                      <a16:colId xmlns:a16="http://schemas.microsoft.com/office/drawing/2014/main" val="2348967276"/>
                    </a:ext>
                  </a:extLst>
                </a:gridCol>
              </a:tblGrid>
              <a:tr h="658584">
                <a:tc gridSpan="2">
                  <a:txBody>
                    <a:bodyPr/>
                    <a:lstStyle/>
                    <a:p>
                      <a:pPr marL="0" marR="0" algn="ctr">
                        <a:spcBef>
                          <a:spcPts val="0"/>
                        </a:spcBef>
                        <a:spcAft>
                          <a:spcPts val="0"/>
                        </a:spcAft>
                        <a:tabLst>
                          <a:tab pos="8601710" algn="l"/>
                        </a:tabLst>
                      </a:pPr>
                      <a:r>
                        <a:rPr lang="en-US" sz="1700" dirty="0">
                          <a:effectLst/>
                        </a:rPr>
                        <a:t>Highest Total Cost or Highest Cost-Growth Drugs Reported by at Least Three States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6038" marR="96038" marT="48019" marB="48019"/>
                </a:tc>
                <a:tc hMerge="1">
                  <a:txBody>
                    <a:bodyPr/>
                    <a:lstStyle/>
                    <a:p>
                      <a:endParaRPr lang="en-US"/>
                    </a:p>
                  </a:txBody>
                  <a:tcPr/>
                </a:tc>
                <a:extLst>
                  <a:ext uri="{0D108BD9-81ED-4DB2-BD59-A6C34878D82A}">
                    <a16:rowId xmlns:a16="http://schemas.microsoft.com/office/drawing/2014/main" val="847255128"/>
                  </a:ext>
                </a:extLst>
              </a:tr>
              <a:tr h="1816704">
                <a:tc>
                  <a:txBody>
                    <a:bodyPr/>
                    <a:lstStyle/>
                    <a:p>
                      <a:pPr marL="0" marR="0" algn="ctr">
                        <a:spcBef>
                          <a:spcPts val="0"/>
                        </a:spcBef>
                        <a:spcAft>
                          <a:spcPts val="0"/>
                        </a:spcAft>
                        <a:tabLst>
                          <a:tab pos="8601710" algn="l"/>
                        </a:tabLst>
                      </a:pPr>
                      <a:r>
                        <a:rPr lang="en-US" sz="1700" dirty="0">
                          <a:effectLst/>
                        </a:rPr>
                        <a:t>Diabetes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tc>
                  <a:txBody>
                    <a:bodyPr/>
                    <a:lstStyle/>
                    <a:p>
                      <a:pPr marL="0" marR="0" algn="ctr">
                        <a:spcBef>
                          <a:spcPts val="0"/>
                        </a:spcBef>
                        <a:spcAft>
                          <a:spcPts val="0"/>
                        </a:spcAft>
                        <a:tabLst>
                          <a:tab pos="1732915" algn="l"/>
                        </a:tabLst>
                      </a:pPr>
                      <a:r>
                        <a:rPr lang="en-US" sz="1600" dirty="0">
                          <a:effectLst/>
                        </a:rPr>
                        <a:t>Humalog</a:t>
                      </a:r>
                    </a:p>
                    <a:p>
                      <a:pPr marL="0" marR="0" algn="ctr">
                        <a:spcBef>
                          <a:spcPts val="0"/>
                        </a:spcBef>
                        <a:spcAft>
                          <a:spcPts val="0"/>
                        </a:spcAft>
                        <a:tabLst>
                          <a:tab pos="1732915" algn="l"/>
                        </a:tabLst>
                      </a:pPr>
                      <a:r>
                        <a:rPr lang="en-US" sz="1600" dirty="0">
                          <a:effectLst/>
                        </a:rPr>
                        <a:t>Januvia</a:t>
                      </a:r>
                    </a:p>
                    <a:p>
                      <a:pPr marL="0" marR="0" algn="ctr">
                        <a:spcBef>
                          <a:spcPts val="0"/>
                        </a:spcBef>
                        <a:spcAft>
                          <a:spcPts val="0"/>
                        </a:spcAft>
                        <a:tabLst>
                          <a:tab pos="8601710" algn="l"/>
                        </a:tabLst>
                      </a:pPr>
                      <a:r>
                        <a:rPr lang="en-US" sz="1600" dirty="0">
                          <a:effectLst/>
                        </a:rPr>
                        <a:t>Lantus Solar</a:t>
                      </a:r>
                    </a:p>
                    <a:p>
                      <a:pPr marL="0" marR="0" algn="ctr">
                        <a:spcBef>
                          <a:spcPts val="0"/>
                        </a:spcBef>
                        <a:spcAft>
                          <a:spcPts val="0"/>
                        </a:spcAft>
                        <a:tabLst>
                          <a:tab pos="8601710" algn="l"/>
                        </a:tabLst>
                      </a:pPr>
                      <a:r>
                        <a:rPr lang="en-US" sz="1600" dirty="0">
                          <a:effectLst/>
                        </a:rPr>
                        <a:t>Novolog</a:t>
                      </a:r>
                    </a:p>
                    <a:p>
                      <a:pPr marL="0" marR="0" algn="ctr">
                        <a:spcBef>
                          <a:spcPts val="0"/>
                        </a:spcBef>
                        <a:spcAft>
                          <a:spcPts val="0"/>
                        </a:spcAft>
                        <a:tabLst>
                          <a:tab pos="8601710" algn="l"/>
                        </a:tabLst>
                      </a:pPr>
                      <a:r>
                        <a:rPr lang="en-US" sz="1600" dirty="0">
                          <a:effectLst/>
                        </a:rPr>
                        <a:t>Metformin HCL</a:t>
                      </a:r>
                    </a:p>
                    <a:p>
                      <a:pPr marL="0" marR="0" algn="ctr">
                        <a:spcBef>
                          <a:spcPts val="0"/>
                        </a:spcBef>
                        <a:spcAft>
                          <a:spcPts val="0"/>
                        </a:spcAft>
                        <a:tabLst>
                          <a:tab pos="8601710" algn="l"/>
                        </a:tabLst>
                      </a:pPr>
                      <a:r>
                        <a:rPr lang="en-US" sz="1600" dirty="0">
                          <a:effectLst/>
                        </a:rPr>
                        <a:t>Metformin HCL ER</a:t>
                      </a:r>
                    </a:p>
                    <a:p>
                      <a:pPr marL="0" marR="0" algn="ctr">
                        <a:spcBef>
                          <a:spcPts val="0"/>
                        </a:spcBef>
                        <a:spcAft>
                          <a:spcPts val="0"/>
                        </a:spcAft>
                        <a:tabLst>
                          <a:tab pos="8601710" algn="l"/>
                        </a:tabLst>
                      </a:pPr>
                      <a:r>
                        <a:rPr lang="en-US" sz="1600" dirty="0">
                          <a:effectLst/>
                        </a:rPr>
                        <a:t>Victoza</a:t>
                      </a:r>
                    </a:p>
                  </a:txBody>
                  <a:tcPr marL="92395" marR="92395" marT="0" marB="0" anchor="ctr"/>
                </a:tc>
                <a:extLst>
                  <a:ext uri="{0D108BD9-81ED-4DB2-BD59-A6C34878D82A}">
                    <a16:rowId xmlns:a16="http://schemas.microsoft.com/office/drawing/2014/main" val="229690515"/>
                  </a:ext>
                </a:extLst>
              </a:tr>
              <a:tr h="1338440">
                <a:tc>
                  <a:txBody>
                    <a:bodyPr/>
                    <a:lstStyle/>
                    <a:p>
                      <a:pPr marL="0" marR="0" algn="ctr">
                        <a:spcBef>
                          <a:spcPts val="0"/>
                        </a:spcBef>
                        <a:spcAft>
                          <a:spcPts val="0"/>
                        </a:spcAft>
                        <a:tabLst>
                          <a:tab pos="8601710" algn="l"/>
                        </a:tabLst>
                      </a:pPr>
                      <a:r>
                        <a:rPr lang="en-US" sz="1700" dirty="0">
                          <a:effectLst/>
                        </a:rPr>
                        <a:t>Psoriasis, Psoriatic Arthritis, Rheumatoid Arthritis</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tc>
                  <a:txBody>
                    <a:bodyPr/>
                    <a:lstStyle/>
                    <a:p>
                      <a:pPr marL="0" marR="0" algn="ctr">
                        <a:spcBef>
                          <a:spcPts val="0"/>
                        </a:spcBef>
                        <a:spcAft>
                          <a:spcPts val="0"/>
                        </a:spcAft>
                        <a:tabLst>
                          <a:tab pos="8601710" algn="l"/>
                        </a:tabLst>
                      </a:pPr>
                      <a:r>
                        <a:rPr lang="en-US" sz="1600" dirty="0" err="1">
                          <a:effectLst/>
                        </a:rPr>
                        <a:t>Stelara</a:t>
                      </a:r>
                      <a:endParaRPr lang="en-US" sz="1600" dirty="0">
                        <a:effectLst/>
                      </a:endParaRPr>
                    </a:p>
                    <a:p>
                      <a:pPr marL="0" marR="0" algn="ctr">
                        <a:spcBef>
                          <a:spcPts val="0"/>
                        </a:spcBef>
                        <a:spcAft>
                          <a:spcPts val="0"/>
                        </a:spcAft>
                        <a:tabLst>
                          <a:tab pos="8601710" algn="l"/>
                        </a:tabLst>
                      </a:pPr>
                      <a:r>
                        <a:rPr lang="en-US" sz="1600" dirty="0" err="1">
                          <a:effectLst/>
                        </a:rPr>
                        <a:t>Cosentyx</a:t>
                      </a:r>
                      <a:endParaRPr lang="en-US" sz="1600" dirty="0">
                        <a:effectLst/>
                      </a:endParaRPr>
                    </a:p>
                    <a:p>
                      <a:pPr marL="0" marR="0" algn="ctr">
                        <a:spcBef>
                          <a:spcPts val="0"/>
                        </a:spcBef>
                        <a:spcAft>
                          <a:spcPts val="0"/>
                        </a:spcAft>
                        <a:tabLst>
                          <a:tab pos="8601710" algn="l"/>
                        </a:tabLst>
                      </a:pPr>
                      <a:r>
                        <a:rPr lang="en-US" sz="1600" dirty="0">
                          <a:effectLst/>
                        </a:rPr>
                        <a:t>Enbrel</a:t>
                      </a:r>
                    </a:p>
                    <a:p>
                      <a:pPr marL="0" marR="0" algn="ctr">
                        <a:spcBef>
                          <a:spcPts val="0"/>
                        </a:spcBef>
                        <a:spcAft>
                          <a:spcPts val="0"/>
                        </a:spcAft>
                        <a:tabLst>
                          <a:tab pos="8601710" algn="l"/>
                        </a:tabLst>
                      </a:pPr>
                      <a:r>
                        <a:rPr lang="en-US" sz="1600" dirty="0">
                          <a:effectLst/>
                        </a:rPr>
                        <a:t>Humira Syringe</a:t>
                      </a:r>
                    </a:p>
                    <a:p>
                      <a:pPr marL="0" marR="0" algn="ctr">
                        <a:spcBef>
                          <a:spcPts val="0"/>
                        </a:spcBef>
                        <a:spcAft>
                          <a:spcPts val="0"/>
                        </a:spcAft>
                        <a:tabLst>
                          <a:tab pos="8601710" algn="l"/>
                        </a:tabLst>
                      </a:pPr>
                      <a:r>
                        <a:rPr lang="en-US" sz="1600" dirty="0">
                          <a:effectLst/>
                        </a:rPr>
                        <a:t>Humira Pen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extLst>
                  <a:ext uri="{0D108BD9-81ED-4DB2-BD59-A6C34878D82A}">
                    <a16:rowId xmlns:a16="http://schemas.microsoft.com/office/drawing/2014/main" val="4018237491"/>
                  </a:ext>
                </a:extLst>
              </a:tr>
              <a:tr h="427755">
                <a:tc>
                  <a:txBody>
                    <a:bodyPr/>
                    <a:lstStyle/>
                    <a:p>
                      <a:pPr marL="0" marR="0" algn="ctr">
                        <a:spcBef>
                          <a:spcPts val="0"/>
                        </a:spcBef>
                        <a:spcAft>
                          <a:spcPts val="0"/>
                        </a:spcAft>
                        <a:tabLst>
                          <a:tab pos="8601710" algn="l"/>
                        </a:tabLst>
                      </a:pPr>
                      <a:r>
                        <a:rPr lang="en-US" sz="1700" dirty="0">
                          <a:effectLst/>
                        </a:rPr>
                        <a:t>Asthma</a:t>
                      </a:r>
                      <a:endParaRPr lang="en-US" sz="1700" dirty="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tc>
                  <a:txBody>
                    <a:bodyPr/>
                    <a:lstStyle/>
                    <a:p>
                      <a:pPr marL="0" marR="0" algn="ctr">
                        <a:spcBef>
                          <a:spcPts val="0"/>
                        </a:spcBef>
                        <a:spcAft>
                          <a:spcPts val="0"/>
                        </a:spcAft>
                        <a:tabLst>
                          <a:tab pos="8601710" algn="l"/>
                        </a:tabLst>
                      </a:pPr>
                      <a:r>
                        <a:rPr lang="en-US" sz="1600" dirty="0">
                          <a:effectLst/>
                        </a:rPr>
                        <a:t>Symbicort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extLst>
                  <a:ext uri="{0D108BD9-81ED-4DB2-BD59-A6C34878D82A}">
                    <a16:rowId xmlns:a16="http://schemas.microsoft.com/office/drawing/2014/main" val="532214172"/>
                  </a:ext>
                </a:extLst>
              </a:tr>
              <a:tr h="529892">
                <a:tc>
                  <a:txBody>
                    <a:bodyPr/>
                    <a:lstStyle/>
                    <a:p>
                      <a:pPr marL="0" marR="0" algn="ctr">
                        <a:spcBef>
                          <a:spcPts val="0"/>
                        </a:spcBef>
                        <a:spcAft>
                          <a:spcPts val="0"/>
                        </a:spcAft>
                        <a:tabLst>
                          <a:tab pos="8601710" algn="l"/>
                        </a:tabLst>
                      </a:pPr>
                      <a:r>
                        <a:rPr lang="en-US" sz="1700">
                          <a:effectLst/>
                        </a:rPr>
                        <a:t>Hepatitis C</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tc>
                  <a:txBody>
                    <a:bodyPr/>
                    <a:lstStyle/>
                    <a:p>
                      <a:pPr marL="0" marR="0" algn="ctr">
                        <a:spcBef>
                          <a:spcPts val="0"/>
                        </a:spcBef>
                        <a:spcAft>
                          <a:spcPts val="0"/>
                        </a:spcAft>
                        <a:tabLst>
                          <a:tab pos="8601710" algn="l"/>
                        </a:tabLst>
                      </a:pPr>
                      <a:r>
                        <a:rPr lang="en-US" sz="1600" dirty="0">
                          <a:effectLst/>
                        </a:rPr>
                        <a:t>Harvoni</a:t>
                      </a:r>
                    </a:p>
                    <a:p>
                      <a:pPr marL="0" marR="0" algn="ctr">
                        <a:spcBef>
                          <a:spcPts val="0"/>
                        </a:spcBef>
                        <a:spcAft>
                          <a:spcPts val="0"/>
                        </a:spcAft>
                        <a:tabLst>
                          <a:tab pos="8601710" algn="l"/>
                        </a:tabLst>
                      </a:pPr>
                      <a:r>
                        <a:rPr lang="en-US" sz="1600" dirty="0" err="1">
                          <a:effectLst/>
                        </a:rPr>
                        <a:t>Epclusa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extLst>
                  <a:ext uri="{0D108BD9-81ED-4DB2-BD59-A6C34878D82A}">
                    <a16:rowId xmlns:a16="http://schemas.microsoft.com/office/drawing/2014/main" val="1366616733"/>
                  </a:ext>
                </a:extLst>
              </a:tr>
              <a:tr h="529892">
                <a:tc>
                  <a:txBody>
                    <a:bodyPr/>
                    <a:lstStyle/>
                    <a:p>
                      <a:pPr marL="0" marR="0" algn="ctr">
                        <a:spcBef>
                          <a:spcPts val="0"/>
                        </a:spcBef>
                        <a:spcAft>
                          <a:spcPts val="0"/>
                        </a:spcAft>
                        <a:tabLst>
                          <a:tab pos="8601710" algn="l"/>
                        </a:tabLst>
                      </a:pPr>
                      <a:r>
                        <a:rPr lang="en-US" sz="1700">
                          <a:effectLst/>
                        </a:rPr>
                        <a:t>Multiple Sclerosis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tc>
                  <a:txBody>
                    <a:bodyPr/>
                    <a:lstStyle/>
                    <a:p>
                      <a:pPr marL="0" marR="0" algn="ctr">
                        <a:spcBef>
                          <a:spcPts val="0"/>
                        </a:spcBef>
                        <a:spcAft>
                          <a:spcPts val="0"/>
                        </a:spcAft>
                        <a:tabLst>
                          <a:tab pos="8601710" algn="l"/>
                        </a:tabLst>
                      </a:pPr>
                      <a:r>
                        <a:rPr lang="en-US" sz="1600">
                          <a:effectLst/>
                        </a:rPr>
                        <a:t>Copaxone</a:t>
                      </a:r>
                    </a:p>
                    <a:p>
                      <a:pPr marL="0" marR="0" algn="ctr">
                        <a:spcBef>
                          <a:spcPts val="0"/>
                        </a:spcBef>
                        <a:spcAft>
                          <a:spcPts val="0"/>
                        </a:spcAft>
                        <a:tabLst>
                          <a:tab pos="8601710" algn="l"/>
                        </a:tabLst>
                      </a:pPr>
                      <a:r>
                        <a:rPr lang="en-US" sz="1600">
                          <a:effectLst/>
                        </a:rPr>
                        <a:t>Tecfidera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extLst>
                  <a:ext uri="{0D108BD9-81ED-4DB2-BD59-A6C34878D82A}">
                    <a16:rowId xmlns:a16="http://schemas.microsoft.com/office/drawing/2014/main" val="784161054"/>
                  </a:ext>
                </a:extLst>
              </a:tr>
              <a:tr h="454098">
                <a:tc>
                  <a:txBody>
                    <a:bodyPr/>
                    <a:lstStyle/>
                    <a:p>
                      <a:pPr marL="0" marR="0" algn="ctr">
                        <a:spcBef>
                          <a:spcPts val="0"/>
                        </a:spcBef>
                        <a:spcAft>
                          <a:spcPts val="0"/>
                        </a:spcAft>
                        <a:tabLst>
                          <a:tab pos="8601710" algn="l"/>
                        </a:tabLst>
                      </a:pPr>
                      <a:r>
                        <a:rPr lang="en-US" sz="1700">
                          <a:effectLst/>
                        </a:rPr>
                        <a:t>Cardiovascular Issues</a:t>
                      </a:r>
                      <a:endParaRPr lang="en-US" sz="170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tc>
                  <a:txBody>
                    <a:bodyPr/>
                    <a:lstStyle/>
                    <a:p>
                      <a:pPr marL="0" marR="0" algn="ctr">
                        <a:spcBef>
                          <a:spcPts val="0"/>
                        </a:spcBef>
                        <a:spcAft>
                          <a:spcPts val="0"/>
                        </a:spcAft>
                        <a:tabLst>
                          <a:tab pos="8601710" algn="l"/>
                        </a:tabLst>
                      </a:pPr>
                      <a:r>
                        <a:rPr lang="en-US" sz="1600" dirty="0">
                          <a:effectLst/>
                        </a:rPr>
                        <a:t>Xarelto</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extLst>
                  <a:ext uri="{0D108BD9-81ED-4DB2-BD59-A6C34878D82A}">
                    <a16:rowId xmlns:a16="http://schemas.microsoft.com/office/drawing/2014/main" val="2153119419"/>
                  </a:ext>
                </a:extLst>
              </a:tr>
              <a:tr h="529892">
                <a:tc>
                  <a:txBody>
                    <a:bodyPr/>
                    <a:lstStyle/>
                    <a:p>
                      <a:pPr marL="0" marR="0" algn="ctr">
                        <a:spcBef>
                          <a:spcPts val="0"/>
                        </a:spcBef>
                        <a:spcAft>
                          <a:spcPts val="0"/>
                        </a:spcAft>
                        <a:tabLst>
                          <a:tab pos="8601710" algn="l"/>
                        </a:tabLst>
                      </a:pPr>
                      <a:r>
                        <a:rPr lang="en-US" sz="1700" dirty="0">
                          <a:effectLst/>
                          <a:latin typeface="Calibri" panose="020F0502020204030204" pitchFamily="34" charset="0"/>
                          <a:ea typeface="Calibri" panose="020F0502020204030204" pitchFamily="34" charset="0"/>
                          <a:cs typeface="Times New Roman" panose="02020603050405020304" pitchFamily="18" charset="0"/>
                        </a:rPr>
                        <a:t>HIV</a:t>
                      </a:r>
                    </a:p>
                  </a:txBody>
                  <a:tcPr marL="92395" marR="92395" marT="0" marB="0" anchor="ctr"/>
                </a:tc>
                <a:tc>
                  <a:txBody>
                    <a:bodyPr/>
                    <a:lstStyle/>
                    <a:p>
                      <a:pPr marL="0" marR="0" algn="ctr">
                        <a:spcBef>
                          <a:spcPts val="0"/>
                        </a:spcBef>
                        <a:spcAft>
                          <a:spcPts val="0"/>
                        </a:spcAft>
                        <a:tabLst>
                          <a:tab pos="8601710" algn="l"/>
                        </a:tabLst>
                      </a:pPr>
                      <a:r>
                        <a:rPr lang="en-US" sz="1600" dirty="0" err="1">
                          <a:effectLst/>
                          <a:latin typeface="Calibri" panose="020F0502020204030204" pitchFamily="34" charset="0"/>
                          <a:ea typeface="Calibri" panose="020F0502020204030204" pitchFamily="34" charset="0"/>
                          <a:cs typeface="Times New Roman" panose="02020603050405020304" pitchFamily="18" charset="0"/>
                        </a:rPr>
                        <a:t>Descovy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2395" marR="92395" marT="0" marB="0" anchor="ctr"/>
                </a:tc>
                <a:extLst>
                  <a:ext uri="{0D108BD9-81ED-4DB2-BD59-A6C34878D82A}">
                    <a16:rowId xmlns:a16="http://schemas.microsoft.com/office/drawing/2014/main" val="352365018"/>
                  </a:ext>
                </a:extLst>
              </a:tr>
            </a:tbl>
          </a:graphicData>
        </a:graphic>
      </p:graphicFrame>
      <p:pic>
        <p:nvPicPr>
          <p:cNvPr id="6" name="Picture 5">
            <a:extLst>
              <a:ext uri="{FF2B5EF4-FFF2-40B4-BE49-F238E27FC236}">
                <a16:creationId xmlns:a16="http://schemas.microsoft.com/office/drawing/2014/main" id="{E5A682E5-3BFF-BA40-AF42-E6C33101836C}"/>
              </a:ext>
            </a:extLst>
          </p:cNvPr>
          <p:cNvPicPr>
            <a:picLocks noChangeAspect="1"/>
          </p:cNvPicPr>
          <p:nvPr/>
        </p:nvPicPr>
        <p:blipFill>
          <a:blip r:embed="rId3"/>
          <a:stretch>
            <a:fillRect/>
          </a:stretch>
        </p:blipFill>
        <p:spPr>
          <a:xfrm>
            <a:off x="11353800" y="6176963"/>
            <a:ext cx="585560" cy="563738"/>
          </a:xfrm>
          <a:prstGeom prst="rect">
            <a:avLst/>
          </a:prstGeom>
        </p:spPr>
      </p:pic>
      <p:sp>
        <p:nvSpPr>
          <p:cNvPr id="4" name="Slide Number Placeholder 3">
            <a:extLst>
              <a:ext uri="{FF2B5EF4-FFF2-40B4-BE49-F238E27FC236}">
                <a16:creationId xmlns:a16="http://schemas.microsoft.com/office/drawing/2014/main" id="{75B0A48C-63AC-BE47-AED4-55B6471F95B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3918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0097-861E-324B-9021-C53B3E921F67}"/>
              </a:ext>
            </a:extLst>
          </p:cNvPr>
          <p:cNvSpPr>
            <a:spLocks noGrp="1"/>
          </p:cNvSpPr>
          <p:nvPr>
            <p:ph type="title"/>
          </p:nvPr>
        </p:nvSpPr>
        <p:spPr/>
        <p:txBody>
          <a:bodyPr/>
          <a:lstStyle/>
          <a:p>
            <a:pPr algn="ctr"/>
            <a:r>
              <a:rPr lang="en-US" b="1" dirty="0"/>
              <a:t>Pharmacy Benefit Managers (PBMs)</a:t>
            </a:r>
          </a:p>
        </p:txBody>
      </p:sp>
      <p:sp>
        <p:nvSpPr>
          <p:cNvPr id="3" name="Content Placeholder 2">
            <a:extLst>
              <a:ext uri="{FF2B5EF4-FFF2-40B4-BE49-F238E27FC236}">
                <a16:creationId xmlns:a16="http://schemas.microsoft.com/office/drawing/2014/main" id="{BC5609C7-3858-6147-B0C8-71D5B87C062B}"/>
              </a:ext>
            </a:extLst>
          </p:cNvPr>
          <p:cNvSpPr>
            <a:spLocks noGrp="1"/>
          </p:cNvSpPr>
          <p:nvPr>
            <p:ph idx="1"/>
          </p:nvPr>
        </p:nvSpPr>
        <p:spPr/>
        <p:txBody>
          <a:bodyPr vert="horz" lIns="91440" tIns="45720" rIns="91440" bIns="45720" rtlCol="0" anchor="t">
            <a:normAutofit/>
          </a:bodyPr>
          <a:lstStyle/>
          <a:p>
            <a:r>
              <a:rPr lang="en-US" dirty="0">
                <a:cs typeface="Calibri"/>
              </a:rPr>
              <a:t>PBMs contract with health plans to administer pharmacy benefits.</a:t>
            </a:r>
          </a:p>
          <a:p>
            <a:r>
              <a:rPr lang="en-US" dirty="0">
                <a:cs typeface="Calibri"/>
              </a:rPr>
              <a:t>NASHP developed two model PBM bills that allow states to define standards for PBM business practices.</a:t>
            </a:r>
            <a:endParaRPr lang="en-US" dirty="0"/>
          </a:p>
          <a:p>
            <a:pPr lvl="1"/>
            <a:r>
              <a:rPr lang="en-US" dirty="0">
                <a:cs typeface="Calibri"/>
                <a:hlinkClick r:id="rId2"/>
              </a:rPr>
              <a:t>Model Legislation A</a:t>
            </a:r>
            <a:r>
              <a:rPr lang="en-US" dirty="0">
                <a:cs typeface="Calibri"/>
              </a:rPr>
              <a:t> enables states to directly regulate PBMs.</a:t>
            </a:r>
          </a:p>
          <a:p>
            <a:pPr lvl="1"/>
            <a:r>
              <a:rPr lang="en-US" dirty="0">
                <a:cs typeface="Calibri"/>
                <a:hlinkClick r:id="rId2"/>
              </a:rPr>
              <a:t>Model Legislation B</a:t>
            </a:r>
            <a:r>
              <a:rPr lang="en-US" dirty="0">
                <a:cs typeface="Calibri"/>
              </a:rPr>
              <a:t> requires health carriers to monitor activities performed by a contracted PBM.</a:t>
            </a:r>
          </a:p>
          <a:p>
            <a:r>
              <a:rPr lang="en-US" dirty="0">
                <a:cs typeface="Calibri"/>
              </a:rPr>
              <a:t>Both models require PBMs to: </a:t>
            </a:r>
          </a:p>
          <a:p>
            <a:pPr lvl="1"/>
            <a:r>
              <a:rPr lang="en-US" dirty="0">
                <a:cs typeface="Calibri"/>
              </a:rPr>
              <a:t>Obtain a state license;</a:t>
            </a:r>
          </a:p>
          <a:p>
            <a:pPr lvl="1"/>
            <a:r>
              <a:rPr lang="en-US" dirty="0">
                <a:cs typeface="Calibri"/>
              </a:rPr>
              <a:t>Have a fiduciary to their health plan clients; and</a:t>
            </a:r>
          </a:p>
          <a:p>
            <a:pPr lvl="1"/>
            <a:r>
              <a:rPr lang="en-US" dirty="0">
                <a:cs typeface="Calibri"/>
              </a:rPr>
              <a:t>Limit patient cost sharing at the point of sale.</a:t>
            </a:r>
          </a:p>
        </p:txBody>
      </p:sp>
      <p:pic>
        <p:nvPicPr>
          <p:cNvPr id="5" name="Picture 4">
            <a:extLst>
              <a:ext uri="{FF2B5EF4-FFF2-40B4-BE49-F238E27FC236}">
                <a16:creationId xmlns:a16="http://schemas.microsoft.com/office/drawing/2014/main" id="{910C7EFA-7AF7-FC42-B51C-BEFCB6A3795D}"/>
              </a:ext>
            </a:extLst>
          </p:cNvPr>
          <p:cNvPicPr>
            <a:picLocks noChangeAspect="1"/>
          </p:cNvPicPr>
          <p:nvPr/>
        </p:nvPicPr>
        <p:blipFill>
          <a:blip r:embed="rId3"/>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A2A7BBD0-022A-5041-A2E9-9565A78E3C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2818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0097-861E-324B-9021-C53B3E921F67}"/>
              </a:ext>
            </a:extLst>
          </p:cNvPr>
          <p:cNvSpPr>
            <a:spLocks noGrp="1"/>
          </p:cNvSpPr>
          <p:nvPr>
            <p:ph type="title"/>
          </p:nvPr>
        </p:nvSpPr>
        <p:spPr/>
        <p:txBody>
          <a:bodyPr/>
          <a:lstStyle/>
          <a:p>
            <a:pPr algn="ctr"/>
            <a:r>
              <a:rPr lang="en-US" b="1" dirty="0"/>
              <a:t>Pharmacy Benefit Managers (PBMs)</a:t>
            </a:r>
          </a:p>
        </p:txBody>
      </p:sp>
      <p:sp>
        <p:nvSpPr>
          <p:cNvPr id="3" name="Content Placeholder 2">
            <a:extLst>
              <a:ext uri="{FF2B5EF4-FFF2-40B4-BE49-F238E27FC236}">
                <a16:creationId xmlns:a16="http://schemas.microsoft.com/office/drawing/2014/main" id="{BC5609C7-3858-6147-B0C8-71D5B87C062B}"/>
              </a:ext>
            </a:extLst>
          </p:cNvPr>
          <p:cNvSpPr>
            <a:spLocks noGrp="1"/>
          </p:cNvSpPr>
          <p:nvPr>
            <p:ph idx="1"/>
          </p:nvPr>
        </p:nvSpPr>
        <p:spPr>
          <a:xfrm>
            <a:off x="838200" y="1825625"/>
            <a:ext cx="10515600" cy="4667250"/>
          </a:xfrm>
        </p:spPr>
        <p:txBody>
          <a:bodyPr vert="horz" lIns="91440" tIns="45720" rIns="91440" bIns="45720" rtlCol="0" anchor="t">
            <a:normAutofit/>
          </a:bodyPr>
          <a:lstStyle/>
          <a:p>
            <a:r>
              <a:rPr lang="en-US" dirty="0">
                <a:cs typeface="Calibri"/>
              </a:rPr>
              <a:t>As major purchasers of drugs for their employee health plans, states can control prescription drug costs by negotiating favorable contract terms with PBMs.</a:t>
            </a:r>
          </a:p>
          <a:p>
            <a:r>
              <a:rPr lang="en-US" dirty="0">
                <a:cs typeface="Calibri"/>
              </a:rPr>
              <a:t>NASHP developed </a:t>
            </a:r>
            <a:r>
              <a:rPr lang="en-US" dirty="0">
                <a:cs typeface="Calibri"/>
                <a:hlinkClick r:id="rId2"/>
              </a:rPr>
              <a:t>model PBM contract terms</a:t>
            </a:r>
            <a:r>
              <a:rPr lang="en-US" dirty="0">
                <a:cs typeface="Calibri"/>
              </a:rPr>
              <a:t> that enable states to:</a:t>
            </a:r>
          </a:p>
          <a:p>
            <a:pPr lvl="1"/>
            <a:r>
              <a:rPr lang="en-US" dirty="0">
                <a:cs typeface="Calibri"/>
              </a:rPr>
              <a:t>Restrict PBM compensation to an administrative-fee-only model;</a:t>
            </a:r>
          </a:p>
          <a:p>
            <a:pPr lvl="1"/>
            <a:r>
              <a:rPr lang="en-US" dirty="0">
                <a:cs typeface="Calibri"/>
              </a:rPr>
              <a:t>Eliminate spread pricing;</a:t>
            </a:r>
          </a:p>
          <a:p>
            <a:pPr lvl="1"/>
            <a:r>
              <a:rPr lang="en-US" dirty="0">
                <a:cs typeface="Calibri"/>
              </a:rPr>
              <a:t>Require 100% pass-through of rebate; and </a:t>
            </a:r>
          </a:p>
          <a:p>
            <a:pPr lvl="1"/>
            <a:r>
              <a:rPr lang="en-US" dirty="0">
                <a:cs typeface="Calibri"/>
              </a:rPr>
              <a:t>Provide robust transparency for greater monitoring and enforcement.</a:t>
            </a:r>
          </a:p>
          <a:p>
            <a:r>
              <a:rPr lang="en-US" dirty="0">
                <a:cs typeface="Calibri"/>
              </a:rPr>
              <a:t>Entering into a favorable contract with a PBM through the procurement process may supplement or provide an alternative to direct regulation.</a:t>
            </a:r>
          </a:p>
        </p:txBody>
      </p:sp>
      <p:pic>
        <p:nvPicPr>
          <p:cNvPr id="5" name="Picture 4">
            <a:extLst>
              <a:ext uri="{FF2B5EF4-FFF2-40B4-BE49-F238E27FC236}">
                <a16:creationId xmlns:a16="http://schemas.microsoft.com/office/drawing/2014/main" id="{910C7EFA-7AF7-FC42-B51C-BEFCB6A3795D}"/>
              </a:ext>
            </a:extLst>
          </p:cNvPr>
          <p:cNvPicPr>
            <a:picLocks noChangeAspect="1"/>
          </p:cNvPicPr>
          <p:nvPr/>
        </p:nvPicPr>
        <p:blipFill>
          <a:blip r:embed="rId3"/>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18E22C17-3D9B-B041-8A25-01205674A7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963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557E-A039-D847-9933-BE49CEB084E0}"/>
              </a:ext>
            </a:extLst>
          </p:cNvPr>
          <p:cNvSpPr>
            <a:spLocks noGrp="1"/>
          </p:cNvSpPr>
          <p:nvPr>
            <p:ph type="title"/>
          </p:nvPr>
        </p:nvSpPr>
        <p:spPr/>
        <p:txBody>
          <a:bodyPr/>
          <a:lstStyle/>
          <a:p>
            <a:pPr algn="ctr"/>
            <a:r>
              <a:rPr lang="en-US" b="1" dirty="0"/>
              <a:t>Requirements on PBMs vary by state.</a:t>
            </a:r>
          </a:p>
        </p:txBody>
      </p:sp>
      <p:sp>
        <p:nvSpPr>
          <p:cNvPr id="4" name="Content Placeholder 3">
            <a:extLst>
              <a:ext uri="{FF2B5EF4-FFF2-40B4-BE49-F238E27FC236}">
                <a16:creationId xmlns:a16="http://schemas.microsoft.com/office/drawing/2014/main" id="{EF54634F-F0C2-6D4C-B295-E2B12C1C71DC}"/>
              </a:ext>
            </a:extLst>
          </p:cNvPr>
          <p:cNvSpPr>
            <a:spLocks noGrp="1"/>
          </p:cNvSpPr>
          <p:nvPr>
            <p:ph idx="1"/>
          </p:nvPr>
        </p:nvSpPr>
        <p:spPr/>
        <p:txBody>
          <a:bodyPr>
            <a:normAutofit/>
          </a:bodyPr>
          <a:lstStyle/>
          <a:p>
            <a:r>
              <a:rPr lang="en-US" dirty="0"/>
              <a:t>Twenty-eight states require PBMs to obtain licenses that:</a:t>
            </a:r>
          </a:p>
          <a:p>
            <a:pPr lvl="1"/>
            <a:r>
              <a:rPr lang="en-US" dirty="0"/>
              <a:t>Show how many and what entities operate as PBMs in a state; and</a:t>
            </a:r>
          </a:p>
          <a:p>
            <a:pPr lvl="1"/>
            <a:r>
              <a:rPr lang="en-US" dirty="0"/>
              <a:t>Give states the power to suspend/revoke licenses if PBMs engage in fraudulent activity.</a:t>
            </a:r>
          </a:p>
          <a:p>
            <a:pPr marL="457200" lvl="1" indent="0">
              <a:buNone/>
            </a:pPr>
            <a:endParaRPr lang="en-US" sz="1200" dirty="0"/>
          </a:p>
          <a:p>
            <a:r>
              <a:rPr lang="en-US" dirty="0"/>
              <a:t>Nine states require PBMs to report financial information as part of targeted PBM transparency or as part of broader drug cost transparency efforts (CT, NV, WA, TX, ME, LA, AR, IA, MN).</a:t>
            </a:r>
          </a:p>
        </p:txBody>
      </p:sp>
      <p:pic>
        <p:nvPicPr>
          <p:cNvPr id="5" name="Picture 4">
            <a:extLst>
              <a:ext uri="{FF2B5EF4-FFF2-40B4-BE49-F238E27FC236}">
                <a16:creationId xmlns:a16="http://schemas.microsoft.com/office/drawing/2014/main" id="{19A80855-34E1-D945-89C7-00158586CBA1}"/>
              </a:ext>
            </a:extLst>
          </p:cNvPr>
          <p:cNvPicPr>
            <a:picLocks noChangeAspect="1"/>
          </p:cNvPicPr>
          <p:nvPr/>
        </p:nvPicPr>
        <p:blipFill>
          <a:blip r:embed="rId3"/>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5EDE2E1A-623C-8942-9D2B-873F4C61212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335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54634F-F0C2-6D4C-B295-E2B12C1C71DC}"/>
              </a:ext>
            </a:extLst>
          </p:cNvPr>
          <p:cNvSpPr>
            <a:spLocks noGrp="1"/>
          </p:cNvSpPr>
          <p:nvPr>
            <p:ph idx="1"/>
          </p:nvPr>
        </p:nvSpPr>
        <p:spPr>
          <a:xfrm>
            <a:off x="838200" y="2054225"/>
            <a:ext cx="10515600" cy="4351338"/>
          </a:xfrm>
        </p:spPr>
        <p:txBody>
          <a:bodyPr>
            <a:normAutofit/>
          </a:bodyPr>
          <a:lstStyle/>
          <a:p>
            <a:r>
              <a:rPr lang="en-US" dirty="0"/>
              <a:t>Eight of the nine states with PBM transparency laws require PBMs to report total rebates.</a:t>
            </a:r>
          </a:p>
          <a:p>
            <a:r>
              <a:rPr lang="en-US" dirty="0"/>
              <a:t>Six of those states require PBMs to disclose whether rebates were passed through to the insurer.</a:t>
            </a:r>
          </a:p>
          <a:p>
            <a:r>
              <a:rPr lang="en-US" dirty="0"/>
              <a:t>States also require reporting about:</a:t>
            </a:r>
          </a:p>
          <a:p>
            <a:pPr lvl="1"/>
            <a:r>
              <a:rPr lang="en-US" dirty="0"/>
              <a:t>The amount of money retained by PBMs;</a:t>
            </a:r>
          </a:p>
          <a:p>
            <a:pPr lvl="1"/>
            <a:r>
              <a:rPr lang="en-US" dirty="0"/>
              <a:t>Administrative fees paid to PBMs;</a:t>
            </a:r>
          </a:p>
          <a:p>
            <a:pPr lvl="1"/>
            <a:r>
              <a:rPr lang="en-US" dirty="0"/>
              <a:t>Amount paid for pharmacy services; and</a:t>
            </a:r>
          </a:p>
          <a:p>
            <a:pPr lvl="1"/>
            <a:r>
              <a:rPr lang="en-US" dirty="0"/>
              <a:t>Whether rebates were passed through to insurers and consumers.</a:t>
            </a:r>
          </a:p>
          <a:p>
            <a:pPr lvl="1"/>
            <a:endParaRPr lang="en-US" dirty="0"/>
          </a:p>
          <a:p>
            <a:pPr lvl="1"/>
            <a:endParaRPr lang="en-US" dirty="0"/>
          </a:p>
        </p:txBody>
      </p:sp>
      <p:sp>
        <p:nvSpPr>
          <p:cNvPr id="5" name="Title 4">
            <a:extLst>
              <a:ext uri="{FF2B5EF4-FFF2-40B4-BE49-F238E27FC236}">
                <a16:creationId xmlns:a16="http://schemas.microsoft.com/office/drawing/2014/main" id="{7D8788AB-676E-A44B-BF62-D940FF3116C8}"/>
              </a:ext>
            </a:extLst>
          </p:cNvPr>
          <p:cNvSpPr txBox="1">
            <a:spLocks/>
          </p:cNvSpPr>
          <p:nvPr/>
        </p:nvSpPr>
        <p:spPr>
          <a:xfrm>
            <a:off x="838199" y="691510"/>
            <a:ext cx="10515600" cy="10275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States require varied information from PBMs.</a:t>
            </a:r>
          </a:p>
        </p:txBody>
      </p:sp>
      <p:pic>
        <p:nvPicPr>
          <p:cNvPr id="6" name="Picture 5">
            <a:extLst>
              <a:ext uri="{FF2B5EF4-FFF2-40B4-BE49-F238E27FC236}">
                <a16:creationId xmlns:a16="http://schemas.microsoft.com/office/drawing/2014/main" id="{BB5EE9F3-056A-454A-BD6B-3EC3D5C9D838}"/>
              </a:ext>
            </a:extLst>
          </p:cNvPr>
          <p:cNvPicPr>
            <a:picLocks noChangeAspect="1"/>
          </p:cNvPicPr>
          <p:nvPr/>
        </p:nvPicPr>
        <p:blipFill>
          <a:blip r:embed="rId3"/>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FD738690-6A95-0D4C-8AFE-6BE22B991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27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8C8CFB7-E93A-C746-A88A-B3B9121BB1A3}"/>
              </a:ext>
            </a:extLst>
          </p:cNvPr>
          <p:cNvSpPr>
            <a:spLocks noGrp="1"/>
          </p:cNvSpPr>
          <p:nvPr>
            <p:ph type="title"/>
          </p:nvPr>
        </p:nvSpPr>
        <p:spPr>
          <a:xfrm>
            <a:off x="838200" y="365125"/>
            <a:ext cx="10515600" cy="1027577"/>
          </a:xfrm>
        </p:spPr>
        <p:txBody>
          <a:bodyPr>
            <a:normAutofit/>
          </a:bodyPr>
          <a:lstStyle/>
          <a:p>
            <a:r>
              <a:rPr lang="en-US" b="1" dirty="0"/>
              <a:t>States require varied information from PBMs.</a:t>
            </a:r>
          </a:p>
        </p:txBody>
      </p:sp>
      <p:graphicFrame>
        <p:nvGraphicFramePr>
          <p:cNvPr id="6" name="Chart 5">
            <a:extLst>
              <a:ext uri="{FF2B5EF4-FFF2-40B4-BE49-F238E27FC236}">
                <a16:creationId xmlns:a16="http://schemas.microsoft.com/office/drawing/2014/main" id="{EEEE0732-808D-3346-84FB-9AA62F5B5092}"/>
              </a:ext>
            </a:extLst>
          </p:cNvPr>
          <p:cNvGraphicFramePr>
            <a:graphicFrameLocks/>
          </p:cNvGraphicFramePr>
          <p:nvPr/>
        </p:nvGraphicFramePr>
        <p:xfrm>
          <a:off x="2003784" y="1403094"/>
          <a:ext cx="8184431" cy="5089781"/>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7">
            <a:extLst>
              <a:ext uri="{FF2B5EF4-FFF2-40B4-BE49-F238E27FC236}">
                <a16:creationId xmlns:a16="http://schemas.microsoft.com/office/drawing/2014/main" id="{CED5BDDA-2B1E-4648-B206-693B54881B85}"/>
              </a:ext>
            </a:extLst>
          </p:cNvPr>
          <p:cNvPicPr>
            <a:picLocks noChangeAspect="1"/>
          </p:cNvPicPr>
          <p:nvPr/>
        </p:nvPicPr>
        <p:blipFill>
          <a:blip r:embed="rId3"/>
          <a:stretch>
            <a:fillRect/>
          </a:stretch>
        </p:blipFill>
        <p:spPr>
          <a:xfrm>
            <a:off x="11353800" y="6176963"/>
            <a:ext cx="585560" cy="563738"/>
          </a:xfrm>
          <a:prstGeom prst="rect">
            <a:avLst/>
          </a:prstGeom>
        </p:spPr>
      </p:pic>
      <p:sp>
        <p:nvSpPr>
          <p:cNvPr id="4" name="Slide Number Placeholder 3">
            <a:extLst>
              <a:ext uri="{FF2B5EF4-FFF2-40B4-BE49-F238E27FC236}">
                <a16:creationId xmlns:a16="http://schemas.microsoft.com/office/drawing/2014/main" id="{035528E5-8BF5-3143-9F76-C3B21B5C7C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586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A67D-74DD-974E-A0B0-894D19D1108A}"/>
              </a:ext>
            </a:extLst>
          </p:cNvPr>
          <p:cNvSpPr>
            <a:spLocks noGrp="1"/>
          </p:cNvSpPr>
          <p:nvPr>
            <p:ph type="title"/>
          </p:nvPr>
        </p:nvSpPr>
        <p:spPr>
          <a:xfrm>
            <a:off x="555812" y="154749"/>
            <a:ext cx="10797988" cy="1340420"/>
          </a:xfrm>
        </p:spPr>
        <p:txBody>
          <a:bodyPr>
            <a:normAutofit/>
          </a:bodyPr>
          <a:lstStyle/>
          <a:p>
            <a:pPr algn="ctr"/>
            <a:r>
              <a:rPr lang="en-US" sz="4000" b="1" dirty="0"/>
              <a:t>Background: Wholesale Canadian Drug Importation</a:t>
            </a:r>
          </a:p>
        </p:txBody>
      </p:sp>
      <p:sp>
        <p:nvSpPr>
          <p:cNvPr id="3" name="Content Placeholder 2">
            <a:extLst>
              <a:ext uri="{FF2B5EF4-FFF2-40B4-BE49-F238E27FC236}">
                <a16:creationId xmlns:a16="http://schemas.microsoft.com/office/drawing/2014/main" id="{A1B93991-0EF6-8143-8120-1E25E6F8FEAE}"/>
              </a:ext>
            </a:extLst>
          </p:cNvPr>
          <p:cNvSpPr>
            <a:spLocks noGrp="1"/>
          </p:cNvSpPr>
          <p:nvPr>
            <p:ph idx="1"/>
          </p:nvPr>
        </p:nvSpPr>
        <p:spPr>
          <a:xfrm>
            <a:off x="555812" y="1690688"/>
            <a:ext cx="10797988" cy="5000273"/>
          </a:xfrm>
        </p:spPr>
        <p:txBody>
          <a:bodyPr vert="horz" lIns="91440" tIns="45720" rIns="91440" bIns="45720" rtlCol="0" anchor="t">
            <a:normAutofit fontScale="85000" lnSpcReduction="20000"/>
          </a:bodyPr>
          <a:lstStyle/>
          <a:p>
            <a:pPr marL="0" indent="0">
              <a:buClr>
                <a:srgbClr val="000000"/>
              </a:buClr>
              <a:buNone/>
            </a:pPr>
            <a:r>
              <a:rPr lang="en-US" sz="3400" dirty="0">
                <a:solidFill>
                  <a:srgbClr val="000000"/>
                </a:solidFill>
              </a:rPr>
              <a:t>Federal certification: </a:t>
            </a:r>
          </a:p>
          <a:p>
            <a:pPr>
              <a:buClr>
                <a:srgbClr val="000000"/>
              </a:buClr>
            </a:pPr>
            <a:r>
              <a:rPr lang="en-US" sz="2900" dirty="0">
                <a:solidFill>
                  <a:srgbClr val="000000"/>
                </a:solidFill>
              </a:rPr>
              <a:t>Federal Food, Drug, and Cosmetic Act (FDCA), Section 804, allows the Department of Health and Human Services Secretary to approve a </a:t>
            </a:r>
            <a:r>
              <a:rPr lang="en-US" sz="2900" i="1" dirty="0">
                <a:solidFill>
                  <a:srgbClr val="000000"/>
                </a:solidFill>
              </a:rPr>
              <a:t>program </a:t>
            </a:r>
            <a:r>
              <a:rPr lang="en-US" sz="2900" dirty="0">
                <a:solidFill>
                  <a:srgbClr val="000000"/>
                </a:solidFill>
              </a:rPr>
              <a:t>of wholesale importation of prescription drugs that will:</a:t>
            </a:r>
          </a:p>
          <a:p>
            <a:pPr lvl="1">
              <a:buClr>
                <a:srgbClr val="000000"/>
              </a:buClr>
            </a:pPr>
            <a:r>
              <a:rPr lang="en-US" sz="2900" dirty="0">
                <a:solidFill>
                  <a:srgbClr val="000000"/>
                </a:solidFill>
              </a:rPr>
              <a:t>Poses no additional risk to the public’s health and safety; and</a:t>
            </a:r>
          </a:p>
          <a:p>
            <a:pPr lvl="1">
              <a:buClr>
                <a:srgbClr val="000000"/>
              </a:buClr>
            </a:pPr>
            <a:r>
              <a:rPr lang="en-US" sz="2900" dirty="0">
                <a:solidFill>
                  <a:srgbClr val="000000"/>
                </a:solidFill>
              </a:rPr>
              <a:t>Results in a significant cost reduction in the covered products to the American consumer.</a:t>
            </a:r>
          </a:p>
          <a:p>
            <a:pPr marL="457200" lvl="1" indent="0">
              <a:buClr>
                <a:srgbClr val="000000"/>
              </a:buClr>
              <a:buNone/>
            </a:pPr>
            <a:endParaRPr lang="en-US" sz="2900" dirty="0">
              <a:solidFill>
                <a:srgbClr val="000000"/>
              </a:solidFill>
            </a:endParaRPr>
          </a:p>
          <a:p>
            <a:pPr marL="0" indent="0">
              <a:buClr>
                <a:srgbClr val="000000"/>
              </a:buClr>
              <a:buNone/>
            </a:pPr>
            <a:r>
              <a:rPr lang="en-US" sz="3400" dirty="0">
                <a:solidFill>
                  <a:srgbClr val="000000"/>
                </a:solidFill>
              </a:rPr>
              <a:t>Federal requirements:</a:t>
            </a:r>
          </a:p>
          <a:p>
            <a:pPr>
              <a:buClr>
                <a:srgbClr val="000000"/>
              </a:buClr>
            </a:pPr>
            <a:r>
              <a:rPr lang="en-US" sz="2900" dirty="0">
                <a:solidFill>
                  <a:srgbClr val="000000"/>
                </a:solidFill>
              </a:rPr>
              <a:t>Prescription drugs may only be imported from Canada.</a:t>
            </a:r>
          </a:p>
          <a:p>
            <a:pPr>
              <a:buClr>
                <a:srgbClr val="000000"/>
              </a:buClr>
            </a:pPr>
            <a:r>
              <a:rPr lang="en-US" sz="2900" dirty="0">
                <a:solidFill>
                  <a:srgbClr val="000000"/>
                </a:solidFill>
              </a:rPr>
              <a:t>NO importation of a controlled substance, biological product, infused drug, intravenously injected drug, or a drug inhaled during surgery is permitted.</a:t>
            </a:r>
          </a:p>
          <a:p>
            <a:pPr>
              <a:buClr>
                <a:srgbClr val="000000"/>
              </a:buClr>
            </a:pPr>
            <a:r>
              <a:rPr lang="en-US" sz="2900" dirty="0">
                <a:solidFill>
                  <a:srgbClr val="000000"/>
                </a:solidFill>
              </a:rPr>
              <a:t>All safety provisions in the FDCA must be followed (e.g., track and trace) as well as additional laboratory testing requirements.</a:t>
            </a:r>
          </a:p>
          <a:p>
            <a:pPr>
              <a:buClr>
                <a:srgbClr val="000000"/>
              </a:buClr>
            </a:pPr>
            <a:endParaRPr lang="en-US" dirty="0">
              <a:solidFill>
                <a:srgbClr val="000000"/>
              </a:solidFill>
            </a:endParaRPr>
          </a:p>
          <a:p>
            <a:pPr marL="457200" lvl="1" indent="0">
              <a:buNone/>
            </a:pPr>
            <a:endParaRPr lang="en-US" dirty="0"/>
          </a:p>
        </p:txBody>
      </p:sp>
      <p:pic>
        <p:nvPicPr>
          <p:cNvPr id="4" name="Picture 3">
            <a:extLst>
              <a:ext uri="{FF2B5EF4-FFF2-40B4-BE49-F238E27FC236}">
                <a16:creationId xmlns:a16="http://schemas.microsoft.com/office/drawing/2014/main" id="{CA5F6877-A09D-EA46-BEAF-34C0BDA6CEF3}"/>
              </a:ext>
            </a:extLst>
          </p:cNvPr>
          <p:cNvPicPr>
            <a:picLocks noChangeAspect="1"/>
          </p:cNvPicPr>
          <p:nvPr/>
        </p:nvPicPr>
        <p:blipFill>
          <a:blip r:embed="rId2"/>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53CADD0D-711D-704C-B910-A43BACE4AB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9740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A67D-74DD-974E-A0B0-894D19D1108A}"/>
              </a:ext>
            </a:extLst>
          </p:cNvPr>
          <p:cNvSpPr>
            <a:spLocks noGrp="1"/>
          </p:cNvSpPr>
          <p:nvPr>
            <p:ph type="title"/>
          </p:nvPr>
        </p:nvSpPr>
        <p:spPr>
          <a:xfrm>
            <a:off x="555812" y="154749"/>
            <a:ext cx="10797988" cy="1340420"/>
          </a:xfrm>
        </p:spPr>
        <p:txBody>
          <a:bodyPr>
            <a:normAutofit/>
          </a:bodyPr>
          <a:lstStyle/>
          <a:p>
            <a:pPr algn="ctr"/>
            <a:r>
              <a:rPr lang="en-US" sz="4000" b="1" dirty="0"/>
              <a:t>Wholesale Importation Supply Chain Safety</a:t>
            </a:r>
          </a:p>
        </p:txBody>
      </p:sp>
      <p:sp>
        <p:nvSpPr>
          <p:cNvPr id="3" name="Content Placeholder 2">
            <a:extLst>
              <a:ext uri="{FF2B5EF4-FFF2-40B4-BE49-F238E27FC236}">
                <a16:creationId xmlns:a16="http://schemas.microsoft.com/office/drawing/2014/main" id="{A1B93991-0EF6-8143-8120-1E25E6F8FEAE}"/>
              </a:ext>
            </a:extLst>
          </p:cNvPr>
          <p:cNvSpPr>
            <a:spLocks noGrp="1"/>
          </p:cNvSpPr>
          <p:nvPr>
            <p:ph idx="1"/>
          </p:nvPr>
        </p:nvSpPr>
        <p:spPr>
          <a:xfrm>
            <a:off x="555812" y="1690689"/>
            <a:ext cx="10797988" cy="4358420"/>
          </a:xfrm>
        </p:spPr>
        <p:txBody>
          <a:bodyPr vert="horz" lIns="91440" tIns="45720" rIns="91440" bIns="45720" rtlCol="0" anchor="t">
            <a:normAutofit/>
          </a:bodyPr>
          <a:lstStyle/>
          <a:p>
            <a:pPr>
              <a:buClr>
                <a:srgbClr val="000000"/>
              </a:buClr>
            </a:pPr>
            <a:r>
              <a:rPr lang="en-US" sz="3400" dirty="0">
                <a:solidFill>
                  <a:srgbClr val="000000"/>
                </a:solidFill>
              </a:rPr>
              <a:t>The drug supply chain is already a global one.</a:t>
            </a:r>
          </a:p>
          <a:p>
            <a:pPr lvl="1">
              <a:buClr>
                <a:srgbClr val="000000"/>
              </a:buClr>
            </a:pPr>
            <a:r>
              <a:rPr lang="en-US" sz="2800" dirty="0">
                <a:solidFill>
                  <a:srgbClr val="000000"/>
                </a:solidFill>
              </a:rPr>
              <a:t>63% of drugs sold in the US are manufactured in other countries.</a:t>
            </a:r>
          </a:p>
          <a:p>
            <a:pPr lvl="1">
              <a:buClr>
                <a:srgbClr val="000000"/>
              </a:buClr>
            </a:pPr>
            <a:r>
              <a:rPr lang="en-US" sz="2800" dirty="0">
                <a:solidFill>
                  <a:srgbClr val="000000"/>
                </a:solidFill>
              </a:rPr>
              <a:t>88% of raw materials in US drugs come from abroad.</a:t>
            </a:r>
          </a:p>
          <a:p>
            <a:pPr marL="457200" lvl="1" indent="0">
              <a:buClr>
                <a:srgbClr val="000000"/>
              </a:buClr>
              <a:buNone/>
            </a:pPr>
            <a:endParaRPr lang="en-US" sz="1400" dirty="0">
              <a:solidFill>
                <a:srgbClr val="000000"/>
              </a:solidFill>
            </a:endParaRPr>
          </a:p>
          <a:p>
            <a:pPr>
              <a:buClr>
                <a:srgbClr val="000000"/>
              </a:buClr>
            </a:pPr>
            <a:r>
              <a:rPr lang="en-US" sz="3200" dirty="0">
                <a:solidFill>
                  <a:srgbClr val="000000"/>
                </a:solidFill>
              </a:rPr>
              <a:t>Safety standards are comparable.</a:t>
            </a:r>
          </a:p>
          <a:p>
            <a:pPr lvl="1">
              <a:buClr>
                <a:srgbClr val="000000"/>
              </a:buClr>
            </a:pPr>
            <a:r>
              <a:rPr lang="en-US" sz="2800" dirty="0">
                <a:solidFill>
                  <a:srgbClr val="000000"/>
                </a:solidFill>
              </a:rPr>
              <a:t>Federal regulations already ensure the safety of foreign-produced drugs entering the US market.</a:t>
            </a:r>
          </a:p>
          <a:p>
            <a:pPr lvl="1">
              <a:buClr>
                <a:srgbClr val="000000"/>
              </a:buClr>
            </a:pPr>
            <a:r>
              <a:rPr lang="en-US" sz="2800" dirty="0">
                <a:solidFill>
                  <a:srgbClr val="000000"/>
                </a:solidFill>
              </a:rPr>
              <a:t>More than 30 Canadian drug manufacturers are FDA-registered to produce drugs for the US market.</a:t>
            </a:r>
          </a:p>
          <a:p>
            <a:pPr lvl="1">
              <a:buClr>
                <a:srgbClr val="000000"/>
              </a:buClr>
            </a:pPr>
            <a:endParaRPr lang="en-US" sz="2500" dirty="0">
              <a:solidFill>
                <a:srgbClr val="000000"/>
              </a:solidFill>
            </a:endParaRPr>
          </a:p>
          <a:p>
            <a:pPr marL="457200" lvl="1" indent="0">
              <a:buNone/>
            </a:pPr>
            <a:endParaRPr lang="en-US" dirty="0"/>
          </a:p>
        </p:txBody>
      </p:sp>
      <p:pic>
        <p:nvPicPr>
          <p:cNvPr id="6" name="Picture 5">
            <a:extLst>
              <a:ext uri="{FF2B5EF4-FFF2-40B4-BE49-F238E27FC236}">
                <a16:creationId xmlns:a16="http://schemas.microsoft.com/office/drawing/2014/main" id="{ED7D0608-2017-4B42-AB09-C368E16DB934}"/>
              </a:ext>
            </a:extLst>
          </p:cNvPr>
          <p:cNvPicPr>
            <a:picLocks noChangeAspect="1"/>
          </p:cNvPicPr>
          <p:nvPr/>
        </p:nvPicPr>
        <p:blipFill>
          <a:blip r:embed="rId2"/>
          <a:stretch>
            <a:fillRect/>
          </a:stretch>
        </p:blipFill>
        <p:spPr>
          <a:xfrm>
            <a:off x="11353800" y="6176963"/>
            <a:ext cx="585560" cy="563738"/>
          </a:xfrm>
          <a:prstGeom prst="rect">
            <a:avLst/>
          </a:prstGeom>
        </p:spPr>
      </p:pic>
      <p:sp>
        <p:nvSpPr>
          <p:cNvPr id="7" name="Slide Number Placeholder 6">
            <a:extLst>
              <a:ext uri="{FF2B5EF4-FFF2-40B4-BE49-F238E27FC236}">
                <a16:creationId xmlns:a16="http://schemas.microsoft.com/office/drawing/2014/main" id="{D4A5344F-F0FE-854D-AE19-2B03A1A316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1608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9BB5-40E1-9845-ABF2-A868019429D4}"/>
              </a:ext>
            </a:extLst>
          </p:cNvPr>
          <p:cNvSpPr>
            <a:spLocks noGrp="1"/>
          </p:cNvSpPr>
          <p:nvPr>
            <p:ph type="title"/>
          </p:nvPr>
        </p:nvSpPr>
        <p:spPr>
          <a:xfrm>
            <a:off x="430306" y="148625"/>
            <a:ext cx="10923494" cy="1325563"/>
          </a:xfrm>
        </p:spPr>
        <p:txBody>
          <a:bodyPr/>
          <a:lstStyle/>
          <a:p>
            <a:pPr algn="ctr"/>
            <a:r>
              <a:rPr lang="en-US" b="1" dirty="0"/>
              <a:t>Example of importation program cost savings</a:t>
            </a:r>
          </a:p>
        </p:txBody>
      </p:sp>
      <p:sp>
        <p:nvSpPr>
          <p:cNvPr id="3" name="Content Placeholder 2">
            <a:extLst>
              <a:ext uri="{FF2B5EF4-FFF2-40B4-BE49-F238E27FC236}">
                <a16:creationId xmlns:a16="http://schemas.microsoft.com/office/drawing/2014/main" id="{9B3F1C53-B4E8-0049-B493-B048F72A1CA1}"/>
              </a:ext>
            </a:extLst>
          </p:cNvPr>
          <p:cNvSpPr>
            <a:spLocks noGrp="1"/>
          </p:cNvSpPr>
          <p:nvPr>
            <p:ph idx="1"/>
          </p:nvPr>
        </p:nvSpPr>
        <p:spPr>
          <a:xfrm>
            <a:off x="838200" y="1474189"/>
            <a:ext cx="5476103" cy="3601186"/>
          </a:xfrm>
        </p:spPr>
        <p:txBody>
          <a:bodyPr/>
          <a:lstStyle/>
          <a:p>
            <a:r>
              <a:rPr lang="en-US" dirty="0"/>
              <a:t>Lower Canadian drug prices have the potential to save states and consumers money.</a:t>
            </a:r>
          </a:p>
          <a:p>
            <a:r>
              <a:rPr lang="en-US" dirty="0"/>
              <a:t>Importing Zytiga, a prostate cancer drug, is 64% cheaper, even after mark-up along the supply chain.</a:t>
            </a:r>
          </a:p>
          <a:p>
            <a:endParaRPr lang="en-US" dirty="0"/>
          </a:p>
        </p:txBody>
      </p:sp>
      <p:grpSp>
        <p:nvGrpSpPr>
          <p:cNvPr id="22" name="Group 21">
            <a:extLst>
              <a:ext uri="{FF2B5EF4-FFF2-40B4-BE49-F238E27FC236}">
                <a16:creationId xmlns:a16="http://schemas.microsoft.com/office/drawing/2014/main" id="{4E798253-70E7-7347-BB2A-79F4F5F8556D}"/>
              </a:ext>
            </a:extLst>
          </p:cNvPr>
          <p:cNvGrpSpPr/>
          <p:nvPr/>
        </p:nvGrpSpPr>
        <p:grpSpPr>
          <a:xfrm>
            <a:off x="1437871" y="4321441"/>
            <a:ext cx="4053453" cy="1774007"/>
            <a:chOff x="316262" y="58092"/>
            <a:chExt cx="3053294" cy="1512419"/>
          </a:xfrm>
        </p:grpSpPr>
        <p:sp>
          <p:nvSpPr>
            <p:cNvPr id="23" name="Text Box 8">
              <a:extLst>
                <a:ext uri="{FF2B5EF4-FFF2-40B4-BE49-F238E27FC236}">
                  <a16:creationId xmlns:a16="http://schemas.microsoft.com/office/drawing/2014/main" id="{DBD6A204-BD15-0244-8B86-B9DB64A8C125}"/>
                </a:ext>
              </a:extLst>
            </p:cNvPr>
            <p:cNvSpPr txBox="1"/>
            <p:nvPr/>
          </p:nvSpPr>
          <p:spPr>
            <a:xfrm>
              <a:off x="374177" y="449298"/>
              <a:ext cx="2995379" cy="1121213"/>
            </a:xfrm>
            <a:prstGeom prst="rect">
              <a:avLst/>
            </a:prstGeom>
            <a:solidFill>
              <a:schemeClr val="accent6">
                <a:lumMod val="60000"/>
                <a:lumOff val="4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85623"/>
                  </a:solidFill>
                  <a:effectLst/>
                  <a:uLnTx/>
                  <a:uFillTx/>
                  <a:latin typeface="Calibri" panose="020F0502020204030204" pitchFamily="34" charset="0"/>
                  <a:ea typeface="Calibri" panose="020F0502020204030204" pitchFamily="34" charset="0"/>
                  <a:cs typeface="Times New Roman" panose="02020603050405020304" pitchFamily="18" charset="0"/>
                </a:rPr>
                <a:t>US price: $87.63</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85623"/>
                  </a:solidFill>
                  <a:effectLst/>
                  <a:uLnTx/>
                  <a:uFillTx/>
                  <a:latin typeface="Calibri" panose="020F0502020204030204" pitchFamily="34" charset="0"/>
                  <a:ea typeface="Calibri" panose="020F0502020204030204" pitchFamily="34" charset="0"/>
                  <a:cs typeface="Times New Roman" panose="02020603050405020304" pitchFamily="18" charset="0"/>
                </a:rPr>
                <a:t>Canadian price: $21.56</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85623"/>
                  </a:solidFill>
                  <a:effectLst/>
                  <a:uLnTx/>
                  <a:uFillTx/>
                  <a:latin typeface="Calibri" panose="020F0502020204030204" pitchFamily="34" charset="0"/>
                  <a:ea typeface="Calibri" panose="020F0502020204030204" pitchFamily="34" charset="0"/>
                  <a:cs typeface="Times New Roman" panose="02020603050405020304" pitchFamily="18" charset="0"/>
                </a:rPr>
                <a:t>Difference:</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a:ln>
                    <a:noFill/>
                  </a:ln>
                  <a:solidFill>
                    <a:srgbClr val="385623"/>
                  </a:solidFill>
                  <a:effectLst/>
                  <a:uLnTx/>
                  <a:uFillTx/>
                  <a:latin typeface="Calibri" panose="020F0502020204030204" pitchFamily="34" charset="0"/>
                  <a:ea typeface="Calibri" panose="020F0502020204030204" pitchFamily="34" charset="0"/>
                  <a:cs typeface="Times New Roman" panose="02020603050405020304" pitchFamily="18" charset="0"/>
                </a:rPr>
                <a:t> $65.97</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24" name="Text Box 5">
              <a:extLst>
                <a:ext uri="{FF2B5EF4-FFF2-40B4-BE49-F238E27FC236}">
                  <a16:creationId xmlns:a16="http://schemas.microsoft.com/office/drawing/2014/main" id="{ADD5310E-95BA-834D-9C12-30072AE5BAB8}"/>
                </a:ext>
              </a:extLst>
            </p:cNvPr>
            <p:cNvSpPr txBox="1"/>
            <p:nvPr/>
          </p:nvSpPr>
          <p:spPr>
            <a:xfrm>
              <a:off x="316262" y="58092"/>
              <a:ext cx="1115753" cy="65906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w="11113" cap="flat" cmpd="sng" algn="ctr">
                    <a:noFill/>
                    <a:prstDash val="solid"/>
                    <a:round/>
                  </a:ln>
                  <a:solidFill>
                    <a:srgbClr val="70AD47">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rPr>
                <a:t>Zytiga</a:t>
              </a:r>
              <a:endParaRPr kumimoji="0" lang="en-US" sz="1200" b="0" i="0" u="none" strike="noStrike" kern="1200" cap="none" spc="0" normalizeH="0" baseline="0" noProof="0" dirty="0">
                <a:ln>
                  <a:noFill/>
                </a:ln>
                <a:solidFill>
                  <a:srgbClr val="70AD47">
                    <a:lumMod val="50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
        <p:nvSpPr>
          <p:cNvPr id="45" name="Text Box 35">
            <a:extLst>
              <a:ext uri="{FF2B5EF4-FFF2-40B4-BE49-F238E27FC236}">
                <a16:creationId xmlns:a16="http://schemas.microsoft.com/office/drawing/2014/main" id="{83F644DE-E032-2C41-BB66-87536CED3095}"/>
              </a:ext>
            </a:extLst>
          </p:cNvPr>
          <p:cNvSpPr txBox="1"/>
          <p:nvPr/>
        </p:nvSpPr>
        <p:spPr>
          <a:xfrm>
            <a:off x="6850033" y="5403933"/>
            <a:ext cx="4188460" cy="691515"/>
          </a:xfrm>
          <a:prstGeom prst="rect">
            <a:avLst/>
          </a:prstGeom>
          <a:noFill/>
          <a:ln w="38100">
            <a:solidFill>
              <a:schemeClr val="accent6">
                <a:lumMod val="75000"/>
              </a:schemeClr>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Resulting cost to state: </a:t>
            </a:r>
            <a:r>
              <a:rPr kumimoji="0" lang="en-US" sz="1800" b="0" i="0" u="none" strike="noStrike" kern="1200" cap="none" spc="0" normalizeH="0" baseline="0" noProof="0" dirty="0">
                <a:ln>
                  <a:noFill/>
                </a:ln>
                <a:solidFill>
                  <a:srgbClr val="538135"/>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$31.26</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Savings after supply chain costs: </a:t>
            </a:r>
            <a:r>
              <a:rPr kumimoji="0" lang="en-US" sz="1800" b="0" i="0" u="none" strike="noStrike" kern="1200" cap="none" spc="0" normalizeH="0" baseline="0" noProof="0" dirty="0">
                <a:ln>
                  <a:noFill/>
                </a:ln>
                <a:solidFill>
                  <a:srgbClr val="538135"/>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~64%</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6" name="Text Box 36">
            <a:extLst>
              <a:ext uri="{FF2B5EF4-FFF2-40B4-BE49-F238E27FC236}">
                <a16:creationId xmlns:a16="http://schemas.microsoft.com/office/drawing/2014/main" id="{0BA44E76-B499-BB4C-87A0-4B8C98588F7B}"/>
              </a:ext>
            </a:extLst>
          </p:cNvPr>
          <p:cNvSpPr txBox="1"/>
          <p:nvPr/>
        </p:nvSpPr>
        <p:spPr>
          <a:xfrm>
            <a:off x="6964015" y="1725427"/>
            <a:ext cx="3960495" cy="414655"/>
          </a:xfrm>
          <a:prstGeom prst="rect">
            <a:avLst/>
          </a:prstGeom>
          <a:noFill/>
          <a:ln w="3810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Zytgia in the supply chain:</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7" name="Text Box 35">
            <a:extLst>
              <a:ext uri="{FF2B5EF4-FFF2-40B4-BE49-F238E27FC236}">
                <a16:creationId xmlns:a16="http://schemas.microsoft.com/office/drawing/2014/main" id="{1F6231FA-5557-674F-8C5D-261ADE5990A2}"/>
              </a:ext>
            </a:extLst>
          </p:cNvPr>
          <p:cNvSpPr txBox="1"/>
          <p:nvPr/>
        </p:nvSpPr>
        <p:spPr>
          <a:xfrm>
            <a:off x="6850033" y="2227114"/>
            <a:ext cx="4188460" cy="2882460"/>
          </a:xfrm>
          <a:prstGeom prst="rect">
            <a:avLst/>
          </a:prstGeom>
          <a:noFill/>
          <a:ln w="38100">
            <a:solidFill>
              <a:schemeClr val="accent6">
                <a:lumMod val="60000"/>
                <a:lumOff val="40000"/>
              </a:schemeClr>
            </a:solidFill>
          </a:ln>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Repack/relabel: ~15% </a:t>
            </a:r>
            <a:r>
              <a:rPr kumimoji="0" lang="en-US" sz="1800" b="0" i="0" u="none" strike="noStrike" kern="1200" cap="none" spc="0" normalizeH="0" baseline="0" noProof="0" dirty="0">
                <a:ln>
                  <a:noFill/>
                </a:ln>
                <a:solidFill>
                  <a:srgbClr val="538135"/>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[$3.23]</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Testing: ~5% </a:t>
            </a:r>
            <a:r>
              <a:rPr kumimoji="0" lang="en-US" sz="1800" b="0" i="0" u="none" strike="noStrike" kern="1200" cap="none" spc="0" normalizeH="0" baseline="0" noProof="0" dirty="0">
                <a:ln>
                  <a:noFill/>
                </a:ln>
                <a:solidFill>
                  <a:srgbClr val="538135"/>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[$1.08]</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Records/recall management: ~5% </a:t>
            </a:r>
            <a:r>
              <a:rPr kumimoji="0" lang="en-US" sz="1800" b="0" i="0" u="none" strike="noStrike" kern="1200" cap="none" spc="0" normalizeH="0" baseline="0" noProof="0" dirty="0">
                <a:ln>
                  <a:noFill/>
                </a:ln>
                <a:solidFill>
                  <a:srgbClr val="538135"/>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[$1.08]</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Profit to supply chain: ~20% </a:t>
            </a:r>
            <a:r>
              <a:rPr kumimoji="0" lang="en-US" sz="1800" b="0" i="0" u="none" strike="noStrike" kern="1200" cap="none" spc="0" normalizeH="0" baseline="0" noProof="0" dirty="0">
                <a:ln>
                  <a:noFill/>
                </a:ln>
                <a:solidFill>
                  <a:srgbClr val="538135"/>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[$4.31]</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8135"/>
                </a:solidFill>
                <a:effectLst/>
                <a:uLnTx/>
                <a:uFillTx/>
                <a:latin typeface="Calibri" panose="020F0502020204030204" pitchFamily="34" charset="0"/>
                <a:ea typeface="Calibri" panose="020F0502020204030204" pitchFamily="34" charset="0"/>
                <a:cs typeface="Times New Roman" panose="02020603050405020304" pitchFamily="18" charset="0"/>
              </a:rPr>
              <a:t>Overall supply chain markup: </a:t>
            </a:r>
            <a:r>
              <a:rPr kumimoji="0" lang="en-US" sz="1800" b="0" i="0" u="none" strike="noStrike" kern="1200" cap="none" spc="0" normalizeH="0" baseline="0" noProof="0" dirty="0">
                <a:ln>
                  <a:noFill/>
                </a:ln>
                <a:solidFill>
                  <a:srgbClr val="538135"/>
                </a:solidFill>
                <a:effectLst/>
                <a:highlight>
                  <a:srgbClr val="FFFF00"/>
                </a:highlight>
                <a:uLnTx/>
                <a:uFillTx/>
                <a:latin typeface="Calibri" panose="020F0502020204030204" pitchFamily="34" charset="0"/>
                <a:ea typeface="Calibri" panose="020F0502020204030204" pitchFamily="34" charset="0"/>
                <a:cs typeface="Times New Roman" panose="02020603050405020304" pitchFamily="18" charset="0"/>
              </a:rPr>
              <a:t>$9.70</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a:extLst>
              <a:ext uri="{FF2B5EF4-FFF2-40B4-BE49-F238E27FC236}">
                <a16:creationId xmlns:a16="http://schemas.microsoft.com/office/drawing/2014/main" id="{8BFBD4B7-887F-FE43-BB44-EA7B18EE7042}"/>
              </a:ext>
            </a:extLst>
          </p:cNvPr>
          <p:cNvPicPr>
            <a:picLocks noChangeAspect="1"/>
          </p:cNvPicPr>
          <p:nvPr/>
        </p:nvPicPr>
        <p:blipFill>
          <a:blip r:embed="rId3"/>
          <a:stretch>
            <a:fillRect/>
          </a:stretch>
        </p:blipFill>
        <p:spPr>
          <a:xfrm>
            <a:off x="11353801" y="6095448"/>
            <a:ext cx="743464" cy="678648"/>
          </a:xfrm>
          <a:prstGeom prst="rect">
            <a:avLst/>
          </a:prstGeom>
        </p:spPr>
      </p:pic>
      <p:sp>
        <p:nvSpPr>
          <p:cNvPr id="6" name="Slide Number Placeholder 5">
            <a:extLst>
              <a:ext uri="{FF2B5EF4-FFF2-40B4-BE49-F238E27FC236}">
                <a16:creationId xmlns:a16="http://schemas.microsoft.com/office/drawing/2014/main" id="{F8074800-00D1-C44E-9B94-23E2216693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4295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DCD82-5EE3-4E49-BB14-C28E246CE131}"/>
              </a:ext>
            </a:extLst>
          </p:cNvPr>
          <p:cNvSpPr>
            <a:spLocks noGrp="1"/>
          </p:cNvSpPr>
          <p:nvPr>
            <p:ph type="title"/>
          </p:nvPr>
        </p:nvSpPr>
        <p:spPr>
          <a:xfrm>
            <a:off x="838200" y="0"/>
            <a:ext cx="10515600" cy="1325563"/>
          </a:xfrm>
        </p:spPr>
        <p:txBody>
          <a:bodyPr/>
          <a:lstStyle/>
          <a:p>
            <a:pPr algn="ctr"/>
            <a:r>
              <a:rPr lang="en-US" b="1" dirty="0"/>
              <a:t>Drug Affordability Review Board</a:t>
            </a:r>
          </a:p>
        </p:txBody>
      </p:sp>
      <p:sp>
        <p:nvSpPr>
          <p:cNvPr id="3" name="Content Placeholder 2">
            <a:extLst>
              <a:ext uri="{FF2B5EF4-FFF2-40B4-BE49-F238E27FC236}">
                <a16:creationId xmlns:a16="http://schemas.microsoft.com/office/drawing/2014/main" id="{6391F33E-6741-F740-8024-8543D899F6CA}"/>
              </a:ext>
            </a:extLst>
          </p:cNvPr>
          <p:cNvSpPr>
            <a:spLocks noGrp="1"/>
          </p:cNvSpPr>
          <p:nvPr>
            <p:ph idx="1"/>
          </p:nvPr>
        </p:nvSpPr>
        <p:spPr>
          <a:xfrm>
            <a:off x="838200" y="1156499"/>
            <a:ext cx="10709635" cy="5406072"/>
          </a:xfrm>
        </p:spPr>
        <p:txBody>
          <a:bodyPr>
            <a:normAutofit/>
          </a:bodyPr>
          <a:lstStyle/>
          <a:p>
            <a:pPr marL="0" indent="0">
              <a:buNone/>
            </a:pPr>
            <a:r>
              <a:rPr lang="en-US" dirty="0"/>
              <a:t>NASHP’s </a:t>
            </a:r>
            <a:r>
              <a:rPr lang="en-US" dirty="0">
                <a:hlinkClick r:id="rId2"/>
              </a:rPr>
              <a:t>model</a:t>
            </a:r>
            <a:r>
              <a:rPr lang="en-US" dirty="0"/>
              <a:t> creates a drug affordability review board that can establish upper payment limits for high-cost drugs that cross certain thresholds.</a:t>
            </a:r>
          </a:p>
          <a:p>
            <a:r>
              <a:rPr lang="en-US" sz="2400" dirty="0"/>
              <a:t>A state determines triggers to review drugs.</a:t>
            </a:r>
          </a:p>
          <a:p>
            <a:r>
              <a:rPr lang="en-US" sz="2400" dirty="0"/>
              <a:t>Drug companies have the opportunity to justify prices.</a:t>
            </a:r>
          </a:p>
          <a:p>
            <a:r>
              <a:rPr lang="en-US" sz="2400" dirty="0"/>
              <a:t>The board reviews information and establishes an upper payment limit that applies throughout the health care system.</a:t>
            </a:r>
            <a:endParaRPr lang="en-US" dirty="0"/>
          </a:p>
          <a:p>
            <a:pPr marL="0" indent="0">
              <a:buNone/>
            </a:pPr>
            <a:r>
              <a:rPr lang="en-US" sz="2400" b="1" dirty="0"/>
              <a:t>Maine and Maryland are implementing modified drug affordability boards:</a:t>
            </a:r>
          </a:p>
          <a:p>
            <a:r>
              <a:rPr lang="en-US" sz="2400" dirty="0"/>
              <a:t>Maine allows its board to determine drug spending targets for public entities.</a:t>
            </a:r>
          </a:p>
          <a:p>
            <a:r>
              <a:rPr lang="en-US" sz="2400" dirty="0"/>
              <a:t>Maryland’s board may begin to set upper payment limits for drugs purchased by public entities in 2022, pending approval by the General Assembly. In 2023, the board will recommend whether the assembly should pass legislation to expand upper payment limits to all purchasers.</a:t>
            </a:r>
          </a:p>
        </p:txBody>
      </p:sp>
      <p:pic>
        <p:nvPicPr>
          <p:cNvPr id="5" name="Picture 4">
            <a:extLst>
              <a:ext uri="{FF2B5EF4-FFF2-40B4-BE49-F238E27FC236}">
                <a16:creationId xmlns:a16="http://schemas.microsoft.com/office/drawing/2014/main" id="{4600EB0D-4475-D143-96B3-FBEEF1BA6DEC}"/>
              </a:ext>
            </a:extLst>
          </p:cNvPr>
          <p:cNvPicPr>
            <a:picLocks noChangeAspect="1"/>
          </p:cNvPicPr>
          <p:nvPr/>
        </p:nvPicPr>
        <p:blipFill>
          <a:blip r:embed="rId3"/>
          <a:stretch>
            <a:fillRect/>
          </a:stretch>
        </p:blipFill>
        <p:spPr>
          <a:xfrm>
            <a:off x="11353800" y="6042453"/>
            <a:ext cx="719425" cy="679021"/>
          </a:xfrm>
          <a:prstGeom prst="rect">
            <a:avLst/>
          </a:prstGeom>
        </p:spPr>
      </p:pic>
      <p:sp>
        <p:nvSpPr>
          <p:cNvPr id="7" name="Slide Number Placeholder 6">
            <a:extLst>
              <a:ext uri="{FF2B5EF4-FFF2-40B4-BE49-F238E27FC236}">
                <a16:creationId xmlns:a16="http://schemas.microsoft.com/office/drawing/2014/main" id="{2BDFAEE3-F8CC-1844-8E31-A47C1FE84A1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243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29357-0E46-4929-847F-5AABB99841DD}"/>
              </a:ext>
            </a:extLst>
          </p:cNvPr>
          <p:cNvSpPr>
            <a:spLocks noGrp="1"/>
          </p:cNvSpPr>
          <p:nvPr>
            <p:ph type="title"/>
          </p:nvPr>
        </p:nvSpPr>
        <p:spPr/>
        <p:txBody>
          <a:bodyPr>
            <a:normAutofit/>
          </a:bodyPr>
          <a:lstStyle/>
          <a:p>
            <a:r>
              <a:rPr lang="en-US" dirty="0"/>
              <a:t>Pharmacy Spending in Rhode Island, 2016-18</a:t>
            </a:r>
            <a:r>
              <a:rPr lang="en-US" sz="3200" baseline="70000" dirty="0"/>
              <a:t>*</a:t>
            </a:r>
          </a:p>
        </p:txBody>
      </p:sp>
      <p:sp>
        <p:nvSpPr>
          <p:cNvPr id="4" name="Slide Number Placeholder 3">
            <a:extLst>
              <a:ext uri="{FF2B5EF4-FFF2-40B4-BE49-F238E27FC236}">
                <a16:creationId xmlns:a16="http://schemas.microsoft.com/office/drawing/2014/main" id="{4A56D461-B853-46CB-926D-FCC58D545E54}"/>
              </a:ext>
            </a:extLst>
          </p:cNvPr>
          <p:cNvSpPr>
            <a:spLocks noGrp="1"/>
          </p:cNvSpPr>
          <p:nvPr>
            <p:ph type="sldNum" sz="quarter" idx="12"/>
          </p:nvPr>
        </p:nvSpPr>
        <p:spPr/>
        <p:txBody>
          <a:bodyPr/>
          <a:lstStyle/>
          <a:p>
            <a:fld id="{32BA1B2C-6684-47F0-87CE-B2A009176267}" type="slidenum">
              <a:rPr lang="en-US" smtClean="0"/>
              <a:t>3</a:t>
            </a:fld>
            <a:endParaRPr lang="en-US"/>
          </a:p>
        </p:txBody>
      </p:sp>
      <p:sp>
        <p:nvSpPr>
          <p:cNvPr id="6" name="Title 1">
            <a:extLst>
              <a:ext uri="{FF2B5EF4-FFF2-40B4-BE49-F238E27FC236}">
                <a16:creationId xmlns:a16="http://schemas.microsoft.com/office/drawing/2014/main" id="{6DF29357-0E46-4929-847F-5AABB99841DD}"/>
              </a:ext>
            </a:extLst>
          </p:cNvPr>
          <p:cNvSpPr txBox="1">
            <a:spLocks/>
          </p:cNvSpPr>
          <p:nvPr/>
        </p:nvSpPr>
        <p:spPr>
          <a:xfrm>
            <a:off x="94366" y="5785871"/>
            <a:ext cx="6601265" cy="447610"/>
          </a:xfrm>
          <a:prstGeom prst="rect">
            <a:avLst/>
          </a:prstGeom>
        </p:spPr>
        <p:txBody>
          <a:bodyPr vert="horz" lIns="91440" tIns="45720" rIns="91440" bIns="45720" rtlCol="0" anchor="b">
            <a:noAutofit/>
          </a:bodyPr>
          <a:lstStyle>
            <a:lvl1pPr marL="0" algn="l" defTabSz="914400" rtl="0" eaLnBrk="1" latinLnBrk="0" hangingPunct="1">
              <a:lnSpc>
                <a:spcPct val="85000"/>
              </a:lnSpc>
              <a:spcBef>
                <a:spcPct val="0"/>
              </a:spcBef>
              <a:buNone/>
              <a:defRPr sz="4800" kern="1200" spc="-50" baseline="0">
                <a:solidFill>
                  <a:srgbClr val="1D4268"/>
                </a:solidFill>
                <a:latin typeface="+mj-lt"/>
                <a:ea typeface="+mj-ea"/>
                <a:cs typeface="+mj-cs"/>
              </a:defRPr>
            </a:lvl1pPr>
          </a:lstStyle>
          <a:p>
            <a:r>
              <a:rPr lang="en-US" sz="1800" dirty="0">
                <a:solidFill>
                  <a:schemeClr val="tx1"/>
                </a:solidFill>
              </a:rPr>
              <a:t>*Per Member Per Month total cost (allowed) dollars (Payer and Member) </a:t>
            </a:r>
          </a:p>
        </p:txBody>
      </p:sp>
      <p:sp>
        <p:nvSpPr>
          <p:cNvPr id="3" name="TextBox 2">
            <a:extLst>
              <a:ext uri="{FF2B5EF4-FFF2-40B4-BE49-F238E27FC236}">
                <a16:creationId xmlns:a16="http://schemas.microsoft.com/office/drawing/2014/main" id="{74A69A44-F03F-4DAF-B6B8-B8C64CF889BF}"/>
              </a:ext>
            </a:extLst>
          </p:cNvPr>
          <p:cNvSpPr txBox="1"/>
          <p:nvPr/>
        </p:nvSpPr>
        <p:spPr>
          <a:xfrm>
            <a:off x="444137" y="4662046"/>
            <a:ext cx="10560904" cy="923330"/>
          </a:xfrm>
          <a:prstGeom prst="rect">
            <a:avLst/>
          </a:prstGeom>
          <a:noFill/>
        </p:spPr>
        <p:txBody>
          <a:bodyPr wrap="none" rtlCol="0">
            <a:spAutoFit/>
          </a:bodyPr>
          <a:lstStyle/>
          <a:p>
            <a:r>
              <a:rPr lang="en-US" u="sng" dirty="0">
                <a:solidFill>
                  <a:schemeClr val="tx1">
                    <a:lumMod val="75000"/>
                    <a:lumOff val="25000"/>
                  </a:schemeClr>
                </a:solidFill>
              </a:rPr>
              <a:t>Key Takeaways:</a:t>
            </a:r>
          </a:p>
          <a:p>
            <a:pPr marL="285750" indent="-285750">
              <a:buFont typeface="Arial" panose="020B0604020202020204" pitchFamily="34" charset="0"/>
              <a:buChar char="•"/>
            </a:pPr>
            <a:r>
              <a:rPr lang="en-US" dirty="0">
                <a:solidFill>
                  <a:schemeClr val="tx1">
                    <a:lumMod val="75000"/>
                    <a:lumOff val="25000"/>
                  </a:schemeClr>
                </a:solidFill>
              </a:rPr>
              <a:t>Medical pharmacy grew much faster than retail pharmacy over the three years.</a:t>
            </a:r>
          </a:p>
          <a:p>
            <a:pPr marL="285750" indent="-285750">
              <a:buFont typeface="Arial" panose="020B0604020202020204" pitchFamily="34" charset="0"/>
              <a:buChar char="•"/>
            </a:pPr>
            <a:r>
              <a:rPr lang="en-US" dirty="0">
                <a:solidFill>
                  <a:schemeClr val="tx1">
                    <a:lumMod val="75000"/>
                    <a:lumOff val="25000"/>
                  </a:schemeClr>
                </a:solidFill>
              </a:rPr>
              <a:t>Total pharmacy spend is approaching 30% of total commercial spend and 25% of total Medicaid MCO spend</a:t>
            </a:r>
            <a:r>
              <a:rPr lang="en-US" dirty="0"/>
              <a:t>.</a:t>
            </a:r>
          </a:p>
        </p:txBody>
      </p:sp>
      <p:pic>
        <p:nvPicPr>
          <p:cNvPr id="9" name="Picture 8">
            <a:extLst>
              <a:ext uri="{FF2B5EF4-FFF2-40B4-BE49-F238E27FC236}">
                <a16:creationId xmlns:a16="http://schemas.microsoft.com/office/drawing/2014/main" id="{159019B2-860B-D449-B21A-83A7E86EC91D}"/>
              </a:ext>
            </a:extLst>
          </p:cNvPr>
          <p:cNvPicPr>
            <a:picLocks noChangeAspect="1"/>
          </p:cNvPicPr>
          <p:nvPr/>
        </p:nvPicPr>
        <p:blipFill>
          <a:blip r:embed="rId3"/>
          <a:stretch>
            <a:fillRect/>
          </a:stretch>
        </p:blipFill>
        <p:spPr>
          <a:xfrm>
            <a:off x="206477" y="1601058"/>
            <a:ext cx="11450143" cy="2732554"/>
          </a:xfrm>
          <a:prstGeom prst="rect">
            <a:avLst/>
          </a:prstGeom>
        </p:spPr>
      </p:pic>
    </p:spTree>
    <p:extLst>
      <p:ext uri="{BB962C8B-B14F-4D97-AF65-F5344CB8AC3E}">
        <p14:creationId xmlns:p14="http://schemas.microsoft.com/office/powerpoint/2010/main" val="28035111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2332-524D-6642-BC91-9124818A3207}"/>
              </a:ext>
            </a:extLst>
          </p:cNvPr>
          <p:cNvSpPr>
            <a:spLocks noGrp="1"/>
          </p:cNvSpPr>
          <p:nvPr>
            <p:ph type="title"/>
          </p:nvPr>
        </p:nvSpPr>
        <p:spPr>
          <a:xfrm>
            <a:off x="838200" y="241557"/>
            <a:ext cx="10515600" cy="1325563"/>
          </a:xfrm>
        </p:spPr>
        <p:txBody>
          <a:bodyPr/>
          <a:lstStyle/>
          <a:p>
            <a:pPr algn="ctr"/>
            <a:r>
              <a:rPr lang="en-US" b="1" dirty="0"/>
              <a:t>States seek more control over Medicaid pharmacy benefits.</a:t>
            </a:r>
          </a:p>
        </p:txBody>
      </p:sp>
      <p:sp>
        <p:nvSpPr>
          <p:cNvPr id="3" name="Content Placeholder 2">
            <a:extLst>
              <a:ext uri="{FF2B5EF4-FFF2-40B4-BE49-F238E27FC236}">
                <a16:creationId xmlns:a16="http://schemas.microsoft.com/office/drawing/2014/main" id="{0852CBBF-4F56-494A-89B2-61DF3F20D0EC}"/>
              </a:ext>
            </a:extLst>
          </p:cNvPr>
          <p:cNvSpPr>
            <a:spLocks noGrp="1"/>
          </p:cNvSpPr>
          <p:nvPr>
            <p:ph idx="1"/>
          </p:nvPr>
        </p:nvSpPr>
        <p:spPr/>
        <p:txBody>
          <a:bodyPr>
            <a:normAutofit fontScale="92500" lnSpcReduction="10000"/>
          </a:bodyPr>
          <a:lstStyle/>
          <a:p>
            <a:r>
              <a:rPr lang="en-US" dirty="0"/>
              <a:t>West Virginia carved pharmacy benefits out of its Medicaid managed care program in 2017.</a:t>
            </a:r>
          </a:p>
          <a:p>
            <a:pPr lvl="1"/>
            <a:r>
              <a:rPr lang="en-US" dirty="0"/>
              <a:t>The state saved over $54 million from its shift to fee for service.</a:t>
            </a:r>
          </a:p>
          <a:p>
            <a:pPr lvl="1"/>
            <a:r>
              <a:rPr lang="en-US" dirty="0"/>
              <a:t>Michigan is considering implementing a similar policy.</a:t>
            </a:r>
          </a:p>
          <a:p>
            <a:pPr lvl="1"/>
            <a:endParaRPr lang="en-US" dirty="0"/>
          </a:p>
          <a:p>
            <a:r>
              <a:rPr lang="en-US" dirty="0"/>
              <a:t>Ohio now requires all managed care plans to contract with a single PBM that will be selected by its Medicaid department.</a:t>
            </a:r>
          </a:p>
          <a:p>
            <a:pPr lvl="1"/>
            <a:r>
              <a:rPr lang="en-US" dirty="0"/>
              <a:t>It previously required managed care plans to use a transparent, pass-through payment model that prohibited spread pricing.</a:t>
            </a:r>
          </a:p>
          <a:p>
            <a:pPr lvl="1"/>
            <a:endParaRPr lang="en-US" dirty="0"/>
          </a:p>
          <a:p>
            <a:r>
              <a:rPr lang="en-US" dirty="0"/>
              <a:t>Washington State’s Medicaid program implemented a single formulary for all managed care and fee-for-service pharmacy benefits.</a:t>
            </a:r>
          </a:p>
          <a:p>
            <a:endParaRPr lang="en-US" dirty="0"/>
          </a:p>
        </p:txBody>
      </p:sp>
      <p:pic>
        <p:nvPicPr>
          <p:cNvPr id="4" name="Picture 3">
            <a:extLst>
              <a:ext uri="{FF2B5EF4-FFF2-40B4-BE49-F238E27FC236}">
                <a16:creationId xmlns:a16="http://schemas.microsoft.com/office/drawing/2014/main" id="{F2EE7890-A37A-B04F-93E7-ACA446073CFE}"/>
              </a:ext>
            </a:extLst>
          </p:cNvPr>
          <p:cNvPicPr>
            <a:picLocks noChangeAspect="1"/>
          </p:cNvPicPr>
          <p:nvPr/>
        </p:nvPicPr>
        <p:blipFill>
          <a:blip r:embed="rId2"/>
          <a:stretch>
            <a:fillRect/>
          </a:stretch>
        </p:blipFill>
        <p:spPr>
          <a:xfrm>
            <a:off x="11353800" y="6074480"/>
            <a:ext cx="729049" cy="646995"/>
          </a:xfrm>
          <a:prstGeom prst="rect">
            <a:avLst/>
          </a:prstGeom>
        </p:spPr>
      </p:pic>
      <p:sp>
        <p:nvSpPr>
          <p:cNvPr id="7" name="Slide Number Placeholder 6">
            <a:extLst>
              <a:ext uri="{FF2B5EF4-FFF2-40B4-BE49-F238E27FC236}">
                <a16:creationId xmlns:a16="http://schemas.microsoft.com/office/drawing/2014/main" id="{791682C2-E37E-D44D-98BC-FCF0C49EAE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0886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DB11-6253-3D4F-A7F6-918DF23C56AA}"/>
              </a:ext>
            </a:extLst>
          </p:cNvPr>
          <p:cNvSpPr>
            <a:spLocks noGrp="1"/>
          </p:cNvSpPr>
          <p:nvPr>
            <p:ph type="title"/>
          </p:nvPr>
        </p:nvSpPr>
        <p:spPr>
          <a:xfrm>
            <a:off x="838200" y="323084"/>
            <a:ext cx="10515600" cy="1325563"/>
          </a:xfrm>
        </p:spPr>
        <p:txBody>
          <a:bodyPr>
            <a:normAutofit/>
          </a:bodyPr>
          <a:lstStyle/>
          <a:p>
            <a:pPr algn="ctr"/>
            <a:r>
              <a:rPr lang="en-US" sz="3800" b="1" dirty="0"/>
              <a:t>States explore alternative Medicaid payment models.</a:t>
            </a:r>
          </a:p>
        </p:txBody>
      </p:sp>
      <p:sp>
        <p:nvSpPr>
          <p:cNvPr id="3" name="Content Placeholder 2">
            <a:extLst>
              <a:ext uri="{FF2B5EF4-FFF2-40B4-BE49-F238E27FC236}">
                <a16:creationId xmlns:a16="http://schemas.microsoft.com/office/drawing/2014/main" id="{40F09D7E-41F6-2F47-AB92-28B0CB09D7F6}"/>
              </a:ext>
            </a:extLst>
          </p:cNvPr>
          <p:cNvSpPr>
            <a:spLocks noGrp="1"/>
          </p:cNvSpPr>
          <p:nvPr>
            <p:ph idx="1"/>
          </p:nvPr>
        </p:nvSpPr>
        <p:spPr/>
        <p:txBody>
          <a:bodyPr>
            <a:normAutofit lnSpcReduction="10000"/>
          </a:bodyPr>
          <a:lstStyle/>
          <a:p>
            <a:r>
              <a:rPr lang="en-US" dirty="0"/>
              <a:t>Louisiana and Washington are implementing a “Netflix” subscription-based payment model to treat hepatitis C.</a:t>
            </a:r>
          </a:p>
          <a:p>
            <a:pPr lvl="1"/>
            <a:r>
              <a:rPr lang="en-US" dirty="0"/>
              <a:t>States solicit bids for a contract with a drug manufacturer, and</a:t>
            </a:r>
          </a:p>
          <a:p>
            <a:pPr lvl="1"/>
            <a:r>
              <a:rPr lang="en-US" dirty="0"/>
              <a:t>Pay a “subscription” fee to a winning drug company for unlimited access to a drug for a fixed, predetermined cost.</a:t>
            </a:r>
          </a:p>
          <a:p>
            <a:pPr marL="457200" lvl="1" indent="0">
              <a:buNone/>
            </a:pPr>
            <a:endParaRPr lang="en-US" dirty="0"/>
          </a:p>
          <a:p>
            <a:r>
              <a:rPr lang="en-US" dirty="0"/>
              <a:t>CO, MA, MI and OK have received approval for State Plan Amendments that allow for outcomes-based contracts with drug manufacturers.</a:t>
            </a:r>
          </a:p>
          <a:p>
            <a:pPr lvl="1"/>
            <a:r>
              <a:rPr lang="en-US" dirty="0"/>
              <a:t>Enables states to negotiate contracts based on agreed-upon outcome measures tailored for specific drugs.</a:t>
            </a:r>
          </a:p>
          <a:p>
            <a:pPr lvl="1"/>
            <a:endParaRPr lang="en-US" dirty="0"/>
          </a:p>
        </p:txBody>
      </p:sp>
      <p:pic>
        <p:nvPicPr>
          <p:cNvPr id="5" name="Picture 4">
            <a:extLst>
              <a:ext uri="{FF2B5EF4-FFF2-40B4-BE49-F238E27FC236}">
                <a16:creationId xmlns:a16="http://schemas.microsoft.com/office/drawing/2014/main" id="{7469333B-95DC-784A-B492-9A9F27ACBE9E}"/>
              </a:ext>
            </a:extLst>
          </p:cNvPr>
          <p:cNvPicPr>
            <a:picLocks noChangeAspect="1"/>
          </p:cNvPicPr>
          <p:nvPr/>
        </p:nvPicPr>
        <p:blipFill>
          <a:blip r:embed="rId3"/>
          <a:stretch>
            <a:fillRect/>
          </a:stretch>
        </p:blipFill>
        <p:spPr>
          <a:xfrm>
            <a:off x="11353800" y="6079524"/>
            <a:ext cx="706394" cy="661177"/>
          </a:xfrm>
          <a:prstGeom prst="rect">
            <a:avLst/>
          </a:prstGeom>
        </p:spPr>
      </p:pic>
      <p:sp>
        <p:nvSpPr>
          <p:cNvPr id="7" name="Slide Number Placeholder 6">
            <a:extLst>
              <a:ext uri="{FF2B5EF4-FFF2-40B4-BE49-F238E27FC236}">
                <a16:creationId xmlns:a16="http://schemas.microsoft.com/office/drawing/2014/main" id="{92071918-877E-7C46-9CF0-DEDADE3D60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38897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D1236-5F96-4B46-A7BF-50DD7C2DC02D}"/>
              </a:ext>
            </a:extLst>
          </p:cNvPr>
          <p:cNvSpPr>
            <a:spLocks noGrp="1"/>
          </p:cNvSpPr>
          <p:nvPr>
            <p:ph type="title"/>
          </p:nvPr>
        </p:nvSpPr>
        <p:spPr>
          <a:xfrm>
            <a:off x="838200" y="365125"/>
            <a:ext cx="10515600" cy="1325563"/>
          </a:xfrm>
        </p:spPr>
        <p:txBody>
          <a:bodyPr>
            <a:normAutofit/>
          </a:bodyPr>
          <a:lstStyle/>
          <a:p>
            <a:pPr algn="ctr"/>
            <a:r>
              <a:rPr lang="en-US" sz="4000" b="1" dirty="0"/>
              <a:t>Spending caps and enhanced negotiating authority</a:t>
            </a:r>
          </a:p>
        </p:txBody>
      </p:sp>
      <p:sp>
        <p:nvSpPr>
          <p:cNvPr id="3" name="Content Placeholder 2">
            <a:extLst>
              <a:ext uri="{FF2B5EF4-FFF2-40B4-BE49-F238E27FC236}">
                <a16:creationId xmlns:a16="http://schemas.microsoft.com/office/drawing/2014/main" id="{74251F3B-94D6-2C4E-A68B-B4654F313BA2}"/>
              </a:ext>
            </a:extLst>
          </p:cNvPr>
          <p:cNvSpPr>
            <a:spLocks noGrp="1"/>
          </p:cNvSpPr>
          <p:nvPr>
            <p:ph idx="1"/>
          </p:nvPr>
        </p:nvSpPr>
        <p:spPr>
          <a:xfrm>
            <a:off x="838200" y="1825625"/>
            <a:ext cx="10515600" cy="4351338"/>
          </a:xfrm>
        </p:spPr>
        <p:txBody>
          <a:bodyPr>
            <a:normAutofit fontScale="92500"/>
          </a:bodyPr>
          <a:lstStyle/>
          <a:p>
            <a:r>
              <a:rPr lang="en-US" sz="3200" dirty="0"/>
              <a:t>New York Medicaid has authority to negotiate with drug companies for supplemental rebates if drug spending is projected to exceed the annual spending limit.</a:t>
            </a:r>
          </a:p>
          <a:p>
            <a:pPr lvl="1"/>
            <a:r>
              <a:rPr lang="en-US" sz="2800" dirty="0"/>
              <a:t>If unable to reach an agreement, drugs are referred to its Drug Utilization Review Board for a “value assessment.”</a:t>
            </a:r>
          </a:p>
          <a:p>
            <a:pPr lvl="1"/>
            <a:endParaRPr lang="en-US" sz="2800" dirty="0"/>
          </a:p>
          <a:p>
            <a:r>
              <a:rPr lang="en-US" sz="3200" dirty="0"/>
              <a:t>Massachusetts’ Health and Human Services has authority to negotiate supplemental rebate agreements with manufacturers.</a:t>
            </a:r>
          </a:p>
          <a:p>
            <a:pPr lvl="1"/>
            <a:r>
              <a:rPr lang="en-US" sz="2800" dirty="0"/>
              <a:t>If unable to reach an agreement and the drug meets price thresholds, the drug is referred to the Health Policy Commission for further review.</a:t>
            </a:r>
          </a:p>
        </p:txBody>
      </p:sp>
      <p:pic>
        <p:nvPicPr>
          <p:cNvPr id="4" name="Picture 3">
            <a:extLst>
              <a:ext uri="{FF2B5EF4-FFF2-40B4-BE49-F238E27FC236}">
                <a16:creationId xmlns:a16="http://schemas.microsoft.com/office/drawing/2014/main" id="{26BD0958-1D79-9748-9827-E881B0FC8715}"/>
              </a:ext>
            </a:extLst>
          </p:cNvPr>
          <p:cNvPicPr>
            <a:picLocks noChangeAspect="1"/>
          </p:cNvPicPr>
          <p:nvPr/>
        </p:nvPicPr>
        <p:blipFill>
          <a:blip r:embed="rId2"/>
          <a:stretch>
            <a:fillRect/>
          </a:stretch>
        </p:blipFill>
        <p:spPr>
          <a:xfrm>
            <a:off x="11353799" y="6054811"/>
            <a:ext cx="681682" cy="685890"/>
          </a:xfrm>
          <a:prstGeom prst="rect">
            <a:avLst/>
          </a:prstGeom>
        </p:spPr>
      </p:pic>
      <p:sp>
        <p:nvSpPr>
          <p:cNvPr id="7" name="Slide Number Placeholder 6">
            <a:extLst>
              <a:ext uri="{FF2B5EF4-FFF2-40B4-BE49-F238E27FC236}">
                <a16:creationId xmlns:a16="http://schemas.microsoft.com/office/drawing/2014/main" id="{E2609080-5E54-2744-806D-53DFFFABF4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694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26C5-ACD7-F84C-99F5-2A99318F7248}"/>
              </a:ext>
            </a:extLst>
          </p:cNvPr>
          <p:cNvSpPr>
            <a:spLocks noGrp="1"/>
          </p:cNvSpPr>
          <p:nvPr>
            <p:ph type="title"/>
          </p:nvPr>
        </p:nvSpPr>
        <p:spPr>
          <a:xfrm>
            <a:off x="387179" y="222422"/>
            <a:ext cx="11417642" cy="1186248"/>
          </a:xfrm>
          <a:solidFill>
            <a:schemeClr val="bg1">
              <a:lumMod val="85000"/>
            </a:schemeClr>
          </a:solidFill>
          <a:ln w="38100">
            <a:solidFill>
              <a:schemeClr val="accent6"/>
            </a:solidFill>
          </a:ln>
        </p:spPr>
        <p:style>
          <a:lnRef idx="2">
            <a:schemeClr val="accent6"/>
          </a:lnRef>
          <a:fillRef idx="1">
            <a:schemeClr val="lt1"/>
          </a:fillRef>
          <a:effectRef idx="0">
            <a:schemeClr val="accent6"/>
          </a:effectRef>
          <a:fontRef idx="minor">
            <a:schemeClr val="dk1"/>
          </a:fontRef>
        </p:style>
        <p:txBody>
          <a:bodyPr>
            <a:norm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effectLst>
                  <a:outerShdw blurRad="50800" dist="38100" dir="2700000" algn="tl" rotWithShape="0">
                    <a:prstClr val="black">
                      <a:alpha val="40000"/>
                    </a:prstClr>
                  </a:outerShdw>
                </a:effectLst>
              </a:rPr>
              <a:t>New Models Coming Soon! </a:t>
            </a:r>
          </a:p>
        </p:txBody>
      </p:sp>
      <p:sp>
        <p:nvSpPr>
          <p:cNvPr id="3" name="Content Placeholder 2">
            <a:extLst>
              <a:ext uri="{FF2B5EF4-FFF2-40B4-BE49-F238E27FC236}">
                <a16:creationId xmlns:a16="http://schemas.microsoft.com/office/drawing/2014/main" id="{8A40DEBE-FF3F-CE46-BC7C-9C9B4F81267A}"/>
              </a:ext>
            </a:extLst>
          </p:cNvPr>
          <p:cNvSpPr>
            <a:spLocks noGrp="1"/>
          </p:cNvSpPr>
          <p:nvPr>
            <p:ph idx="1"/>
          </p:nvPr>
        </p:nvSpPr>
        <p:spPr>
          <a:xfrm>
            <a:off x="506627" y="1556952"/>
            <a:ext cx="11417642" cy="4942702"/>
          </a:xfrm>
        </p:spPr>
        <p:txBody>
          <a:bodyPr>
            <a:normAutofit/>
          </a:bodyPr>
          <a:lstStyle/>
          <a:p>
            <a:pPr marL="0" indent="0">
              <a:lnSpc>
                <a:spcPct val="150000"/>
              </a:lnSpc>
              <a:buNone/>
            </a:pPr>
            <a:r>
              <a:rPr lang="en-US" sz="3000" dirty="0"/>
              <a:t>Buy-In to State Employee Health Plan (Available)</a:t>
            </a:r>
          </a:p>
          <a:p>
            <a:pPr lvl="2">
              <a:lnSpc>
                <a:spcPct val="150000"/>
              </a:lnSpc>
            </a:pPr>
            <a:r>
              <a:rPr lang="en-US" dirty="0"/>
              <a:t>Public Purchasing Policy </a:t>
            </a:r>
          </a:p>
          <a:p>
            <a:pPr>
              <a:lnSpc>
                <a:spcPct val="150000"/>
              </a:lnSpc>
            </a:pPr>
            <a:r>
              <a:rPr lang="en-US" sz="3000" dirty="0"/>
              <a:t>Price Gouging </a:t>
            </a:r>
          </a:p>
          <a:p>
            <a:pPr>
              <a:lnSpc>
                <a:spcPct val="150000"/>
              </a:lnSpc>
            </a:pPr>
            <a:r>
              <a:rPr lang="en-US" sz="3000" dirty="0"/>
              <a:t>Modified DARB</a:t>
            </a:r>
          </a:p>
          <a:p>
            <a:pPr>
              <a:lnSpc>
                <a:spcPct val="150000"/>
              </a:lnSpc>
            </a:pPr>
            <a:r>
              <a:rPr lang="en-US" sz="3000" dirty="0"/>
              <a:t>Formulary Access </a:t>
            </a:r>
          </a:p>
          <a:p>
            <a:pPr marL="0" indent="0">
              <a:buNone/>
            </a:pPr>
            <a:endParaRPr lang="en-US" dirty="0"/>
          </a:p>
          <a:p>
            <a:pPr marL="0" indent="0">
              <a:buNone/>
            </a:pPr>
            <a:r>
              <a:rPr lang="en-US" dirty="0"/>
              <a:t>And More…</a:t>
            </a:r>
          </a:p>
          <a:p>
            <a:endParaRPr lang="en-US" dirty="0"/>
          </a:p>
          <a:p>
            <a:pPr marL="457200" lvl="1" indent="0">
              <a:buNone/>
            </a:pPr>
            <a:endParaRPr lang="en-US" dirty="0"/>
          </a:p>
        </p:txBody>
      </p:sp>
      <p:pic>
        <p:nvPicPr>
          <p:cNvPr id="5" name="Picture 4">
            <a:extLst>
              <a:ext uri="{FF2B5EF4-FFF2-40B4-BE49-F238E27FC236}">
                <a16:creationId xmlns:a16="http://schemas.microsoft.com/office/drawing/2014/main" id="{0A47F250-72EA-F54C-A619-833BF456840A}"/>
              </a:ext>
            </a:extLst>
          </p:cNvPr>
          <p:cNvPicPr>
            <a:picLocks noChangeAspect="1"/>
          </p:cNvPicPr>
          <p:nvPr/>
        </p:nvPicPr>
        <p:blipFill>
          <a:blip r:embed="rId3"/>
          <a:stretch>
            <a:fillRect/>
          </a:stretch>
        </p:blipFill>
        <p:spPr>
          <a:xfrm>
            <a:off x="10515600" y="222422"/>
            <a:ext cx="1289221" cy="1186249"/>
          </a:xfrm>
          <a:prstGeom prst="rect">
            <a:avLst/>
          </a:prstGeom>
        </p:spPr>
      </p:pic>
      <p:sp>
        <p:nvSpPr>
          <p:cNvPr id="8" name="Slide Number Placeholder 7">
            <a:extLst>
              <a:ext uri="{FF2B5EF4-FFF2-40B4-BE49-F238E27FC236}">
                <a16:creationId xmlns:a16="http://schemas.microsoft.com/office/drawing/2014/main" id="{FB697F8B-4710-454D-87CD-2F68628A0F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360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1A2E04-A6BD-674C-8B91-CDEE09B34754}"/>
              </a:ext>
            </a:extLst>
          </p:cNvPr>
          <p:cNvSpPr>
            <a:spLocks noGrp="1"/>
          </p:cNvSpPr>
          <p:nvPr>
            <p:ph type="title"/>
          </p:nvPr>
        </p:nvSpPr>
        <p:spPr>
          <a:xfrm>
            <a:off x="838200" y="567006"/>
            <a:ext cx="10515600" cy="1325563"/>
          </a:xfrm>
        </p:spPr>
        <p:txBody>
          <a:bodyPr anchor="t">
            <a:normAutofit fontScale="90000"/>
          </a:bodyPr>
          <a:lstStyle/>
          <a:p>
            <a:pPr algn="ctr"/>
            <a:r>
              <a:rPr lang="en-US" sz="4900" dirty="0"/>
              <a:t>NASHP’s </a:t>
            </a:r>
            <a:r>
              <a:rPr lang="en-US" sz="4900" dirty="0">
                <a:hlinkClick r:id="rId2"/>
              </a:rPr>
              <a:t>Prescription Drug Pricing Center</a:t>
            </a:r>
            <a:r>
              <a:rPr lang="en-US" sz="4900" dirty="0"/>
              <a:t> is supported by Arnold Ventures. </a:t>
            </a:r>
            <a:br>
              <a:rPr lang="en-US" dirty="0"/>
            </a:br>
            <a:endParaRPr lang="en-US" dirty="0"/>
          </a:p>
        </p:txBody>
      </p:sp>
      <p:sp>
        <p:nvSpPr>
          <p:cNvPr id="3" name="Content Placeholder 2">
            <a:extLst>
              <a:ext uri="{FF2B5EF4-FFF2-40B4-BE49-F238E27FC236}">
                <a16:creationId xmlns:a16="http://schemas.microsoft.com/office/drawing/2014/main" id="{166370B7-C483-6D4A-8104-9E1C28FF4A07}"/>
              </a:ext>
            </a:extLst>
          </p:cNvPr>
          <p:cNvSpPr>
            <a:spLocks noGrp="1"/>
          </p:cNvSpPr>
          <p:nvPr>
            <p:ph idx="1"/>
          </p:nvPr>
        </p:nvSpPr>
        <p:spPr>
          <a:xfrm>
            <a:off x="838200" y="2376570"/>
            <a:ext cx="10515600" cy="3332252"/>
          </a:xfrm>
        </p:spPr>
        <p:txBody>
          <a:bodyPr anchor="t">
            <a:normAutofit/>
          </a:bodyPr>
          <a:lstStyle/>
          <a:p>
            <a:pPr marL="0" indent="0" algn="ctr">
              <a:buNone/>
            </a:pPr>
            <a:r>
              <a:rPr lang="en-US" sz="3600" dirty="0">
                <a:hlinkClick r:id="rId3"/>
              </a:rPr>
              <a:t>Legislative Tracker</a:t>
            </a:r>
            <a:endParaRPr lang="en-US" sz="3600" dirty="0"/>
          </a:p>
          <a:p>
            <a:pPr marL="0" indent="0" algn="ctr">
              <a:buNone/>
            </a:pPr>
            <a:r>
              <a:rPr lang="en-US" sz="3600" dirty="0">
                <a:hlinkClick r:id="rId4"/>
              </a:rPr>
              <a:t>Administrative Actions</a:t>
            </a:r>
            <a:endParaRPr lang="en-US" sz="3600" dirty="0"/>
          </a:p>
          <a:p>
            <a:pPr marL="0" indent="0" algn="ctr">
              <a:buNone/>
            </a:pPr>
            <a:r>
              <a:rPr lang="en-US" sz="3600" dirty="0">
                <a:hlinkClick r:id="rId5"/>
              </a:rPr>
              <a:t>Legal Resources</a:t>
            </a:r>
            <a:endParaRPr lang="en-US" sz="3600" dirty="0"/>
          </a:p>
          <a:p>
            <a:pPr marL="0" indent="0" algn="ctr">
              <a:buNone/>
            </a:pPr>
            <a:r>
              <a:rPr lang="en-US" sz="3600" dirty="0">
                <a:hlinkClick r:id="rId6"/>
              </a:rPr>
              <a:t>Model Legislation</a:t>
            </a:r>
            <a:endParaRPr lang="en-US" sz="3600" dirty="0"/>
          </a:p>
          <a:p>
            <a:pPr marL="0" indent="0" algn="ctr">
              <a:buNone/>
            </a:pPr>
            <a:r>
              <a:rPr lang="en-US" sz="3600" dirty="0">
                <a:hlinkClick r:id="rId7"/>
              </a:rPr>
              <a:t>Newly-Enacted Laws</a:t>
            </a:r>
            <a:endParaRPr lang="en-US" sz="3600" dirty="0"/>
          </a:p>
          <a:p>
            <a:endParaRPr lang="en-US" sz="3600" dirty="0"/>
          </a:p>
        </p:txBody>
      </p:sp>
      <p:pic>
        <p:nvPicPr>
          <p:cNvPr id="6" name="Picture 5">
            <a:extLst>
              <a:ext uri="{FF2B5EF4-FFF2-40B4-BE49-F238E27FC236}">
                <a16:creationId xmlns:a16="http://schemas.microsoft.com/office/drawing/2014/main" id="{3AFE927C-FBD1-BF4B-9B8D-6530957681C0}"/>
              </a:ext>
            </a:extLst>
          </p:cNvPr>
          <p:cNvPicPr>
            <a:picLocks noChangeAspect="1"/>
          </p:cNvPicPr>
          <p:nvPr/>
        </p:nvPicPr>
        <p:blipFill>
          <a:blip r:embed="rId8"/>
          <a:stretch>
            <a:fillRect/>
          </a:stretch>
        </p:blipFill>
        <p:spPr>
          <a:xfrm>
            <a:off x="11353800" y="6067168"/>
            <a:ext cx="616976" cy="628824"/>
          </a:xfrm>
          <a:prstGeom prst="rect">
            <a:avLst/>
          </a:prstGeom>
        </p:spPr>
      </p:pic>
      <p:sp>
        <p:nvSpPr>
          <p:cNvPr id="2" name="TextBox 1">
            <a:extLst>
              <a:ext uri="{FF2B5EF4-FFF2-40B4-BE49-F238E27FC236}">
                <a16:creationId xmlns:a16="http://schemas.microsoft.com/office/drawing/2014/main" id="{D2744B49-D062-CF45-91FB-45841321CBD1}"/>
              </a:ext>
            </a:extLst>
          </p:cNvPr>
          <p:cNvSpPr txBox="1"/>
          <p:nvPr/>
        </p:nvSpPr>
        <p:spPr>
          <a:xfrm>
            <a:off x="1433384" y="6444590"/>
            <a:ext cx="1654899" cy="24468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Updated 2/18/2020</a:t>
            </a:r>
          </a:p>
        </p:txBody>
      </p:sp>
      <p:sp>
        <p:nvSpPr>
          <p:cNvPr id="9" name="Slide Number Placeholder 8">
            <a:extLst>
              <a:ext uri="{FF2B5EF4-FFF2-40B4-BE49-F238E27FC236}">
                <a16:creationId xmlns:a16="http://schemas.microsoft.com/office/drawing/2014/main" id="{4B57C4A9-4895-314B-BC83-D05F6AADA2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4045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a:xfrm>
            <a:off x="0" y="1716464"/>
            <a:ext cx="12192000" cy="1237047"/>
          </a:xfrm>
        </p:spPr>
        <p:txBody>
          <a:bodyPr/>
          <a:lstStyle/>
          <a:p>
            <a:r>
              <a:rPr lang="en-US"/>
              <a:t>Cost Growth Target Sustainability Plan</a:t>
            </a:r>
          </a:p>
        </p:txBody>
      </p:sp>
      <p:sp>
        <p:nvSpPr>
          <p:cNvPr id="3" name="Slide Number Placeholder 2">
            <a:extLst>
              <a:ext uri="{FF2B5EF4-FFF2-40B4-BE49-F238E27FC236}">
                <a16:creationId xmlns:a16="http://schemas.microsoft.com/office/drawing/2014/main" id="{4A96CB8B-2F55-4EFF-BF6B-63AF8DB544ED}"/>
              </a:ext>
            </a:extLst>
          </p:cNvPr>
          <p:cNvSpPr>
            <a:spLocks noGrp="1"/>
          </p:cNvSpPr>
          <p:nvPr>
            <p:ph type="sldNum" sz="quarter" idx="12"/>
          </p:nvPr>
        </p:nvSpPr>
        <p:spPr/>
        <p:txBody>
          <a:bodyPr/>
          <a:lstStyle/>
          <a:p>
            <a:fld id="{32BA1B2C-6684-47F0-87CE-B2A009176267}" type="slidenum">
              <a:rPr lang="en-US" smtClean="0"/>
              <a:t>35</a:t>
            </a:fld>
            <a:endParaRPr lang="en-US"/>
          </a:p>
        </p:txBody>
      </p:sp>
    </p:spTree>
    <p:extLst>
      <p:ext uri="{BB962C8B-B14F-4D97-AF65-F5344CB8AC3E}">
        <p14:creationId xmlns:p14="http://schemas.microsoft.com/office/powerpoint/2010/main" val="3661638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42AA-D097-45B7-8D80-93558A55769B}"/>
              </a:ext>
            </a:extLst>
          </p:cNvPr>
          <p:cNvSpPr>
            <a:spLocks noGrp="1"/>
          </p:cNvSpPr>
          <p:nvPr>
            <p:ph type="title"/>
          </p:nvPr>
        </p:nvSpPr>
        <p:spPr/>
        <p:txBody>
          <a:bodyPr/>
          <a:lstStyle/>
          <a:p>
            <a:r>
              <a:rPr lang="en-US" dirty="0"/>
              <a:t>Sustainability Plan</a:t>
            </a:r>
          </a:p>
        </p:txBody>
      </p:sp>
      <p:sp>
        <p:nvSpPr>
          <p:cNvPr id="3" name="Content Placeholder 2">
            <a:extLst>
              <a:ext uri="{FF2B5EF4-FFF2-40B4-BE49-F238E27FC236}">
                <a16:creationId xmlns:a16="http://schemas.microsoft.com/office/drawing/2014/main" id="{367414FE-1801-4CBA-BCBA-A216F99F4DA0}"/>
              </a:ext>
            </a:extLst>
          </p:cNvPr>
          <p:cNvSpPr>
            <a:spLocks noGrp="1"/>
          </p:cNvSpPr>
          <p:nvPr>
            <p:ph idx="1"/>
          </p:nvPr>
        </p:nvSpPr>
        <p:spPr>
          <a:xfrm>
            <a:off x="444137" y="1403913"/>
            <a:ext cx="11312433" cy="4924583"/>
          </a:xfrm>
        </p:spPr>
        <p:txBody>
          <a:bodyPr>
            <a:normAutofit/>
          </a:bodyPr>
          <a:lstStyle/>
          <a:p>
            <a:pPr>
              <a:buFont typeface="Arial" panose="020B0604020202020204" pitchFamily="34" charset="0"/>
              <a:buChar char="•"/>
            </a:pPr>
            <a:r>
              <a:rPr lang="en-US" dirty="0"/>
              <a:t>This past summer the Peterson Center on Healthcare committed to 18 months of continuing support to the Cost Trends Project (</a:t>
            </a:r>
            <a:r>
              <a:rPr lang="en-US" sz="2400" dirty="0"/>
              <a:t>→</a:t>
            </a:r>
            <a:r>
              <a:rPr lang="en-US" dirty="0"/>
              <a:t> 2/2021).</a:t>
            </a:r>
          </a:p>
          <a:p>
            <a:pPr>
              <a:buFont typeface="Arial" panose="020B0604020202020204" pitchFamily="34" charset="0"/>
              <a:buChar char="•"/>
            </a:pPr>
            <a:r>
              <a:rPr lang="en-US" dirty="0"/>
              <a:t>We have anticipated the need to secure funding for ongoing support through the Governor’s budget and the legislature, and perhaps through private funders.</a:t>
            </a:r>
          </a:p>
          <a:p>
            <a:pPr>
              <a:buFont typeface="Arial" panose="020B0604020202020204" pitchFamily="34" charset="0"/>
              <a:buChar char="•"/>
            </a:pPr>
            <a:r>
              <a:rPr lang="en-US" dirty="0"/>
              <a:t>During the December 2, 2019 Steering Committee meeting, we solicited your input on a straw model on sustainability.  Several concerns were raised.</a:t>
            </a:r>
          </a:p>
          <a:p>
            <a:pPr>
              <a:buFont typeface="Arial" panose="020B0604020202020204" pitchFamily="34" charset="0"/>
              <a:buChar char="•"/>
            </a:pPr>
            <a:r>
              <a:rPr lang="en-US" dirty="0"/>
              <a:t>On 2/10 Marie distributed a memo outlining why the co-chairs altered the sustainability structure proposed in December and shared a new proposed approach and the Governor’s budget article.  A further refined draft sustainability plan was distributed to you on 2/20.</a:t>
            </a:r>
          </a:p>
        </p:txBody>
      </p:sp>
      <p:sp>
        <p:nvSpPr>
          <p:cNvPr id="4" name="Slide Number Placeholder 3">
            <a:extLst>
              <a:ext uri="{FF2B5EF4-FFF2-40B4-BE49-F238E27FC236}">
                <a16:creationId xmlns:a16="http://schemas.microsoft.com/office/drawing/2014/main" id="{0E6B57C9-9CA3-465A-A349-7F67F8DDFAEB}"/>
              </a:ext>
            </a:extLst>
          </p:cNvPr>
          <p:cNvSpPr>
            <a:spLocks noGrp="1"/>
          </p:cNvSpPr>
          <p:nvPr>
            <p:ph type="sldNum" sz="quarter" idx="12"/>
          </p:nvPr>
        </p:nvSpPr>
        <p:spPr/>
        <p:txBody>
          <a:bodyPr/>
          <a:lstStyle/>
          <a:p>
            <a:fld id="{32BA1B2C-6684-47F0-87CE-B2A009176267}" type="slidenum">
              <a:rPr lang="en-US" smtClean="0"/>
              <a:t>36</a:t>
            </a:fld>
            <a:endParaRPr lang="en-US"/>
          </a:p>
        </p:txBody>
      </p:sp>
    </p:spTree>
    <p:extLst>
      <p:ext uri="{BB962C8B-B14F-4D97-AF65-F5344CB8AC3E}">
        <p14:creationId xmlns:p14="http://schemas.microsoft.com/office/powerpoint/2010/main" val="170757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42AA-D097-45B7-8D80-93558A55769B}"/>
              </a:ext>
            </a:extLst>
          </p:cNvPr>
          <p:cNvSpPr>
            <a:spLocks noGrp="1"/>
          </p:cNvSpPr>
          <p:nvPr>
            <p:ph type="title"/>
          </p:nvPr>
        </p:nvSpPr>
        <p:spPr/>
        <p:txBody>
          <a:bodyPr/>
          <a:lstStyle/>
          <a:p>
            <a:r>
              <a:rPr lang="en-US"/>
              <a:t>Sustainability Plan</a:t>
            </a:r>
          </a:p>
        </p:txBody>
      </p:sp>
      <p:sp>
        <p:nvSpPr>
          <p:cNvPr id="3" name="Content Placeholder 2">
            <a:extLst>
              <a:ext uri="{FF2B5EF4-FFF2-40B4-BE49-F238E27FC236}">
                <a16:creationId xmlns:a16="http://schemas.microsoft.com/office/drawing/2014/main" id="{367414FE-1801-4CBA-BCBA-A216F99F4DA0}"/>
              </a:ext>
            </a:extLst>
          </p:cNvPr>
          <p:cNvSpPr>
            <a:spLocks noGrp="1"/>
          </p:cNvSpPr>
          <p:nvPr>
            <p:ph idx="1"/>
          </p:nvPr>
        </p:nvSpPr>
        <p:spPr>
          <a:xfrm>
            <a:off x="444137" y="1646813"/>
            <a:ext cx="11312433" cy="4812972"/>
          </a:xfrm>
        </p:spPr>
        <p:txBody>
          <a:bodyPr>
            <a:normAutofit/>
          </a:bodyPr>
          <a:lstStyle/>
          <a:p>
            <a:pPr>
              <a:buFont typeface="Arial" panose="020B0604020202020204" pitchFamily="34" charset="0"/>
              <a:buChar char="•"/>
            </a:pPr>
            <a:r>
              <a:rPr lang="en-US"/>
              <a:t>Today, we would like to:</a:t>
            </a:r>
          </a:p>
          <a:p>
            <a:pPr>
              <a:buFont typeface="Arial" panose="020B0604020202020204" pitchFamily="34" charset="0"/>
              <a:buChar char="•"/>
            </a:pPr>
            <a:endParaRPr lang="en-US" sz="300"/>
          </a:p>
          <a:p>
            <a:pPr lvl="1">
              <a:buFont typeface="Arial" panose="020B0604020202020204" pitchFamily="34" charset="0"/>
              <a:buChar char="•"/>
            </a:pPr>
            <a:r>
              <a:rPr lang="en-US" sz="2800"/>
              <a:t>discuss the new proposed approach, </a:t>
            </a:r>
          </a:p>
          <a:p>
            <a:pPr lvl="1">
              <a:buFont typeface="Arial" panose="020B0604020202020204" pitchFamily="34" charset="0"/>
              <a:buChar char="•"/>
            </a:pPr>
            <a:r>
              <a:rPr lang="en-US" sz="2800"/>
              <a:t>solicit feedback, and </a:t>
            </a:r>
          </a:p>
          <a:p>
            <a:pPr lvl="1">
              <a:buFont typeface="Arial" panose="020B0604020202020204" pitchFamily="34" charset="0"/>
              <a:buChar char="•"/>
            </a:pPr>
            <a:r>
              <a:rPr lang="en-US" sz="2800"/>
              <a:t>discuss next steps to ensure sustainability of the Cost Trends work.</a:t>
            </a:r>
          </a:p>
        </p:txBody>
      </p:sp>
      <p:sp>
        <p:nvSpPr>
          <p:cNvPr id="4" name="Slide Number Placeholder 3">
            <a:extLst>
              <a:ext uri="{FF2B5EF4-FFF2-40B4-BE49-F238E27FC236}">
                <a16:creationId xmlns:a16="http://schemas.microsoft.com/office/drawing/2014/main" id="{0E6B57C9-9CA3-465A-A349-7F67F8DDFAEB}"/>
              </a:ext>
            </a:extLst>
          </p:cNvPr>
          <p:cNvSpPr>
            <a:spLocks noGrp="1"/>
          </p:cNvSpPr>
          <p:nvPr>
            <p:ph type="sldNum" sz="quarter" idx="12"/>
          </p:nvPr>
        </p:nvSpPr>
        <p:spPr/>
        <p:txBody>
          <a:bodyPr/>
          <a:lstStyle/>
          <a:p>
            <a:fld id="{32BA1B2C-6684-47F0-87CE-B2A009176267}" type="slidenum">
              <a:rPr lang="en-US" smtClean="0"/>
              <a:t>37</a:t>
            </a:fld>
            <a:endParaRPr lang="en-US"/>
          </a:p>
        </p:txBody>
      </p:sp>
    </p:spTree>
    <p:extLst>
      <p:ext uri="{BB962C8B-B14F-4D97-AF65-F5344CB8AC3E}">
        <p14:creationId xmlns:p14="http://schemas.microsoft.com/office/powerpoint/2010/main" val="2394366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32082-0C88-4900-ABF3-8EE0AA36983F}"/>
              </a:ext>
            </a:extLst>
          </p:cNvPr>
          <p:cNvSpPr>
            <a:spLocks noGrp="1"/>
          </p:cNvSpPr>
          <p:nvPr>
            <p:ph type="title"/>
          </p:nvPr>
        </p:nvSpPr>
        <p:spPr/>
        <p:txBody>
          <a:bodyPr/>
          <a:lstStyle/>
          <a:p>
            <a:r>
              <a:rPr lang="en-US"/>
              <a:t>Sustainability Plan: Changes Since December</a:t>
            </a:r>
          </a:p>
        </p:txBody>
      </p:sp>
      <p:graphicFrame>
        <p:nvGraphicFramePr>
          <p:cNvPr id="5" name="Table 5">
            <a:extLst>
              <a:ext uri="{FF2B5EF4-FFF2-40B4-BE49-F238E27FC236}">
                <a16:creationId xmlns:a16="http://schemas.microsoft.com/office/drawing/2014/main" id="{AA9AE330-62D2-4F0C-9680-6440A55885D6}"/>
              </a:ext>
            </a:extLst>
          </p:cNvPr>
          <p:cNvGraphicFramePr>
            <a:graphicFrameLocks noGrp="1"/>
          </p:cNvGraphicFramePr>
          <p:nvPr>
            <p:ph idx="1"/>
            <p:extLst>
              <p:ext uri="{D42A27DB-BD31-4B8C-83A1-F6EECF244321}">
                <p14:modId xmlns:p14="http://schemas.microsoft.com/office/powerpoint/2010/main" val="995054992"/>
              </p:ext>
            </p:extLst>
          </p:nvPr>
        </p:nvGraphicFramePr>
        <p:xfrm>
          <a:off x="444500" y="1352550"/>
          <a:ext cx="11312524" cy="5217160"/>
        </p:xfrm>
        <a:graphic>
          <a:graphicData uri="http://schemas.openxmlformats.org/drawingml/2006/table">
            <a:tbl>
              <a:tblPr firstRow="1" bandRow="1">
                <a:tableStyleId>{5C22544A-7EE6-4342-B048-85BDC9FD1C3A}</a:tableStyleId>
              </a:tblPr>
              <a:tblGrid>
                <a:gridCol w="5656262">
                  <a:extLst>
                    <a:ext uri="{9D8B030D-6E8A-4147-A177-3AD203B41FA5}">
                      <a16:colId xmlns:a16="http://schemas.microsoft.com/office/drawing/2014/main" val="3368881031"/>
                    </a:ext>
                  </a:extLst>
                </a:gridCol>
                <a:gridCol w="5656262">
                  <a:extLst>
                    <a:ext uri="{9D8B030D-6E8A-4147-A177-3AD203B41FA5}">
                      <a16:colId xmlns:a16="http://schemas.microsoft.com/office/drawing/2014/main" val="2771440960"/>
                    </a:ext>
                  </a:extLst>
                </a:gridCol>
              </a:tblGrid>
              <a:tr h="370840">
                <a:tc>
                  <a:txBody>
                    <a:bodyPr/>
                    <a:lstStyle/>
                    <a:p>
                      <a:r>
                        <a:rPr lang="en-US"/>
                        <a:t>December Sustainability Plan</a:t>
                      </a:r>
                    </a:p>
                  </a:txBody>
                  <a:tcPr/>
                </a:tc>
                <a:tc>
                  <a:txBody>
                    <a:bodyPr/>
                    <a:lstStyle/>
                    <a:p>
                      <a:r>
                        <a:rPr lang="en-US"/>
                        <a:t>February Sustainability Plan</a:t>
                      </a:r>
                    </a:p>
                  </a:txBody>
                  <a:tcPr/>
                </a:tc>
                <a:extLst>
                  <a:ext uri="{0D108BD9-81ED-4DB2-BD59-A6C34878D82A}">
                    <a16:rowId xmlns:a16="http://schemas.microsoft.com/office/drawing/2014/main" val="3085712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Structure and governance</a:t>
                      </a:r>
                      <a:r>
                        <a:rPr lang="en-US" dirty="0"/>
                        <a:t>: Create a public/private entity sanctioned by the State with independent authority</a:t>
                      </a:r>
                    </a:p>
                  </a:txBody>
                  <a:tcPr/>
                </a:tc>
                <a:tc>
                  <a:txBody>
                    <a:bodyPr/>
                    <a:lstStyle/>
                    <a:p>
                      <a:r>
                        <a:rPr lang="en-US" u="sng" dirty="0"/>
                        <a:t>Structure and governance</a:t>
                      </a:r>
                      <a:r>
                        <a:rPr lang="en-US" u="none" dirty="0"/>
                        <a:t>: Maintain </a:t>
                      </a:r>
                      <a:r>
                        <a:rPr lang="en-US" dirty="0"/>
                        <a:t>the Cost Trends Steering Committee in its present form to make recommendations to the State </a:t>
                      </a:r>
                    </a:p>
                  </a:txBody>
                  <a:tcPr/>
                </a:tc>
                <a:extLst>
                  <a:ext uri="{0D108BD9-81ED-4DB2-BD59-A6C34878D82A}">
                    <a16:rowId xmlns:a16="http://schemas.microsoft.com/office/drawing/2014/main" val="2362738134"/>
                  </a:ext>
                </a:extLst>
              </a:tr>
              <a:tr h="370840">
                <a:tc>
                  <a:txBody>
                    <a:bodyPr/>
                    <a:lstStyle/>
                    <a:p>
                      <a:r>
                        <a:rPr lang="en-US" u="sng" dirty="0"/>
                        <a:t>Mission</a:t>
                      </a:r>
                      <a:r>
                        <a:rPr lang="en-US" dirty="0"/>
                        <a:t>: Limit health care cost growth and incorporate the work following from the RI Foundation’s Long Term Health Planning Committee</a:t>
                      </a:r>
                    </a:p>
                  </a:txBody>
                  <a:tcPr/>
                </a:tc>
                <a:tc>
                  <a:txBody>
                    <a:bodyPr/>
                    <a:lstStyle/>
                    <a:p>
                      <a:r>
                        <a:rPr lang="en-US" u="sng" dirty="0"/>
                        <a:t>Mission</a:t>
                      </a:r>
                      <a:r>
                        <a:rPr lang="en-US" dirty="0"/>
                        <a:t>: Remain focused on limiting health care cost growth</a:t>
                      </a:r>
                    </a:p>
                  </a:txBody>
                  <a:tcPr/>
                </a:tc>
                <a:extLst>
                  <a:ext uri="{0D108BD9-81ED-4DB2-BD59-A6C34878D82A}">
                    <a16:rowId xmlns:a16="http://schemas.microsoft.com/office/drawing/2014/main" val="937147060"/>
                  </a:ext>
                </a:extLst>
              </a:tr>
              <a:tr h="370840">
                <a:tc>
                  <a:txBody>
                    <a:bodyPr/>
                    <a:lstStyle/>
                    <a:p>
                      <a:r>
                        <a:rPr lang="en-US" u="sng" dirty="0"/>
                        <a:t>Functions</a:t>
                      </a:r>
                      <a:r>
                        <a:rPr lang="en-US" dirty="0"/>
                        <a:t>: 1) maintain a cost growth target; 2) publicly report on performance against the target; 3) leverage the APCD to report on cost and cost growth drivers &amp; highlight opportunities, and 4) facilitate multi-stakeholder collaboration to address opportunities</a:t>
                      </a:r>
                    </a:p>
                  </a:txBody>
                  <a:tcPr/>
                </a:tc>
                <a:tc>
                  <a:txBody>
                    <a:bodyPr/>
                    <a:lstStyle/>
                    <a:p>
                      <a:r>
                        <a:rPr lang="en-US" u="sng" dirty="0"/>
                        <a:t>Functions</a:t>
                      </a:r>
                      <a:r>
                        <a:rPr lang="en-US" dirty="0"/>
                        <a:t>: No change</a:t>
                      </a:r>
                    </a:p>
                  </a:txBody>
                  <a:tcPr/>
                </a:tc>
                <a:extLst>
                  <a:ext uri="{0D108BD9-81ED-4DB2-BD59-A6C34878D82A}">
                    <a16:rowId xmlns:a16="http://schemas.microsoft.com/office/drawing/2014/main" val="697092107"/>
                  </a:ext>
                </a:extLst>
              </a:tr>
              <a:tr h="370840">
                <a:tc>
                  <a:txBody>
                    <a:bodyPr/>
                    <a:lstStyle/>
                    <a:p>
                      <a:r>
                        <a:rPr lang="en-US" u="sng" dirty="0"/>
                        <a:t>Staffing and budget</a:t>
                      </a:r>
                      <a:r>
                        <a:rPr lang="en-US" dirty="0"/>
                        <a:t>: Staff through a contractor, with an estimated budget of $700K-$1.3M/year.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Staffing and budget</a:t>
                      </a:r>
                      <a:r>
                        <a:rPr lang="en-US" dirty="0"/>
                        <a:t>: Staff through OHIC-contracted personnel with an estimated budget of $680K-$1.3M/year.</a:t>
                      </a:r>
                    </a:p>
                  </a:txBody>
                  <a:tcPr/>
                </a:tc>
                <a:extLst>
                  <a:ext uri="{0D108BD9-81ED-4DB2-BD59-A6C34878D82A}">
                    <a16:rowId xmlns:a16="http://schemas.microsoft.com/office/drawing/2014/main" val="3115960204"/>
                  </a:ext>
                </a:extLst>
              </a:tr>
              <a:tr h="370840">
                <a:tc>
                  <a:txBody>
                    <a:bodyPr/>
                    <a:lstStyle/>
                    <a:p>
                      <a:r>
                        <a:rPr lang="en-US" u="sng" dirty="0"/>
                        <a:t>Financing</a:t>
                      </a:r>
                      <a:r>
                        <a:rPr lang="en-US" dirty="0"/>
                        <a:t>: Fund through a mix of public and private funds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Financing</a:t>
                      </a:r>
                      <a:r>
                        <a:rPr lang="en-US" dirty="0"/>
                        <a:t>: Fund through a $1 annual assessment on insured and self-insured commercial lives, plus unspecified additional public and/or private funds</a:t>
                      </a:r>
                    </a:p>
                  </a:txBody>
                  <a:tcPr/>
                </a:tc>
                <a:extLst>
                  <a:ext uri="{0D108BD9-81ED-4DB2-BD59-A6C34878D82A}">
                    <a16:rowId xmlns:a16="http://schemas.microsoft.com/office/drawing/2014/main" val="4003545683"/>
                  </a:ext>
                </a:extLst>
              </a:tr>
            </a:tbl>
          </a:graphicData>
        </a:graphic>
      </p:graphicFrame>
      <p:sp>
        <p:nvSpPr>
          <p:cNvPr id="4" name="Slide Number Placeholder 3">
            <a:extLst>
              <a:ext uri="{FF2B5EF4-FFF2-40B4-BE49-F238E27FC236}">
                <a16:creationId xmlns:a16="http://schemas.microsoft.com/office/drawing/2014/main" id="{C2AEFFC3-AEC7-4DCE-AF35-2C49129B5E48}"/>
              </a:ext>
            </a:extLst>
          </p:cNvPr>
          <p:cNvSpPr>
            <a:spLocks noGrp="1"/>
          </p:cNvSpPr>
          <p:nvPr>
            <p:ph type="sldNum" sz="quarter" idx="12"/>
          </p:nvPr>
        </p:nvSpPr>
        <p:spPr/>
        <p:txBody>
          <a:bodyPr/>
          <a:lstStyle/>
          <a:p>
            <a:fld id="{32BA1B2C-6684-47F0-87CE-B2A009176267}" type="slidenum">
              <a:rPr lang="en-US" smtClean="0"/>
              <a:t>38</a:t>
            </a:fld>
            <a:endParaRPr lang="en-US"/>
          </a:p>
        </p:txBody>
      </p:sp>
    </p:spTree>
    <p:extLst>
      <p:ext uri="{BB962C8B-B14F-4D97-AF65-F5344CB8AC3E}">
        <p14:creationId xmlns:p14="http://schemas.microsoft.com/office/powerpoint/2010/main" val="39999857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642AA-D097-45B7-8D80-93558A55769B}"/>
              </a:ext>
            </a:extLst>
          </p:cNvPr>
          <p:cNvSpPr>
            <a:spLocks noGrp="1"/>
          </p:cNvSpPr>
          <p:nvPr>
            <p:ph type="title"/>
          </p:nvPr>
        </p:nvSpPr>
        <p:spPr/>
        <p:txBody>
          <a:bodyPr/>
          <a:lstStyle/>
          <a:p>
            <a:r>
              <a:rPr lang="en-US"/>
              <a:t>Sustainability Plan: Next Steps</a:t>
            </a:r>
          </a:p>
        </p:txBody>
      </p:sp>
      <p:sp>
        <p:nvSpPr>
          <p:cNvPr id="3" name="Content Placeholder 2">
            <a:extLst>
              <a:ext uri="{FF2B5EF4-FFF2-40B4-BE49-F238E27FC236}">
                <a16:creationId xmlns:a16="http://schemas.microsoft.com/office/drawing/2014/main" id="{367414FE-1801-4CBA-BCBA-A216F99F4DA0}"/>
              </a:ext>
            </a:extLst>
          </p:cNvPr>
          <p:cNvSpPr>
            <a:spLocks noGrp="1"/>
          </p:cNvSpPr>
          <p:nvPr>
            <p:ph idx="1"/>
          </p:nvPr>
        </p:nvSpPr>
        <p:spPr>
          <a:xfrm>
            <a:off x="444137" y="1646813"/>
            <a:ext cx="11312433" cy="4812972"/>
          </a:xfrm>
        </p:spPr>
        <p:txBody>
          <a:bodyPr>
            <a:normAutofit/>
          </a:bodyPr>
          <a:lstStyle/>
          <a:p>
            <a:pPr marL="715518" lvl="1" indent="-514350">
              <a:buFont typeface="+mj-lt"/>
              <a:buAutoNum type="arabicPeriod"/>
            </a:pPr>
            <a:r>
              <a:rPr lang="en-US" sz="2800"/>
              <a:t>Finalize plan</a:t>
            </a:r>
          </a:p>
          <a:p>
            <a:pPr marL="544068" lvl="1" indent="-342900">
              <a:buFont typeface="+mj-lt"/>
              <a:buAutoNum type="arabicPeriod"/>
            </a:pPr>
            <a:endParaRPr lang="en-US" sz="1400"/>
          </a:p>
          <a:p>
            <a:pPr marL="715518" lvl="1" indent="-514350">
              <a:buFont typeface="+mj-lt"/>
              <a:buAutoNum type="arabicPeriod"/>
            </a:pPr>
            <a:r>
              <a:rPr lang="en-US" sz="2800"/>
              <a:t>Gain legislative support for Governor’s budget article</a:t>
            </a:r>
          </a:p>
          <a:p>
            <a:pPr marL="544068" lvl="1" indent="-342900">
              <a:buFont typeface="+mj-lt"/>
              <a:buAutoNum type="arabicPeriod"/>
            </a:pPr>
            <a:endParaRPr lang="en-US" sz="1400"/>
          </a:p>
          <a:p>
            <a:pPr marL="715518" lvl="1" indent="-514350">
              <a:buFont typeface="+mj-lt"/>
              <a:buAutoNum type="arabicPeriod"/>
            </a:pPr>
            <a:r>
              <a:rPr lang="en-US" sz="2800"/>
              <a:t>Identify supplemental sources of funding</a:t>
            </a:r>
          </a:p>
        </p:txBody>
      </p:sp>
      <p:sp>
        <p:nvSpPr>
          <p:cNvPr id="4" name="Slide Number Placeholder 3">
            <a:extLst>
              <a:ext uri="{FF2B5EF4-FFF2-40B4-BE49-F238E27FC236}">
                <a16:creationId xmlns:a16="http://schemas.microsoft.com/office/drawing/2014/main" id="{0E6B57C9-9CA3-465A-A349-7F67F8DDFAEB}"/>
              </a:ext>
            </a:extLst>
          </p:cNvPr>
          <p:cNvSpPr>
            <a:spLocks noGrp="1"/>
          </p:cNvSpPr>
          <p:nvPr>
            <p:ph type="sldNum" sz="quarter" idx="12"/>
          </p:nvPr>
        </p:nvSpPr>
        <p:spPr/>
        <p:txBody>
          <a:bodyPr/>
          <a:lstStyle/>
          <a:p>
            <a:fld id="{32BA1B2C-6684-47F0-87CE-B2A009176267}" type="slidenum">
              <a:rPr lang="en-US" smtClean="0"/>
              <a:t>39</a:t>
            </a:fld>
            <a:endParaRPr lang="en-US"/>
          </a:p>
        </p:txBody>
      </p:sp>
    </p:spTree>
    <p:extLst>
      <p:ext uri="{BB962C8B-B14F-4D97-AF65-F5344CB8AC3E}">
        <p14:creationId xmlns:p14="http://schemas.microsoft.com/office/powerpoint/2010/main" val="9473301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a:xfrm>
            <a:off x="0" y="1716464"/>
            <a:ext cx="12192000" cy="1547241"/>
          </a:xfrm>
        </p:spPr>
        <p:txBody>
          <a:bodyPr>
            <a:normAutofit fontScale="90000"/>
          </a:bodyPr>
          <a:lstStyle/>
          <a:p>
            <a:r>
              <a:rPr lang="en-US"/>
              <a:t>NASHP Presentation on Pharmaceutical Cost Strategies</a:t>
            </a:r>
          </a:p>
        </p:txBody>
      </p:sp>
      <p:sp>
        <p:nvSpPr>
          <p:cNvPr id="3" name="Slide Number Placeholder 2">
            <a:extLst>
              <a:ext uri="{FF2B5EF4-FFF2-40B4-BE49-F238E27FC236}">
                <a16:creationId xmlns:a16="http://schemas.microsoft.com/office/drawing/2014/main" id="{4A96CB8B-2F55-4EFF-BF6B-63AF8DB544ED}"/>
              </a:ext>
            </a:extLst>
          </p:cNvPr>
          <p:cNvSpPr>
            <a:spLocks noGrp="1"/>
          </p:cNvSpPr>
          <p:nvPr>
            <p:ph type="sldNum" sz="quarter" idx="12"/>
          </p:nvPr>
        </p:nvSpPr>
        <p:spPr/>
        <p:txBody>
          <a:bodyPr/>
          <a:lstStyle/>
          <a:p>
            <a:fld id="{32BA1B2C-6684-47F0-87CE-B2A009176267}" type="slidenum">
              <a:rPr lang="en-US" smtClean="0"/>
              <a:t>4</a:t>
            </a:fld>
            <a:endParaRPr lang="en-US"/>
          </a:p>
        </p:txBody>
      </p:sp>
    </p:spTree>
    <p:extLst>
      <p:ext uri="{BB962C8B-B14F-4D97-AF65-F5344CB8AC3E}">
        <p14:creationId xmlns:p14="http://schemas.microsoft.com/office/powerpoint/2010/main" val="22818870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a:xfrm>
            <a:off x="0" y="1716464"/>
            <a:ext cx="12192000" cy="1237047"/>
          </a:xfrm>
        </p:spPr>
        <p:txBody>
          <a:bodyPr/>
          <a:lstStyle/>
          <a:p>
            <a:r>
              <a:rPr lang="en-US"/>
              <a:t>Brief Updates</a:t>
            </a:r>
          </a:p>
        </p:txBody>
      </p:sp>
      <p:sp>
        <p:nvSpPr>
          <p:cNvPr id="3" name="Slide Number Placeholder 2">
            <a:extLst>
              <a:ext uri="{FF2B5EF4-FFF2-40B4-BE49-F238E27FC236}">
                <a16:creationId xmlns:a16="http://schemas.microsoft.com/office/drawing/2014/main" id="{4A96CB8B-2F55-4EFF-BF6B-63AF8DB544ED}"/>
              </a:ext>
            </a:extLst>
          </p:cNvPr>
          <p:cNvSpPr>
            <a:spLocks noGrp="1"/>
          </p:cNvSpPr>
          <p:nvPr>
            <p:ph type="sldNum" sz="quarter" idx="12"/>
          </p:nvPr>
        </p:nvSpPr>
        <p:spPr/>
        <p:txBody>
          <a:bodyPr/>
          <a:lstStyle/>
          <a:p>
            <a:fld id="{32BA1B2C-6684-47F0-87CE-B2A009176267}" type="slidenum">
              <a:rPr lang="en-US" smtClean="0"/>
              <a:t>40</a:t>
            </a:fld>
            <a:endParaRPr lang="en-US"/>
          </a:p>
        </p:txBody>
      </p:sp>
    </p:spTree>
    <p:extLst>
      <p:ext uri="{BB962C8B-B14F-4D97-AF65-F5344CB8AC3E}">
        <p14:creationId xmlns:p14="http://schemas.microsoft.com/office/powerpoint/2010/main" val="28893741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62962-95A8-4B5A-B91A-75B46DB68F43}"/>
              </a:ext>
            </a:extLst>
          </p:cNvPr>
          <p:cNvSpPr>
            <a:spLocks noGrp="1"/>
          </p:cNvSpPr>
          <p:nvPr>
            <p:ph type="title"/>
          </p:nvPr>
        </p:nvSpPr>
        <p:spPr>
          <a:xfrm>
            <a:off x="444137" y="286604"/>
            <a:ext cx="11555605" cy="986020"/>
          </a:xfrm>
        </p:spPr>
        <p:txBody>
          <a:bodyPr>
            <a:normAutofit fontScale="90000"/>
          </a:bodyPr>
          <a:lstStyle/>
          <a:p>
            <a:r>
              <a:rPr lang="en-US"/>
              <a:t>Baseline Performance Measurement Against the Cost Growth Target and the Report Design Work Group</a:t>
            </a:r>
          </a:p>
        </p:txBody>
      </p:sp>
      <p:sp>
        <p:nvSpPr>
          <p:cNvPr id="3" name="Content Placeholder 2">
            <a:extLst>
              <a:ext uri="{FF2B5EF4-FFF2-40B4-BE49-F238E27FC236}">
                <a16:creationId xmlns:a16="http://schemas.microsoft.com/office/drawing/2014/main" id="{EF8587B3-2A1F-485A-B033-C03E9BE1AAC2}"/>
              </a:ext>
            </a:extLst>
          </p:cNvPr>
          <p:cNvSpPr>
            <a:spLocks noGrp="1"/>
          </p:cNvSpPr>
          <p:nvPr>
            <p:ph idx="1"/>
          </p:nvPr>
        </p:nvSpPr>
        <p:spPr>
          <a:xfrm>
            <a:off x="444137" y="1482016"/>
            <a:ext cx="11312433" cy="4977769"/>
          </a:xfrm>
        </p:spPr>
        <p:txBody>
          <a:bodyPr>
            <a:normAutofit lnSpcReduction="10000"/>
          </a:bodyPr>
          <a:lstStyle/>
          <a:p>
            <a:pPr marL="0" indent="0">
              <a:buNone/>
            </a:pPr>
            <a:r>
              <a:rPr lang="en-US" b="1" dirty="0"/>
              <a:t>Baseline Performance Measurement Against the Cost Growth Target </a:t>
            </a:r>
          </a:p>
          <a:p>
            <a:pPr>
              <a:buFont typeface="Arial" panose="020B0604020202020204" pitchFamily="34" charset="0"/>
              <a:buChar char="•"/>
            </a:pPr>
            <a:r>
              <a:rPr lang="en-US" dirty="0"/>
              <a:t>Project staff are currently validating the 2017 and 2018 baseline data submissions from the four insurers.</a:t>
            </a:r>
          </a:p>
          <a:p>
            <a:pPr>
              <a:buFont typeface="Arial" panose="020B0604020202020204" pitchFamily="34" charset="0"/>
              <a:buChar char="•"/>
            </a:pPr>
            <a:r>
              <a:rPr lang="en-US" dirty="0"/>
              <a:t>Project staff are planning to bring baseline performance results to the April Steering Committee meeting, so long as any insurer requests for clarification or correction are resolved in a timely manner. </a:t>
            </a:r>
          </a:p>
          <a:p>
            <a:pPr marL="0" indent="0">
              <a:buNone/>
            </a:pPr>
            <a:endParaRPr lang="en-US" sz="1000" b="1" dirty="0"/>
          </a:p>
          <a:p>
            <a:pPr marL="0" indent="0">
              <a:buNone/>
            </a:pPr>
            <a:r>
              <a:rPr lang="en-US" b="1" dirty="0"/>
              <a:t>Report Design Work Group</a:t>
            </a:r>
          </a:p>
          <a:p>
            <a:pPr>
              <a:buFont typeface="Arial" panose="020B0604020202020204" pitchFamily="34" charset="0"/>
              <a:buChar char="•"/>
            </a:pPr>
            <a:r>
              <a:rPr lang="en-US" dirty="0"/>
              <a:t>The Report Design Work Group has held five meeting thus far.</a:t>
            </a:r>
          </a:p>
          <a:p>
            <a:pPr>
              <a:buFont typeface="Arial" panose="020B0604020202020204" pitchFamily="34" charset="0"/>
              <a:buChar char="•"/>
            </a:pPr>
            <a:r>
              <a:rPr lang="en-US" dirty="0"/>
              <a:t>The Work Group recently looked at some of Brown’s initial analyses.  These will later lead to the design of reports for production.</a:t>
            </a:r>
          </a:p>
          <a:p>
            <a:endParaRPr lang="en-US" dirty="0"/>
          </a:p>
        </p:txBody>
      </p:sp>
      <p:sp>
        <p:nvSpPr>
          <p:cNvPr id="4" name="Slide Number Placeholder 3">
            <a:extLst>
              <a:ext uri="{FF2B5EF4-FFF2-40B4-BE49-F238E27FC236}">
                <a16:creationId xmlns:a16="http://schemas.microsoft.com/office/drawing/2014/main" id="{F3438DE7-0CF0-4BB0-9478-A41DA537C4A5}"/>
              </a:ext>
            </a:extLst>
          </p:cNvPr>
          <p:cNvSpPr>
            <a:spLocks noGrp="1"/>
          </p:cNvSpPr>
          <p:nvPr>
            <p:ph type="sldNum" sz="quarter" idx="12"/>
          </p:nvPr>
        </p:nvSpPr>
        <p:spPr/>
        <p:txBody>
          <a:bodyPr/>
          <a:lstStyle/>
          <a:p>
            <a:fld id="{32BA1B2C-6684-47F0-87CE-B2A009176267}" type="slidenum">
              <a:rPr lang="en-US" smtClean="0"/>
              <a:t>41</a:t>
            </a:fld>
            <a:endParaRPr lang="en-US"/>
          </a:p>
        </p:txBody>
      </p:sp>
    </p:spTree>
    <p:extLst>
      <p:ext uri="{BB962C8B-B14F-4D97-AF65-F5344CB8AC3E}">
        <p14:creationId xmlns:p14="http://schemas.microsoft.com/office/powerpoint/2010/main" val="11568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47B05-C13B-42D2-9283-8194095A865F}"/>
              </a:ext>
            </a:extLst>
          </p:cNvPr>
          <p:cNvSpPr>
            <a:spLocks noGrp="1"/>
          </p:cNvSpPr>
          <p:nvPr>
            <p:ph type="title"/>
          </p:nvPr>
        </p:nvSpPr>
        <p:spPr/>
        <p:txBody>
          <a:bodyPr>
            <a:normAutofit fontScale="90000"/>
          </a:bodyPr>
          <a:lstStyle/>
          <a:p>
            <a:r>
              <a:rPr lang="en-US"/>
              <a:t>May 29, 2020 Public Meeting</a:t>
            </a:r>
            <a:br>
              <a:rPr lang="en-US"/>
            </a:br>
            <a:r>
              <a:rPr lang="en-US"/>
              <a:t>South Street Landing, Providence</a:t>
            </a:r>
          </a:p>
        </p:txBody>
      </p:sp>
      <p:graphicFrame>
        <p:nvGraphicFramePr>
          <p:cNvPr id="6" name="Content Placeholder 5">
            <a:extLst>
              <a:ext uri="{FF2B5EF4-FFF2-40B4-BE49-F238E27FC236}">
                <a16:creationId xmlns:a16="http://schemas.microsoft.com/office/drawing/2014/main" id="{97BAC4D7-5FF1-4338-A3EB-FA473F8A5CC7}"/>
              </a:ext>
            </a:extLst>
          </p:cNvPr>
          <p:cNvGraphicFramePr>
            <a:graphicFrameLocks noGrp="1"/>
          </p:cNvGraphicFramePr>
          <p:nvPr>
            <p:ph idx="1"/>
            <p:extLst>
              <p:ext uri="{D42A27DB-BD31-4B8C-83A1-F6EECF244321}">
                <p14:modId xmlns:p14="http://schemas.microsoft.com/office/powerpoint/2010/main" val="1645742537"/>
              </p:ext>
            </p:extLst>
          </p:nvPr>
        </p:nvGraphicFramePr>
        <p:xfrm>
          <a:off x="269334" y="1593927"/>
          <a:ext cx="11653331" cy="4518630"/>
        </p:xfrm>
        <a:graphic>
          <a:graphicData uri="http://schemas.openxmlformats.org/drawingml/2006/table">
            <a:tbl>
              <a:tblPr firstRow="1" firstCol="1" bandRow="1"/>
              <a:tblGrid>
                <a:gridCol w="1320315">
                  <a:extLst>
                    <a:ext uri="{9D8B030D-6E8A-4147-A177-3AD203B41FA5}">
                      <a16:colId xmlns:a16="http://schemas.microsoft.com/office/drawing/2014/main" val="3594358963"/>
                    </a:ext>
                  </a:extLst>
                </a:gridCol>
                <a:gridCol w="10333016">
                  <a:extLst>
                    <a:ext uri="{9D8B030D-6E8A-4147-A177-3AD203B41FA5}">
                      <a16:colId xmlns:a16="http://schemas.microsoft.com/office/drawing/2014/main" val="4169750302"/>
                    </a:ext>
                  </a:extLst>
                </a:gridCol>
              </a:tblGrid>
              <a:tr h="221581">
                <a:tc>
                  <a:txBody>
                    <a:bodyPr/>
                    <a:lstStyle/>
                    <a:p>
                      <a:pPr marL="0" marR="0">
                        <a:lnSpc>
                          <a:spcPct val="107000"/>
                        </a:lnSpc>
                        <a:spcBef>
                          <a:spcPts val="0"/>
                        </a:spcBef>
                        <a:spcAft>
                          <a:spcPts val="0"/>
                        </a:spcAft>
                      </a:pPr>
                      <a:r>
                        <a:rPr lang="en-US" sz="2000" b="1">
                          <a:effectLst/>
                          <a:latin typeface="+mj-lt"/>
                          <a:ea typeface="Times New Roman" panose="02020603050405020304" pitchFamily="18" charset="0"/>
                          <a:cs typeface="Times New Roman" panose="02020603050405020304" pitchFamily="18" charset="0"/>
                        </a:rPr>
                        <a:t>Start</a:t>
                      </a:r>
                      <a:endParaRPr lang="en-US" sz="2000">
                        <a:effectLst/>
                        <a:latin typeface="+mj-lt"/>
                        <a:ea typeface="Times New Roman" panose="02020603050405020304" pitchFamily="18" charset="0"/>
                        <a:cs typeface="Times New Roman" panose="02020603050405020304" pitchFamily="18" charset="0"/>
                      </a:endParaRP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07000"/>
                        </a:lnSpc>
                        <a:spcBef>
                          <a:spcPts val="0"/>
                        </a:spcBef>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Topic</a:t>
                      </a:r>
                      <a:endParaRPr lang="en-US" sz="2000">
                        <a:effectLst/>
                        <a:latin typeface="+mj-lt"/>
                        <a:ea typeface="Times New Roman" panose="02020603050405020304" pitchFamily="18" charset="0"/>
                        <a:cs typeface="Times New Roman" panose="02020603050405020304" pitchFamily="18" charset="0"/>
                      </a:endParaRP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01826119"/>
                  </a:ext>
                </a:extLst>
              </a:tr>
              <a:tr h="221581">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7:30am</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Arrival and Light Breakfast</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5098596"/>
                  </a:ext>
                </a:extLst>
              </a:tr>
              <a:tr h="589009">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8:00am</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j-lt"/>
                          <a:ea typeface="Times New Roman" panose="02020603050405020304" pitchFamily="18" charset="0"/>
                          <a:cs typeface="Times New Roman" panose="02020603050405020304" pitchFamily="18" charset="0"/>
                        </a:rPr>
                        <a:t>Welcome and Opening Remarks – </a:t>
                      </a:r>
                      <a:r>
                        <a:rPr lang="en-US" sz="2000" i="1" dirty="0">
                          <a:effectLst/>
                          <a:latin typeface="+mj-lt"/>
                          <a:ea typeface="Times New Roman" panose="02020603050405020304" pitchFamily="18" charset="0"/>
                          <a:cs typeface="Times New Roman" panose="02020603050405020304" pitchFamily="18" charset="0"/>
                        </a:rPr>
                        <a:t>Marie Ganim</a:t>
                      </a:r>
                      <a:endParaRPr lang="en-US" sz="2000" dirty="0">
                        <a:effectLst/>
                        <a:latin typeface="+mj-l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cs typeface="Times New Roman" panose="02020603050405020304" pitchFamily="18" charset="0"/>
                        </a:rPr>
                        <a:t>Overview of the Cost Trends Work</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cs typeface="Times New Roman" panose="02020603050405020304" pitchFamily="18" charset="0"/>
                        </a:rPr>
                        <a:t>Project Activity Since May 2019 Meeting</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2438022"/>
                  </a:ext>
                </a:extLst>
              </a:tr>
              <a:tr h="221581">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8:10am</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Overview of State Efforts to Implement Cost Growth Targets and Discussion </a:t>
                      </a:r>
                      <a:r>
                        <a:rPr lang="en-US" sz="2000" i="1">
                          <a:effectLst/>
                          <a:latin typeface="+mj-lt"/>
                          <a:ea typeface="Times New Roman" panose="02020603050405020304" pitchFamily="18" charset="0"/>
                          <a:cs typeface="Times New Roman" panose="02020603050405020304" pitchFamily="18" charset="0"/>
                        </a:rPr>
                        <a:t>– Chris Koller</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8785759"/>
                  </a:ext>
                </a:extLst>
              </a:tr>
              <a:tr h="221581">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9:10am</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Moving the Needle on Cost Growth in Massachusetts and Discussion </a:t>
                      </a:r>
                      <a:r>
                        <a:rPr lang="en-US" sz="2000" i="1">
                          <a:effectLst/>
                          <a:latin typeface="+mj-lt"/>
                          <a:ea typeface="Times New Roman" panose="02020603050405020304" pitchFamily="18" charset="0"/>
                          <a:cs typeface="Times New Roman" panose="02020603050405020304" pitchFamily="18" charset="0"/>
                        </a:rPr>
                        <a:t>– David Cutler</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545552"/>
                  </a:ext>
                </a:extLst>
              </a:tr>
              <a:tr h="221581">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10:10am</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Break</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4725108"/>
                  </a:ext>
                </a:extLst>
              </a:tr>
              <a:tr h="221581">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10:15am</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2017-2018 Baseline Performance Against the Cost Growth Target and Discussion </a:t>
                      </a:r>
                      <a:r>
                        <a:rPr lang="en-US" sz="2000" i="1">
                          <a:effectLst/>
                          <a:latin typeface="+mj-lt"/>
                          <a:ea typeface="Times New Roman" panose="02020603050405020304" pitchFamily="18" charset="0"/>
                          <a:cs typeface="Times New Roman" panose="02020603050405020304" pitchFamily="18" charset="0"/>
                        </a:rPr>
                        <a:t>– Megan Burns</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2218904"/>
                  </a:ext>
                </a:extLst>
              </a:tr>
              <a:tr h="221581">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11:15am</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Review of New Analyses of Cost Drivers and Cost Growth Drivers and Discussion </a:t>
                      </a:r>
                      <a:r>
                        <a:rPr lang="en-US" sz="2000" i="1">
                          <a:effectLst/>
                          <a:latin typeface="+mj-lt"/>
                          <a:ea typeface="Times New Roman" panose="02020603050405020304" pitchFamily="18" charset="0"/>
                          <a:cs typeface="Times New Roman" panose="02020603050405020304" pitchFamily="18" charset="0"/>
                        </a:rPr>
                        <a:t>– Ira Wilson</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9103168"/>
                  </a:ext>
                </a:extLst>
              </a:tr>
              <a:tr h="405295">
                <a:tc>
                  <a:txBody>
                    <a:bodyPr/>
                    <a:lstStyle/>
                    <a:p>
                      <a:pPr marL="0" marR="0">
                        <a:lnSpc>
                          <a:spcPct val="107000"/>
                        </a:lnSpc>
                        <a:spcBef>
                          <a:spcPts val="0"/>
                        </a:spcBef>
                        <a:spcAft>
                          <a:spcPts val="0"/>
                        </a:spcAft>
                      </a:pPr>
                      <a:r>
                        <a:rPr lang="en-US" sz="2000">
                          <a:effectLst/>
                          <a:latin typeface="+mj-lt"/>
                          <a:ea typeface="Times New Roman" panose="02020603050405020304" pitchFamily="18" charset="0"/>
                          <a:cs typeface="Times New Roman" panose="02020603050405020304" pitchFamily="18" charset="0"/>
                        </a:rPr>
                        <a:t>12:15pm</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dirty="0">
                          <a:effectLst/>
                          <a:latin typeface="+mj-lt"/>
                          <a:ea typeface="Times New Roman" panose="02020603050405020304" pitchFamily="18" charset="0"/>
                          <a:cs typeface="Times New Roman" panose="02020603050405020304" pitchFamily="18" charset="0"/>
                        </a:rPr>
                        <a:t>Next Steps </a:t>
                      </a:r>
                      <a:r>
                        <a:rPr lang="en-US" sz="2000" b="0" kern="1200" dirty="0">
                          <a:solidFill>
                            <a:schemeClr val="tx1"/>
                          </a:solidFill>
                          <a:effectLst/>
                          <a:latin typeface="+mj-lt"/>
                          <a:ea typeface="Times New Roman" panose="02020603050405020304" pitchFamily="18" charset="0"/>
                          <a:cs typeface="Times New Roman" panose="02020603050405020304" pitchFamily="18" charset="0"/>
                        </a:rPr>
                        <a:t>– </a:t>
                      </a:r>
                      <a:r>
                        <a:rPr lang="en-US" sz="2000" b="0" i="1" kern="1200" dirty="0">
                          <a:solidFill>
                            <a:schemeClr val="tx1"/>
                          </a:solidFill>
                          <a:effectLst/>
                          <a:latin typeface="+mj-lt"/>
                          <a:ea typeface="Times New Roman" panose="02020603050405020304" pitchFamily="18" charset="0"/>
                          <a:cs typeface="Times New Roman" panose="02020603050405020304" pitchFamily="18" charset="0"/>
                        </a:rPr>
                        <a:t>Marie Ganim</a:t>
                      </a:r>
                      <a:endParaRPr lang="en-US" sz="2000" b="0" dirty="0">
                        <a:effectLst/>
                        <a:latin typeface="+mj-lt"/>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mj-lt"/>
                          <a:ea typeface="Times New Roman" panose="02020603050405020304" pitchFamily="18" charset="0"/>
                          <a:cs typeface="Times New Roman" panose="02020603050405020304" pitchFamily="18" charset="0"/>
                        </a:rPr>
                        <a:t>Provider Collaborative Convenings</a:t>
                      </a:r>
                    </a:p>
                  </a:txBody>
                  <a:tcPr marL="65246" marR="65246" marT="0" marB="817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6766676"/>
                  </a:ext>
                </a:extLst>
              </a:tr>
            </a:tbl>
          </a:graphicData>
        </a:graphic>
      </p:graphicFrame>
      <p:sp>
        <p:nvSpPr>
          <p:cNvPr id="4" name="Slide Number Placeholder 3">
            <a:extLst>
              <a:ext uri="{FF2B5EF4-FFF2-40B4-BE49-F238E27FC236}">
                <a16:creationId xmlns:a16="http://schemas.microsoft.com/office/drawing/2014/main" id="{A8F9F938-3DDB-4680-BD6B-D9217D2441C4}"/>
              </a:ext>
            </a:extLst>
          </p:cNvPr>
          <p:cNvSpPr>
            <a:spLocks noGrp="1"/>
          </p:cNvSpPr>
          <p:nvPr>
            <p:ph type="sldNum" sz="quarter" idx="12"/>
          </p:nvPr>
        </p:nvSpPr>
        <p:spPr/>
        <p:txBody>
          <a:bodyPr/>
          <a:lstStyle/>
          <a:p>
            <a:fld id="{32BA1B2C-6684-47F0-87CE-B2A009176267}" type="slidenum">
              <a:rPr lang="en-US" smtClean="0"/>
              <a:t>42</a:t>
            </a:fld>
            <a:endParaRPr lang="en-US"/>
          </a:p>
        </p:txBody>
      </p:sp>
    </p:spTree>
    <p:extLst>
      <p:ext uri="{BB962C8B-B14F-4D97-AF65-F5344CB8AC3E}">
        <p14:creationId xmlns:p14="http://schemas.microsoft.com/office/powerpoint/2010/main" val="3844514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p:txBody>
          <a:bodyPr/>
          <a:lstStyle/>
          <a:p>
            <a:r>
              <a:rPr lang="en-US"/>
              <a:t>Public Comment</a:t>
            </a:r>
          </a:p>
        </p:txBody>
      </p:sp>
      <p:sp>
        <p:nvSpPr>
          <p:cNvPr id="3" name="Slide Number Placeholder 2">
            <a:extLst>
              <a:ext uri="{FF2B5EF4-FFF2-40B4-BE49-F238E27FC236}">
                <a16:creationId xmlns:a16="http://schemas.microsoft.com/office/drawing/2014/main" id="{B7E97640-7E2E-46DD-B240-037B580D8CF5}"/>
              </a:ext>
            </a:extLst>
          </p:cNvPr>
          <p:cNvSpPr>
            <a:spLocks noGrp="1"/>
          </p:cNvSpPr>
          <p:nvPr>
            <p:ph type="sldNum" sz="quarter" idx="12"/>
          </p:nvPr>
        </p:nvSpPr>
        <p:spPr/>
        <p:txBody>
          <a:bodyPr/>
          <a:lstStyle/>
          <a:p>
            <a:fld id="{32BA1B2C-6684-47F0-87CE-B2A009176267}" type="slidenum">
              <a:rPr lang="en-US" smtClean="0"/>
              <a:t>43</a:t>
            </a:fld>
            <a:endParaRPr lang="en-US"/>
          </a:p>
        </p:txBody>
      </p:sp>
    </p:spTree>
    <p:extLst>
      <p:ext uri="{BB962C8B-B14F-4D97-AF65-F5344CB8AC3E}">
        <p14:creationId xmlns:p14="http://schemas.microsoft.com/office/powerpoint/2010/main" val="2426182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08CBC-D21A-4C4F-B899-E5B023F60F3A}"/>
              </a:ext>
            </a:extLst>
          </p:cNvPr>
          <p:cNvSpPr>
            <a:spLocks noGrp="1"/>
          </p:cNvSpPr>
          <p:nvPr>
            <p:ph type="title"/>
          </p:nvPr>
        </p:nvSpPr>
        <p:spPr/>
        <p:txBody>
          <a:bodyPr/>
          <a:lstStyle/>
          <a:p>
            <a:r>
              <a:rPr lang="en-US"/>
              <a:t>Next Steps</a:t>
            </a:r>
          </a:p>
        </p:txBody>
      </p:sp>
      <p:sp>
        <p:nvSpPr>
          <p:cNvPr id="3" name="Slide Number Placeholder 2">
            <a:extLst>
              <a:ext uri="{FF2B5EF4-FFF2-40B4-BE49-F238E27FC236}">
                <a16:creationId xmlns:a16="http://schemas.microsoft.com/office/drawing/2014/main" id="{170454D4-FC8A-4E2A-B63E-619EF0109142}"/>
              </a:ext>
            </a:extLst>
          </p:cNvPr>
          <p:cNvSpPr>
            <a:spLocks noGrp="1"/>
          </p:cNvSpPr>
          <p:nvPr>
            <p:ph type="sldNum" sz="quarter" idx="12"/>
          </p:nvPr>
        </p:nvSpPr>
        <p:spPr/>
        <p:txBody>
          <a:bodyPr/>
          <a:lstStyle/>
          <a:p>
            <a:fld id="{32BA1B2C-6684-47F0-87CE-B2A009176267}" type="slidenum">
              <a:rPr lang="en-US" smtClean="0"/>
              <a:t>44</a:t>
            </a:fld>
            <a:endParaRPr lang="en-US"/>
          </a:p>
        </p:txBody>
      </p:sp>
    </p:spTree>
    <p:extLst>
      <p:ext uri="{BB962C8B-B14F-4D97-AF65-F5344CB8AC3E}">
        <p14:creationId xmlns:p14="http://schemas.microsoft.com/office/powerpoint/2010/main" val="23863859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2094C-57F0-4643-99D2-31D3D19B4CC0}"/>
              </a:ext>
            </a:extLst>
          </p:cNvPr>
          <p:cNvSpPr>
            <a:spLocks noGrp="1"/>
          </p:cNvSpPr>
          <p:nvPr>
            <p:ph type="title"/>
          </p:nvPr>
        </p:nvSpPr>
        <p:spPr/>
        <p:txBody>
          <a:bodyPr/>
          <a:lstStyle/>
          <a:p>
            <a:r>
              <a:rPr lang="en-US"/>
              <a:t>Next Meeting</a:t>
            </a:r>
          </a:p>
        </p:txBody>
      </p:sp>
      <p:sp>
        <p:nvSpPr>
          <p:cNvPr id="3" name="Content Placeholder 2">
            <a:extLst>
              <a:ext uri="{FF2B5EF4-FFF2-40B4-BE49-F238E27FC236}">
                <a16:creationId xmlns:a16="http://schemas.microsoft.com/office/drawing/2014/main" id="{639117FD-E3A0-4CE5-83F2-A6B2B0541B64}"/>
              </a:ext>
            </a:extLst>
          </p:cNvPr>
          <p:cNvSpPr>
            <a:spLocks noGrp="1"/>
          </p:cNvSpPr>
          <p:nvPr>
            <p:ph idx="1"/>
          </p:nvPr>
        </p:nvSpPr>
        <p:spPr>
          <a:xfrm>
            <a:off x="603115" y="1412654"/>
            <a:ext cx="11153455" cy="1463281"/>
          </a:xfrm>
        </p:spPr>
        <p:txBody>
          <a:bodyPr/>
          <a:lstStyle/>
          <a:p>
            <a:pPr marL="0" indent="0">
              <a:buNone/>
            </a:pPr>
            <a:r>
              <a:rPr lang="en-US" b="1"/>
              <a:t>Where: </a:t>
            </a:r>
            <a:r>
              <a:rPr lang="en-US"/>
              <a:t>301 Metro Center Blvd, Suite 203, Warwick</a:t>
            </a:r>
          </a:p>
          <a:p>
            <a:pPr marL="0" indent="0">
              <a:buNone/>
            </a:pPr>
            <a:r>
              <a:rPr lang="en-US" b="1"/>
              <a:t>When: </a:t>
            </a:r>
            <a:r>
              <a:rPr lang="en-US"/>
              <a:t>April 20, 1:00pm – 3:00pm </a:t>
            </a:r>
          </a:p>
          <a:p>
            <a:pPr>
              <a:buFont typeface="Arial" panose="020B0604020202020204" pitchFamily="34" charset="0"/>
              <a:buChar char="•"/>
            </a:pPr>
            <a:endParaRPr lang="en-US"/>
          </a:p>
        </p:txBody>
      </p:sp>
      <p:pic>
        <p:nvPicPr>
          <p:cNvPr id="4" name="Picture 3" descr="A close up of a map&#10;&#10;Description generated with high confidence">
            <a:extLst>
              <a:ext uri="{FF2B5EF4-FFF2-40B4-BE49-F238E27FC236}">
                <a16:creationId xmlns:a16="http://schemas.microsoft.com/office/drawing/2014/main" id="{C7FB314B-4343-45F5-8C93-8BC5E6437D01}"/>
              </a:ext>
            </a:extLst>
          </p:cNvPr>
          <p:cNvPicPr>
            <a:picLocks noChangeAspect="1"/>
          </p:cNvPicPr>
          <p:nvPr/>
        </p:nvPicPr>
        <p:blipFill>
          <a:blip r:embed="rId2"/>
          <a:stretch>
            <a:fillRect/>
          </a:stretch>
        </p:blipFill>
        <p:spPr>
          <a:xfrm>
            <a:off x="7256834" y="2875935"/>
            <a:ext cx="4332051" cy="2512588"/>
          </a:xfrm>
          <a:prstGeom prst="rect">
            <a:avLst/>
          </a:prstGeom>
          <a:ln>
            <a:solidFill>
              <a:schemeClr val="tx1"/>
            </a:solidFill>
          </a:ln>
        </p:spPr>
      </p:pic>
      <p:sp>
        <p:nvSpPr>
          <p:cNvPr id="5" name="Slide Number Placeholder 4">
            <a:extLst>
              <a:ext uri="{FF2B5EF4-FFF2-40B4-BE49-F238E27FC236}">
                <a16:creationId xmlns:a16="http://schemas.microsoft.com/office/drawing/2014/main" id="{EA13B66E-A591-40BA-888C-98FA45184AFF}"/>
              </a:ext>
            </a:extLst>
          </p:cNvPr>
          <p:cNvSpPr>
            <a:spLocks noGrp="1"/>
          </p:cNvSpPr>
          <p:nvPr>
            <p:ph type="sldNum" sz="quarter" idx="12"/>
          </p:nvPr>
        </p:nvSpPr>
        <p:spPr/>
        <p:txBody>
          <a:bodyPr/>
          <a:lstStyle/>
          <a:p>
            <a:fld id="{32BA1B2C-6684-47F0-87CE-B2A009176267}" type="slidenum">
              <a:rPr lang="en-US" smtClean="0"/>
              <a:t>45</a:t>
            </a:fld>
            <a:endParaRPr lang="en-US"/>
          </a:p>
        </p:txBody>
      </p:sp>
      <p:sp>
        <p:nvSpPr>
          <p:cNvPr id="7" name="TextBox 6">
            <a:extLst>
              <a:ext uri="{FF2B5EF4-FFF2-40B4-BE49-F238E27FC236}">
                <a16:creationId xmlns:a16="http://schemas.microsoft.com/office/drawing/2014/main" id="{8974A2D8-6431-4911-8117-E26DD24A48CA}"/>
              </a:ext>
            </a:extLst>
          </p:cNvPr>
          <p:cNvSpPr txBox="1"/>
          <p:nvPr/>
        </p:nvSpPr>
        <p:spPr>
          <a:xfrm>
            <a:off x="603115" y="2581635"/>
            <a:ext cx="6486034" cy="3539430"/>
          </a:xfrm>
          <a:prstGeom prst="rect">
            <a:avLst/>
          </a:prstGeom>
          <a:noFill/>
        </p:spPr>
        <p:txBody>
          <a:bodyPr wrap="square" rtlCol="0">
            <a:spAutoFit/>
          </a:bodyPr>
          <a:lstStyle/>
          <a:p>
            <a:r>
              <a:rPr lang="en-US" sz="2800" b="1">
                <a:solidFill>
                  <a:srgbClr val="404040"/>
                </a:solidFill>
              </a:rPr>
              <a:t>Topics:</a:t>
            </a:r>
          </a:p>
          <a:p>
            <a:pPr>
              <a:buFont typeface="Arial" panose="020B0604020202020204" pitchFamily="34" charset="0"/>
              <a:buChar char="•"/>
            </a:pPr>
            <a:r>
              <a:rPr lang="en-US" sz="2800">
                <a:solidFill>
                  <a:srgbClr val="404040"/>
                </a:solidFill>
              </a:rPr>
              <a:t>Baseline performance against the Cost Growth Target</a:t>
            </a:r>
          </a:p>
          <a:p>
            <a:pPr>
              <a:buFont typeface="Arial" panose="020B0604020202020204" pitchFamily="34" charset="0"/>
              <a:buChar char="•"/>
            </a:pPr>
            <a:r>
              <a:rPr lang="en-US" sz="2800">
                <a:solidFill>
                  <a:srgbClr val="404040"/>
                </a:solidFill>
              </a:rPr>
              <a:t>Brown analysis of cost and cost growth drivers</a:t>
            </a:r>
          </a:p>
          <a:p>
            <a:pPr>
              <a:buFont typeface="Arial" panose="020B0604020202020204" pitchFamily="34" charset="0"/>
              <a:buChar char="•"/>
            </a:pPr>
            <a:r>
              <a:rPr lang="en-US" sz="2800">
                <a:solidFill>
                  <a:srgbClr val="404040"/>
                </a:solidFill>
              </a:rPr>
              <a:t>How the Steering Committee will work collaboratively with the Choosing Wisely Campaign </a:t>
            </a:r>
          </a:p>
        </p:txBody>
      </p:sp>
    </p:spTree>
    <p:extLst>
      <p:ext uri="{BB962C8B-B14F-4D97-AF65-F5344CB8AC3E}">
        <p14:creationId xmlns:p14="http://schemas.microsoft.com/office/powerpoint/2010/main" val="183892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892425" y="2743200"/>
            <a:ext cx="6783589" cy="3433156"/>
          </a:xfrm>
        </p:spPr>
        <p:txBody>
          <a:bodyPr>
            <a:normAutofit lnSpcReduction="10000"/>
          </a:bodyPr>
          <a:lstStyle/>
          <a:p>
            <a:endParaRPr lang="en-US" dirty="0">
              <a:solidFill>
                <a:schemeClr val="tx2">
                  <a:lumMod val="50000"/>
                </a:schemeClr>
              </a:solidFill>
            </a:endParaRPr>
          </a:p>
          <a:p>
            <a:r>
              <a:rPr lang="en-US" sz="1800" dirty="0">
                <a:solidFill>
                  <a:schemeClr val="tx2">
                    <a:lumMod val="50000"/>
                  </a:schemeClr>
                </a:solidFill>
              </a:rPr>
              <a:t>Steering Committee Meeting </a:t>
            </a:r>
          </a:p>
          <a:p>
            <a:endParaRPr lang="en-US" sz="1800" dirty="0">
              <a:solidFill>
                <a:schemeClr val="tx2">
                  <a:lumMod val="50000"/>
                </a:schemeClr>
              </a:solidFill>
            </a:endParaRPr>
          </a:p>
          <a:p>
            <a:r>
              <a:rPr lang="en-US" sz="1800" dirty="0">
                <a:solidFill>
                  <a:schemeClr val="tx2">
                    <a:lumMod val="50000"/>
                  </a:schemeClr>
                </a:solidFill>
              </a:rPr>
              <a:t>February 24, 2020</a:t>
            </a:r>
          </a:p>
          <a:p>
            <a:endParaRPr lang="en-US" dirty="0"/>
          </a:p>
          <a:p>
            <a:endParaRPr lang="en-US" dirty="0">
              <a:solidFill>
                <a:schemeClr val="tx2">
                  <a:lumMod val="50000"/>
                </a:schemeClr>
              </a:solidFill>
            </a:endParaRPr>
          </a:p>
          <a:p>
            <a:endParaRPr lang="en-US" dirty="0">
              <a:solidFill>
                <a:schemeClr val="tx2">
                  <a:lumMod val="50000"/>
                </a:schemeClr>
              </a:solidFill>
            </a:endParaRPr>
          </a:p>
          <a:p>
            <a:r>
              <a:rPr lang="en-US" sz="1400" i="1" dirty="0">
                <a:solidFill>
                  <a:schemeClr val="tx2">
                    <a:lumMod val="50000"/>
                  </a:schemeClr>
                </a:solidFill>
              </a:rPr>
              <a:t>Trish Riley </a:t>
            </a:r>
          </a:p>
          <a:p>
            <a:r>
              <a:rPr lang="en-US" sz="1400" i="1" dirty="0">
                <a:solidFill>
                  <a:schemeClr val="tx2">
                    <a:lumMod val="50000"/>
                  </a:schemeClr>
                </a:solidFill>
              </a:rPr>
              <a:t>Executive Director </a:t>
            </a:r>
          </a:p>
          <a:p>
            <a:endParaRPr lang="en-US" sz="1400" i="1" dirty="0">
              <a:solidFill>
                <a:schemeClr val="tx2">
                  <a:lumMod val="50000"/>
                </a:schemeClr>
              </a:solidFill>
            </a:endParaRPr>
          </a:p>
          <a:p>
            <a:r>
              <a:rPr lang="en-US" sz="1400" i="1" dirty="0">
                <a:solidFill>
                  <a:schemeClr val="tx2">
                    <a:lumMod val="50000"/>
                  </a:schemeClr>
                </a:solidFill>
              </a:rPr>
              <a:t>National Academy </a:t>
            </a:r>
          </a:p>
          <a:p>
            <a:r>
              <a:rPr lang="en-US" sz="1400" i="1" dirty="0">
                <a:solidFill>
                  <a:schemeClr val="tx2">
                    <a:lumMod val="50000"/>
                  </a:schemeClr>
                </a:solidFill>
              </a:rPr>
              <a:t>for State Health Policy</a:t>
            </a:r>
            <a:r>
              <a:rPr lang="en-US" i="1" dirty="0">
                <a:solidFill>
                  <a:schemeClr val="tx2">
                    <a:lumMod val="50000"/>
                  </a:schemeClr>
                </a:solidFill>
              </a:rPr>
              <a:t> </a:t>
            </a:r>
          </a:p>
        </p:txBody>
      </p:sp>
      <p:sp>
        <p:nvSpPr>
          <p:cNvPr id="3" name="Title 2"/>
          <p:cNvSpPr>
            <a:spLocks noGrp="1"/>
          </p:cNvSpPr>
          <p:nvPr>
            <p:ph type="title"/>
          </p:nvPr>
        </p:nvSpPr>
        <p:spPr>
          <a:xfrm>
            <a:off x="2764221" y="279401"/>
            <a:ext cx="9036481" cy="1981885"/>
          </a:xfrm>
        </p:spPr>
        <p:txBody>
          <a:bodyPr anchor="b">
            <a:noAutofit/>
          </a:bodyPr>
          <a:lstStyle/>
          <a:p>
            <a:pPr algn="r"/>
            <a:r>
              <a:rPr lang="en-US" sz="4000" b="1" dirty="0">
                <a:ln w="12700">
                  <a:solidFill>
                    <a:schemeClr val="tx2">
                      <a:lumMod val="50000"/>
                    </a:schemeClr>
                  </a:solidFill>
                  <a:prstDash val="solid"/>
                </a:ln>
                <a:solidFill>
                  <a:srgbClr val="0070C0"/>
                </a:solidFill>
              </a:rPr>
              <a:t>Rhode Island Health Care Cost</a:t>
            </a:r>
            <a:br>
              <a:rPr lang="en-US" sz="4000" b="1" dirty="0">
                <a:ln w="12700">
                  <a:solidFill>
                    <a:schemeClr val="tx2">
                      <a:lumMod val="50000"/>
                    </a:schemeClr>
                  </a:solidFill>
                  <a:prstDash val="solid"/>
                </a:ln>
                <a:solidFill>
                  <a:srgbClr val="0070C0"/>
                </a:solidFill>
              </a:rPr>
            </a:br>
            <a:r>
              <a:rPr lang="en-US" sz="4000" b="1" dirty="0">
                <a:ln w="12700">
                  <a:solidFill>
                    <a:schemeClr val="tx2">
                      <a:lumMod val="50000"/>
                    </a:schemeClr>
                  </a:solidFill>
                  <a:prstDash val="solid"/>
                </a:ln>
                <a:solidFill>
                  <a:srgbClr val="0070C0"/>
                </a:solidFill>
              </a:rPr>
              <a:t> Trends Project</a:t>
            </a:r>
            <a:r>
              <a:rPr lang="en-US" sz="4000" dirty="0">
                <a:solidFill>
                  <a:srgbClr val="0070C0"/>
                </a:solidFill>
              </a:rPr>
              <a:t> </a:t>
            </a:r>
          </a:p>
        </p:txBody>
      </p:sp>
      <p:pic>
        <p:nvPicPr>
          <p:cNvPr id="4" name="Picture 3" descr="nashp-logo cop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458" y="148281"/>
            <a:ext cx="2167417" cy="2113005"/>
          </a:xfrm>
          <a:prstGeom prst="rect">
            <a:avLst/>
          </a:prstGeom>
        </p:spPr>
      </p:pic>
    </p:spTree>
    <p:extLst>
      <p:ext uri="{BB962C8B-B14F-4D97-AF65-F5344CB8AC3E}">
        <p14:creationId xmlns:p14="http://schemas.microsoft.com/office/powerpoint/2010/main" val="827737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77493272-B973-A84C-B6BD-6DA559011691}"/>
              </a:ext>
            </a:extLst>
          </p:cNvPr>
          <p:cNvGraphicFramePr/>
          <p:nvPr/>
        </p:nvGraphicFramePr>
        <p:xfrm>
          <a:off x="219920" y="196770"/>
          <a:ext cx="11840900" cy="653969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530951C-9D2D-C34B-848C-F46D17450F48}"/>
              </a:ext>
            </a:extLst>
          </p:cNvPr>
          <p:cNvSpPr/>
          <p:nvPr/>
        </p:nvSpPr>
        <p:spPr>
          <a:xfrm>
            <a:off x="264290" y="6245732"/>
            <a:ext cx="11796530" cy="415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Source:  National health expenditure data found at </a:t>
            </a:r>
            <a:r>
              <a:rPr kumimoji="0" lang="en-US" sz="1050" b="0" i="0" u="sng" strike="noStrike" kern="1200" cap="none" spc="0" normalizeH="0" baseline="0" noProof="0" dirty="0">
                <a:ln>
                  <a:noFill/>
                </a:ln>
                <a:solidFill>
                  <a:srgbClr val="0000FF"/>
                </a:solidFill>
                <a:effectLst/>
                <a:uLnTx/>
                <a:uFillTx/>
                <a:latin typeface="Calibri" panose="020F0502020204030204" pitchFamily="34" charset="0"/>
                <a:ea typeface="+mn-ea"/>
                <a:cs typeface="+mn-cs"/>
                <a:hlinkClick r:id="rId4" tooltip="https://www.cms.gov/Research-Statistics-Data-and-Systems/Statistics-Trends-and-Reports/NationalHealthExpendData/NationalHealthAccountsHistorical"/>
              </a:rPr>
              <a:t>https://www.cms.gov/Research-Statistics-Data-and-Systems/Statistics-Trends-and-Reports/NationalHealthExpendData/NationalHealthAccountsHistorical</a:t>
            </a:r>
            <a:r>
              <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Table 4, National Health Expenditure by Source of Funds and Type of Expenditure. Centers for Medicare &amp; Medicaid Services, Office of the Actuary, National Health Statistics Group.</a:t>
            </a: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90EB0281-5434-FD47-A5AE-C45F446EEC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9383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78601D71-A936-6142-A04E-3F453127BCCD}"/>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247000"/>
                    </a14:imgEffect>
                  </a14:imgLayer>
                </a14:imgProps>
              </a:ext>
            </a:extLst>
          </a:blip>
          <a:srcRect t="6730"/>
          <a:stretch/>
        </p:blipFill>
        <p:spPr>
          <a:xfrm>
            <a:off x="0" y="0"/>
            <a:ext cx="12192000" cy="6858000"/>
          </a:xfrm>
        </p:spPr>
      </p:pic>
      <p:sp>
        <p:nvSpPr>
          <p:cNvPr id="6" name="Slide Number Placeholder 5">
            <a:extLst>
              <a:ext uri="{FF2B5EF4-FFF2-40B4-BE49-F238E27FC236}">
                <a16:creationId xmlns:a16="http://schemas.microsoft.com/office/drawing/2014/main" id="{31F6B778-83F3-7244-BBE6-8C2CC30E699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7615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BC7758D2-FD8C-1549-88CB-D2405ECE3E72}"/>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6198"/>
                    </a14:imgEffect>
                    <a14:imgEffect>
                      <a14:saturation sat="291000"/>
                    </a14:imgEffect>
                    <a14:imgEffect>
                      <a14:brightnessContrast contrast="-33000"/>
                    </a14:imgEffect>
                  </a14:imgLayer>
                </a14:imgProps>
              </a:ext>
            </a:extLst>
          </a:blip>
          <a:srcRect l="859" t="9196" r="904" b="-1"/>
          <a:stretch/>
        </p:blipFill>
        <p:spPr>
          <a:xfrm>
            <a:off x="0" y="0"/>
            <a:ext cx="12191999" cy="6858000"/>
          </a:xfrm>
          <a:effectLst>
            <a:outerShdw blurRad="50800" dist="50800" dir="5400000" algn="ctr" rotWithShape="0">
              <a:schemeClr val="tx1">
                <a:lumMod val="65000"/>
                <a:lumOff val="35000"/>
              </a:schemeClr>
            </a:outerShdw>
          </a:effectLst>
        </p:spPr>
      </p:pic>
      <p:sp>
        <p:nvSpPr>
          <p:cNvPr id="9" name="Slide Number Placeholder 8">
            <a:extLst>
              <a:ext uri="{FF2B5EF4-FFF2-40B4-BE49-F238E27FC236}">
                <a16:creationId xmlns:a16="http://schemas.microsoft.com/office/drawing/2014/main" id="{491A466D-05EF-4841-A522-18C48D178F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1799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social media post&#10;&#10;Description automatically generated">
            <a:extLst>
              <a:ext uri="{FF2B5EF4-FFF2-40B4-BE49-F238E27FC236}">
                <a16:creationId xmlns:a16="http://schemas.microsoft.com/office/drawing/2014/main" id="{ECA7AF5A-2C4A-FD49-AB49-60ED5B1D1ABB}"/>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saturation sat="400000"/>
                    </a14:imgEffect>
                    <a14:imgEffect>
                      <a14:brightnessContrast contrast="-50000"/>
                    </a14:imgEffect>
                  </a14:imgLayer>
                </a14:imgProps>
              </a:ext>
            </a:extLst>
          </a:blip>
          <a:srcRect t="11303"/>
          <a:stretch/>
        </p:blipFill>
        <p:spPr>
          <a:xfrm>
            <a:off x="0" y="0"/>
            <a:ext cx="12192000" cy="6858000"/>
          </a:xfrm>
        </p:spPr>
      </p:pic>
      <p:sp>
        <p:nvSpPr>
          <p:cNvPr id="6" name="Slide Number Placeholder 5">
            <a:extLst>
              <a:ext uri="{FF2B5EF4-FFF2-40B4-BE49-F238E27FC236}">
                <a16:creationId xmlns:a16="http://schemas.microsoft.com/office/drawing/2014/main" id="{F3F567B9-AFE2-D944-828C-78370B7B0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C91424-0B53-8F4A-BB9D-B25EFDE34DE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118311"/>
      </p:ext>
    </p:extLst>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Retrospect">
  <a:themeElements>
    <a:clrScheme name="Custom 1">
      <a:dk1>
        <a:srgbClr val="000000"/>
      </a:dk1>
      <a:lt1>
        <a:sysClr val="window" lastClr="FFFFFF"/>
      </a:lt1>
      <a:dk2>
        <a:srgbClr val="7EA9CA"/>
      </a:dk2>
      <a:lt2>
        <a:srgbClr val="CCDDEA"/>
      </a:lt2>
      <a:accent1>
        <a:srgbClr val="A39B4E"/>
      </a:accent1>
      <a:accent2>
        <a:srgbClr val="2F5674"/>
      </a:accent2>
      <a:accent3>
        <a:srgbClr val="4E8DCD"/>
      </a:accent3>
      <a:accent4>
        <a:srgbClr val="89B3DE"/>
      </a:accent4>
      <a:accent5>
        <a:srgbClr val="BABABA"/>
      </a:accent5>
      <a:accent6>
        <a:srgbClr val="E6E4CC"/>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steering committee september 2019" id="{03A725C7-41BC-4D48-B41D-4A1C12962DCD}" vid="{0E90B6DD-1743-4815-B961-CCE196E7738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Civic">
  <a:themeElements>
    <a:clrScheme name="Custom 12">
      <a:dk1>
        <a:srgbClr val="BEBEBE"/>
      </a:dk1>
      <a:lt1>
        <a:srgbClr val="FFFFFF"/>
      </a:lt1>
      <a:dk2>
        <a:srgbClr val="646B86"/>
      </a:dk2>
      <a:lt2>
        <a:srgbClr val="FFFFFF"/>
      </a:lt2>
      <a:accent1>
        <a:srgbClr val="C3C3C3"/>
      </a:accent1>
      <a:accent2>
        <a:srgbClr val="CCB400"/>
      </a:accent2>
      <a:accent3>
        <a:srgbClr val="00862F"/>
      </a:accent3>
      <a:accent4>
        <a:srgbClr val="8C7B70"/>
      </a:accent4>
      <a:accent5>
        <a:srgbClr val="FF7204"/>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8F30E8C19AC3449692B3123E884768" ma:contentTypeVersion="10" ma:contentTypeDescription="Create a new document." ma:contentTypeScope="" ma:versionID="3ca0d79882f0d41685724d9f63da4c76">
  <xsd:schema xmlns:xsd="http://www.w3.org/2001/XMLSchema" xmlns:xs="http://www.w3.org/2001/XMLSchema" xmlns:p="http://schemas.microsoft.com/office/2006/metadata/properties" xmlns:ns2="78b4b246-e66f-4de4-aae1-24b99d7b6e2c" xmlns:ns3="d29a8555-db37-4257-91ea-e6d336cdedf2" targetNamespace="http://schemas.microsoft.com/office/2006/metadata/properties" ma:root="true" ma:fieldsID="9d83b4d3762af5e09391a857bf591c6b" ns2:_="" ns3:_="">
    <xsd:import namespace="78b4b246-e66f-4de4-aae1-24b99d7b6e2c"/>
    <xsd:import namespace="d29a8555-db37-4257-91ea-e6d336cdedf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EventHashCode" minOccurs="0"/>
                <xsd:element ref="ns2:MediaServiceGenerationTime" minOccurs="0"/>
                <xsd:element ref="ns2:MediaServiceAutoTags"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4b246-e66f-4de4-aae1-24b99d7b6e2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29a8555-db37-4257-91ea-e6d336cdedf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d29a8555-db37-4257-91ea-e6d336cdedf2">
      <UserInfo>
        <DisplayName>Michael Bailit</DisplayName>
        <AccountId>22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355902-7833-4A75-A594-1182A8488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4b246-e66f-4de4-aae1-24b99d7b6e2c"/>
    <ds:schemaRef ds:uri="d29a8555-db37-4257-91ea-e6d336cded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B62A3B9-615F-4C2E-9418-90320412D8FE}">
  <ds:schemaRefs>
    <ds:schemaRef ds:uri="http://schemas.microsoft.com/office/infopath/2007/PartnerControl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openxmlformats.org/package/2006/metadata/core-properties"/>
    <ds:schemaRef ds:uri="d29a8555-db37-4257-91ea-e6d336cdedf2"/>
    <ds:schemaRef ds:uri="78b4b246-e66f-4de4-aae1-24b99d7b6e2c"/>
    <ds:schemaRef ds:uri="http://www.w3.org/XML/1998/namespace"/>
  </ds:schemaRefs>
</ds:datastoreItem>
</file>

<file path=customXml/itemProps3.xml><?xml version="1.0" encoding="utf-8"?>
<ds:datastoreItem xmlns:ds="http://schemas.openxmlformats.org/officeDocument/2006/customXml" ds:itemID="{3AD65096-8746-4FB3-ADE2-A753D155D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steering committee september 2019</Template>
  <TotalTime>1416</TotalTime>
  <Words>3094</Words>
  <Application>Microsoft Office PowerPoint</Application>
  <PresentationFormat>Widescreen</PresentationFormat>
  <Paragraphs>454</Paragraphs>
  <Slides>45</Slides>
  <Notes>14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45</vt:i4>
      </vt:variant>
    </vt:vector>
  </HeadingPairs>
  <TitlesOfParts>
    <vt:vector size="57" baseType="lpstr">
      <vt:lpstr>Arial</vt:lpstr>
      <vt:lpstr>Calibri</vt:lpstr>
      <vt:lpstr>Calibri Light</vt:lpstr>
      <vt:lpstr>Georgia</vt:lpstr>
      <vt:lpstr>Symbol</vt:lpstr>
      <vt:lpstr>Times New Roman</vt:lpstr>
      <vt:lpstr>Wingdings</vt:lpstr>
      <vt:lpstr>Wingdings 2</vt:lpstr>
      <vt:lpstr>Retrospect</vt:lpstr>
      <vt:lpstr>1_Retrospect</vt:lpstr>
      <vt:lpstr>Civic</vt:lpstr>
      <vt:lpstr>Office Theme</vt:lpstr>
      <vt:lpstr>Rhode Island Health Care Cost Trends  Steering Committee</vt:lpstr>
      <vt:lpstr>Agenda</vt:lpstr>
      <vt:lpstr>Pharmacy Spending in Rhode Island, 2016-18*</vt:lpstr>
      <vt:lpstr>NASHP Presentation on Pharmaceutical Cost Strategies</vt:lpstr>
      <vt:lpstr>Rhode Island Health Care Cost  Trends Project </vt:lpstr>
      <vt:lpstr>PowerPoint Presentation</vt:lpstr>
      <vt:lpstr>PowerPoint Presentation</vt:lpstr>
      <vt:lpstr>PowerPoint Presentation</vt:lpstr>
      <vt:lpstr>PowerPoint Presentation</vt:lpstr>
      <vt:lpstr>PowerPoint Presentation</vt:lpstr>
      <vt:lpstr>Retail vs. Physician Administered Drugs </vt:lpstr>
      <vt:lpstr>Why are states taking action on Rx prices?</vt:lpstr>
      <vt:lpstr>Why are states taking action on Rx prices?</vt:lpstr>
      <vt:lpstr>State momentum has grown since 2017.</vt:lpstr>
      <vt:lpstr>State momentum continues in 2020.</vt:lpstr>
      <vt:lpstr>States enact more drug cost laws each year.</vt:lpstr>
      <vt:lpstr>Enacted State Drug Pricing Laws 2017-2019</vt:lpstr>
      <vt:lpstr>Prescription Drug Pricing Transparency</vt:lpstr>
      <vt:lpstr>Transparency laws highlight drugs that create affordability challenges.</vt:lpstr>
      <vt:lpstr>PowerPoint Presentation</vt:lpstr>
      <vt:lpstr>Pharmacy Benefit Managers (PBMs)</vt:lpstr>
      <vt:lpstr>Pharmacy Benefit Managers (PBMs)</vt:lpstr>
      <vt:lpstr>Requirements on PBMs vary by state.</vt:lpstr>
      <vt:lpstr>PowerPoint Presentation</vt:lpstr>
      <vt:lpstr>States require varied information from PBMs.</vt:lpstr>
      <vt:lpstr>Background: Wholesale Canadian Drug Importation</vt:lpstr>
      <vt:lpstr>Wholesale Importation Supply Chain Safety</vt:lpstr>
      <vt:lpstr>Example of importation program cost savings</vt:lpstr>
      <vt:lpstr>Drug Affordability Review Board</vt:lpstr>
      <vt:lpstr>States seek more control over Medicaid pharmacy benefits.</vt:lpstr>
      <vt:lpstr>States explore alternative Medicaid payment models.</vt:lpstr>
      <vt:lpstr>Spending caps and enhanced negotiating authority</vt:lpstr>
      <vt:lpstr>New Models Coming Soon! </vt:lpstr>
      <vt:lpstr>NASHP’s Prescription Drug Pricing Center is supported by Arnold Ventures.  </vt:lpstr>
      <vt:lpstr>Cost Growth Target Sustainability Plan</vt:lpstr>
      <vt:lpstr>Sustainability Plan</vt:lpstr>
      <vt:lpstr>Sustainability Plan</vt:lpstr>
      <vt:lpstr>Sustainability Plan: Changes Since December</vt:lpstr>
      <vt:lpstr>Sustainability Plan: Next Steps</vt:lpstr>
      <vt:lpstr>Brief Updates</vt:lpstr>
      <vt:lpstr>Baseline Performance Measurement Against the Cost Growth Target and the Report Design Work Group</vt:lpstr>
      <vt:lpstr>May 29, 2020 Public Meeting South Street Landing, Providence</vt:lpstr>
      <vt:lpstr>Public Comment</vt:lpstr>
      <vt:lpstr>Next Steps</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When to revisit the target methodology?</dc:title>
  <dc:creator>Megan Burns</dc:creator>
  <cp:lastModifiedBy>Michael Bailit</cp:lastModifiedBy>
  <cp:revision>5</cp:revision>
  <dcterms:created xsi:type="dcterms:W3CDTF">2019-08-06T13:33:01Z</dcterms:created>
  <dcterms:modified xsi:type="dcterms:W3CDTF">2020-02-24T02:05:06Z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0x010100738F30E8C19AC3449692B3123E884768</vt:lpwstr>
  </property>
</Properties>
</file>